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0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30" autoAdjust="0"/>
  </p:normalViewPr>
  <p:slideViewPr>
    <p:cSldViewPr snapToGrid="0">
      <p:cViewPr varScale="1">
        <p:scale>
          <a:sx n="108" d="100"/>
          <a:sy n="108" d="100"/>
        </p:scale>
        <p:origin x="354" y="-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Бюджетообразующие</a:t>
            </a:r>
            <a:r>
              <a:rPr lang="ru-RU" sz="3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налоги</a:t>
            </a:r>
            <a:endParaRPr lang="ru-RU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090050743657042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0.61499999999999999</c:v>
                </c:pt>
                <c:pt idx="1">
                  <c:v>0.65800000000000003</c:v>
                </c:pt>
                <c:pt idx="2" formatCode="0%">
                  <c:v>1.1100000000000001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95-4542-8A2E-2A95138EB21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820512820512723E-2"/>
                  <c:y val="-4.1704769293813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95-4542-8A2E-2A95138EB2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земельный налог</c:v>
                </c:pt>
                <c:pt idx="1">
                  <c:v>налог на доходы физ.лиц</c:v>
                </c:pt>
                <c:pt idx="2">
                  <c:v>налог на имущество физ.лиц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1.216</c:v>
                </c:pt>
                <c:pt idx="1">
                  <c:v>1.169</c:v>
                </c:pt>
                <c:pt idx="2">
                  <c:v>1.133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95-4542-8A2E-2A95138EB2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7200719"/>
        <c:axId val="937201135"/>
      </c:barChart>
      <c:catAx>
        <c:axId val="937200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37201135"/>
        <c:crosses val="autoZero"/>
        <c:auto val="1"/>
        <c:lblAlgn val="ctr"/>
        <c:lblOffset val="100"/>
        <c:noMultiLvlLbl val="0"/>
      </c:catAx>
      <c:valAx>
        <c:axId val="937201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37200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154158464566911E-2"/>
          <c:y val="0.1336758653004512"/>
          <c:w val="0.89422084153543302"/>
          <c:h val="0.767486542354420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#,##0">
                  <c:v>420000</c:v>
                </c:pt>
                <c:pt idx="1">
                  <c:v>347000</c:v>
                </c:pt>
                <c:pt idx="2">
                  <c:v>226000</c:v>
                </c:pt>
                <c:pt idx="3">
                  <c:v>150000</c:v>
                </c:pt>
                <c:pt idx="4">
                  <c:v>99600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45-4590-9FCF-2B47584AB6C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45493471"/>
        <c:axId val="1045507199"/>
      </c:lineChart>
      <c:catAx>
        <c:axId val="1045493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5507199"/>
        <c:crosses val="autoZero"/>
        <c:auto val="1"/>
        <c:lblAlgn val="ctr"/>
        <c:lblOffset val="100"/>
        <c:noMultiLvlLbl val="0"/>
      </c:catAx>
      <c:valAx>
        <c:axId val="1045507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5493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9548C-FF9F-4E71-9D24-71946EE4AEF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3786A-5309-43DE-89E7-55ADE0F141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9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096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1054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38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966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695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36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451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89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526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82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735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94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69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965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995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775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56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82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70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284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14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46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015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010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3786A-5309-43DE-89E7-55ADE0F141B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694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1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05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32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5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12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84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9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63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8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14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860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2920-596D-4D0A-B0A0-083AA9976744}" type="datetimeFigureOut">
              <a:rPr lang="ru-RU" smtClean="0"/>
              <a:t>06.02.2020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DDE18-9A17-4FD3-80B4-6CD1829DB6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420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6.png"/><Relationship Id="rId4" Type="http://schemas.openxmlformats.org/officeDocument/2006/relationships/image" Target="../media/image7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g"/><Relationship Id="rId5" Type="http://schemas.openxmlformats.org/officeDocument/2006/relationships/image" Target="../media/image6.png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jp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eg"/><Relationship Id="rId5" Type="http://schemas.openxmlformats.org/officeDocument/2006/relationships/image" Target="../media/image6.png"/><Relationship Id="rId4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0"/>
            <a:ext cx="116586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" cy="7013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95250" y="171449"/>
            <a:ext cx="1216342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pct90">
                  <a:fgClr>
                    <a:srgbClr val="FF0000"/>
                  </a:fgClr>
                  <a:bgClr>
                    <a:schemeClr val="tx2">
                      <a:lumMod val="75000"/>
                    </a:schemeClr>
                  </a:bgClr>
                </a:pattFill>
                <a:effectLst/>
              </a:rPr>
              <a:t>Введенско</a:t>
            </a:r>
            <a:r>
              <a:rPr lang="ru-RU" sz="4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pct90">
                  <a:fgClr>
                    <a:srgbClr val="FF0000"/>
                  </a:fgClr>
                  <a:bgClr>
                    <a:schemeClr val="tx2">
                      <a:lumMod val="75000"/>
                    </a:schemeClr>
                  </a:bgClr>
                </a:pattFill>
                <a:effectLst/>
              </a:rPr>
              <a:t>-Слободское сельское поселение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pct90">
                  <a:fgClr>
                    <a:srgbClr val="FF0000"/>
                  </a:fgClr>
                  <a:bgClr>
                    <a:schemeClr val="tx2">
                      <a:lumMod val="75000"/>
                    </a:schemeClr>
                  </a:bgClr>
                </a:pattFill>
              </a:rPr>
              <a:t>Верхнеуслонского муниципального района Республики Татарстан</a:t>
            </a:r>
          </a:p>
          <a:p>
            <a:pPr algn="ctr"/>
            <a:r>
              <a:rPr lang="ru-RU" sz="40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pct90">
                  <a:fgClr>
                    <a:srgbClr val="FF0000"/>
                  </a:fgClr>
                  <a:bgClr>
                    <a:schemeClr val="tx2">
                      <a:lumMod val="75000"/>
                    </a:schemeClr>
                  </a:bgClr>
                </a:pattFill>
                <a:effectLst/>
              </a:rPr>
              <a:t>отчет Главы за 2019 год и задачах на 2020 год</a:t>
            </a:r>
            <a:endParaRPr lang="ru-RU" sz="4000" b="1" cap="none" spc="0" dirty="0">
              <a:ln w="12700">
                <a:solidFill>
                  <a:schemeClr val="accent5"/>
                </a:solidFill>
                <a:prstDash val="solid"/>
              </a:ln>
              <a:pattFill prst="pct90">
                <a:fgClr>
                  <a:srgbClr val="FF0000"/>
                </a:fgClr>
                <a:bgClr>
                  <a:schemeClr val="tx2">
                    <a:lumMod val="75000"/>
                  </a:schemeClr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991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775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4775"/>
            <a:ext cx="1231499" cy="70110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31499" y="390525"/>
            <a:ext cx="10398526" cy="5562600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 СЕЛЬСКОГО ПОСЕЛЕНИЯ</a:t>
            </a:r>
          </a:p>
          <a:p>
            <a:endParaRPr lang="ru-RU" sz="4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физ. лиц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налог на имущество физ. лиц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земельный налог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госпошлина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аренда имущества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платные услуги и возмещение затрат	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самообложение		</a:t>
            </a:r>
          </a:p>
          <a:p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533" y="-104776"/>
            <a:ext cx="12818533" cy="72104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5750" y="-104776"/>
            <a:ext cx="1231499" cy="701101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451277315"/>
              </p:ext>
            </p:extLst>
          </p:nvPr>
        </p:nvGraphicFramePr>
        <p:xfrm>
          <a:off x="1495425" y="719666"/>
          <a:ext cx="9286875" cy="5785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838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248" y="-177097"/>
            <a:ext cx="5791375" cy="721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284" y="-17798"/>
            <a:ext cx="897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14500" y="1506848"/>
            <a:ext cx="35912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Ограждение мостового перехода по </a:t>
            </a:r>
            <a:r>
              <a:rPr lang="ru-RU" sz="4000" dirty="0" err="1" smtClean="0">
                <a:solidFill>
                  <a:srgbClr val="C00000"/>
                </a:solidFill>
              </a:rPr>
              <a:t>ул.Набережная</a:t>
            </a:r>
            <a:r>
              <a:rPr lang="ru-RU" sz="4000" dirty="0" smtClean="0">
                <a:solidFill>
                  <a:srgbClr val="C00000"/>
                </a:solidFill>
              </a:rPr>
              <a:t> на опасном участке</a:t>
            </a:r>
          </a:p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 у ручья 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9284" y="-17798"/>
            <a:ext cx="89793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БЛАГОУСТРОЙСТВО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-17798"/>
            <a:ext cx="9144000" cy="6858000"/>
          </a:xfrm>
          <a:prstGeom prst="rect">
            <a:avLst/>
          </a:prstGeom>
          <a:effectLst>
            <a:glow rad="1231900">
              <a:schemeClr val="accent1"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742950" y="5172075"/>
            <a:ext cx="10782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Сказочный городок «Бабы Яги»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51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498" y="-177097"/>
            <a:ext cx="5893377" cy="7212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-177098"/>
            <a:ext cx="5460424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24" y="0"/>
            <a:ext cx="6241852" cy="6858000"/>
          </a:xfrm>
          <a:prstGeom prst="rect">
            <a:avLst/>
          </a:prstGeom>
          <a:effectLst>
            <a:glow rad="1219200">
              <a:schemeClr val="accent1">
                <a:alpha val="40000"/>
              </a:schemeClr>
            </a:glow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 contourW="12700">
            <a:contourClr>
              <a:srgbClr val="00B05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-162012" y="1228396"/>
            <a:ext cx="5213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ул.Лесная</a:t>
            </a:r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совместно с Благотворительным Фондом Ак Барс «Созидание» установили детский игровой комплекс. 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26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01" y="857250"/>
            <a:ext cx="68580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125" y="857250"/>
            <a:ext cx="6858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38800" y="0"/>
            <a:ext cx="6962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Посадка елей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76200"/>
            <a:ext cx="5219699" cy="6819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9" y="762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9" y="652461"/>
            <a:ext cx="6722051" cy="5553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8075" y="0"/>
            <a:ext cx="504842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800" dirty="0" smtClean="0"/>
              <a:t>Выполнена работа по реставрации и укреплению стен </a:t>
            </a:r>
            <a:r>
              <a:rPr lang="ru-RU" sz="3800" dirty="0" err="1" smtClean="0"/>
              <a:t>Макарьевского</a:t>
            </a:r>
            <a:r>
              <a:rPr lang="ru-RU" sz="3800" dirty="0" smtClean="0"/>
              <a:t> Свято-Вознесенского мужского монастыря, по ремонту братского корпуса, привели в порядок территорию возле купели у подножья монастыря </a:t>
            </a:r>
            <a:endParaRPr lang="ru-RU" sz="3800" dirty="0"/>
          </a:p>
        </p:txBody>
      </p:sp>
      <p:sp>
        <p:nvSpPr>
          <p:cNvPr id="7" name="Стрелка влево 6"/>
          <p:cNvSpPr/>
          <p:nvPr/>
        </p:nvSpPr>
        <p:spPr>
          <a:xfrm>
            <a:off x="6819900" y="3209925"/>
            <a:ext cx="638175" cy="4857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1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257174"/>
            <a:ext cx="4509957" cy="6248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324" y="-177097"/>
            <a:ext cx="5210175" cy="5324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14500" y="1343025"/>
            <a:ext cx="3048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 внутренний ремонт церкви «Введения во храм Пресвятой Богородицы»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0"/>
            <a:ext cx="11687174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1" y="3981450"/>
            <a:ext cx="10563224" cy="183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8560" y="106713"/>
            <a:ext cx="7330370" cy="67627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742949" y="154672"/>
            <a:ext cx="11763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Ремонт автодороги М7 – </a:t>
            </a: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с.Введенская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Слобода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855" y="2551836"/>
            <a:ext cx="25374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Около 6 км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1600" y="2013487"/>
            <a:ext cx="36880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</a:p>
          <a:p>
            <a:pPr algn="ctr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80 </a:t>
            </a:r>
            <a:r>
              <a:rPr lang="ru-RU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endParaRPr lang="ru-RU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2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88548"/>
            <a:ext cx="5143500" cy="68580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98" y="132822"/>
            <a:ext cx="5143500" cy="6858000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4646" y="945798"/>
            <a:ext cx="6858000" cy="51435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53933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280" y="857249"/>
            <a:ext cx="6858000" cy="51435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6494" y="857250"/>
            <a:ext cx="6858000" cy="5143500"/>
          </a:xfrm>
          <a:prstGeom prst="rect">
            <a:avLst/>
          </a:prstGeom>
          <a:effectLst>
            <a:softEdge rad="190500"/>
          </a:effectLst>
        </p:spPr>
      </p:pic>
    </p:spTree>
    <p:extLst>
      <p:ext uri="{BB962C8B-B14F-4D97-AF65-F5344CB8AC3E}">
        <p14:creationId xmlns:p14="http://schemas.microsoft.com/office/powerpoint/2010/main" val="254008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89" y="-1"/>
            <a:ext cx="5143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8604" y="1012953"/>
            <a:ext cx="452628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Установили опоры освещения от 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г.Иннополис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ул.Набережная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с.Введенская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Слобода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080" y="173453"/>
            <a:ext cx="5143500" cy="6684546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81" y="-1"/>
            <a:ext cx="5143500" cy="685800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4" name="TextBox 3"/>
          <p:cNvSpPr txBox="1"/>
          <p:nvPr/>
        </p:nvSpPr>
        <p:spPr>
          <a:xfrm>
            <a:off x="1155900" y="194537"/>
            <a:ext cx="1079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Щебенение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дороги по программе 50/50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2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5900" y="194537"/>
            <a:ext cx="10792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Грейдирование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дорог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029" y="963978"/>
            <a:ext cx="9144000" cy="5846316"/>
          </a:xfrm>
          <a:prstGeom prst="rect">
            <a:avLst/>
          </a:prstGeom>
          <a:effectLst>
            <a:glow rad="127000">
              <a:schemeClr val="accent1">
                <a:alpha val="85000"/>
              </a:schemeClr>
            </a:glow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24488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0868" y="1743029"/>
            <a:ext cx="5894022" cy="4690110"/>
          </a:xfrm>
          <a:prstGeom prst="rect">
            <a:avLst/>
          </a:prstGeom>
          <a:effectLst>
            <a:glow>
              <a:schemeClr val="accent1"/>
            </a:glow>
            <a:softEdge rad="3556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00" y="524004"/>
            <a:ext cx="5143500" cy="6126343"/>
          </a:xfrm>
          <a:prstGeom prst="rect">
            <a:avLst/>
          </a:prstGeom>
          <a:effectLst>
            <a:softEdge rad="279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9659" y="857249"/>
            <a:ext cx="6858000" cy="5143500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4" name="TextBox 3"/>
          <p:cNvSpPr txBox="1"/>
          <p:nvPr/>
        </p:nvSpPr>
        <p:spPr>
          <a:xfrm>
            <a:off x="916999" y="194537"/>
            <a:ext cx="11381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Установлено 180 табличек - 90 000 рублей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58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00" y="524004"/>
            <a:ext cx="7269480" cy="4959350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TextBox 3"/>
          <p:cNvSpPr txBox="1"/>
          <p:nvPr/>
        </p:nvSpPr>
        <p:spPr>
          <a:xfrm>
            <a:off x="916999" y="194537"/>
            <a:ext cx="11381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Обкос</a:t>
            </a:r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территории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080" y="1898650"/>
            <a:ext cx="7467600" cy="4959350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1030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0319" y="133577"/>
            <a:ext cx="113816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Вывоз мусора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980"/>
            <a:ext cx="6172200" cy="481012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0" y="1110367"/>
            <a:ext cx="6080760" cy="495935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2069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00" y="149127"/>
            <a:ext cx="10058400" cy="6708873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6" name="TextBox 5"/>
          <p:cNvSpPr txBox="1"/>
          <p:nvPr/>
        </p:nvSpPr>
        <p:spPr>
          <a:xfrm>
            <a:off x="6324600" y="0"/>
            <a:ext cx="633169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поселения 9 контейнерных площадок , установлено 36 контейнеров</a:t>
            </a:r>
          </a:p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год вывезено 2592 </a:t>
            </a:r>
            <a:r>
              <a:rPr lang="ru-RU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куб.метра</a:t>
            </a:r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мусора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49" y="933450"/>
            <a:ext cx="11115675" cy="5029200"/>
          </a:xfrm>
        </p:spPr>
        <p:txBody>
          <a:bodyPr>
            <a:no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Вопросы местного значения - это вопросы непосредственного обеспечения жизнедеятельности населения муниципального образования, решение которых осуществляется населением и (или) органам и местного самоуправления и затрагивает интересы каждого гражданина.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0"/>
            <a:ext cx="11894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местного бюджета израсходованные на ликвидацию свалок с 2015 по 2019 гг.</a:t>
            </a:r>
            <a:endParaRPr lang="ru-RU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94351186"/>
              </p:ext>
            </p:extLst>
          </p:nvPr>
        </p:nvGraphicFramePr>
        <p:xfrm>
          <a:off x="1371600" y="887306"/>
          <a:ext cx="9494519" cy="5833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594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-79131"/>
            <a:ext cx="5143500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99" y="1033095"/>
            <a:ext cx="5993424" cy="479180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406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6239" y="0"/>
            <a:ext cx="933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</a:t>
            </a: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00" y="350550"/>
            <a:ext cx="5143500" cy="6858000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14" name="TextBox 13"/>
          <p:cNvSpPr txBox="1"/>
          <p:nvPr/>
        </p:nvSpPr>
        <p:spPr>
          <a:xfrm>
            <a:off x="5314950" y="1219200"/>
            <a:ext cx="66484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Заменена задвижка на водокачке по </a:t>
            </a:r>
            <a:r>
              <a:rPr lang="ru-RU" sz="4000" dirty="0" err="1" smtClean="0"/>
              <a:t>ул.Луговая</a:t>
            </a:r>
            <a:endParaRPr lang="ru-RU" sz="4000" dirty="0" smtClean="0"/>
          </a:p>
          <a:p>
            <a:endParaRPr lang="ru-RU" sz="1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Заменен понижающий клапан по </a:t>
            </a:r>
            <a:r>
              <a:rPr lang="ru-RU" sz="4000" dirty="0" err="1" smtClean="0"/>
              <a:t>ул.Центральная</a:t>
            </a:r>
            <a:endParaRPr lang="ru-RU" sz="4000" dirty="0" smtClean="0"/>
          </a:p>
          <a:p>
            <a:endParaRPr lang="ru-RU" sz="1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smtClean="0"/>
              <a:t>Заменена водопроводная труба от каптажа до места забора воды по </a:t>
            </a:r>
            <a:r>
              <a:rPr lang="ru-RU" sz="4000" dirty="0" err="1" smtClean="0"/>
              <a:t>ул.Лесная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202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6239" y="0"/>
            <a:ext cx="93374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</a:t>
            </a: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876" y="701101"/>
            <a:ext cx="7391400" cy="554355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9" name="TextBox 8"/>
          <p:cNvSpPr txBox="1"/>
          <p:nvPr/>
        </p:nvSpPr>
        <p:spPr>
          <a:xfrm>
            <a:off x="7581900" y="1952625"/>
            <a:ext cx="4514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центрального водопровода </a:t>
            </a:r>
            <a:r>
              <a:rPr lang="ru-RU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с.Введенская</a:t>
            </a:r>
            <a:r>
              <a:rPr lang="ru-RU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Слобода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6819900" y="2428875"/>
            <a:ext cx="738186" cy="7808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820025" y="3962400"/>
            <a:ext cx="4057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236 абонентов – 87% заключенных договоров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4" y="1"/>
            <a:ext cx="914400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-152401" y="946538"/>
            <a:ext cx="6200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Квитанции за холодное водоснабжение производит Единый Расчетный Центр «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Энергосбыт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95750" y="5280770"/>
            <a:ext cx="82964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 на воду утвержден в 2010 году и составляет 28.87 рублей за куб</a:t>
            </a:r>
          </a:p>
          <a:p>
            <a:r>
              <a:rPr lang="ru-RU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 расхода 2,5 куба </a:t>
            </a:r>
            <a:r>
              <a:rPr 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человека</a:t>
            </a:r>
            <a:endParaRPr lang="ru-RU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0"/>
            <a:ext cx="5219700" cy="6858000"/>
          </a:xfrm>
          <a:prstGeom prst="rect">
            <a:avLst/>
          </a:prstGeom>
          <a:effectLst>
            <a:glow rad="673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8680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1475" y="601991"/>
            <a:ext cx="64579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Самовольное присоединение:</a:t>
            </a:r>
          </a:p>
          <a:p>
            <a:endParaRPr lang="ru-RU" sz="10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- технологическое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присоединение к водопроводным сетям, которое произведено без разрешительной документации и без технического надзора со стороны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рессурсоснабжающей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организации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- отсутствие договора на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водопотребление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7597">
            <a:off x="6734264" y="-1"/>
            <a:ext cx="4849857" cy="6858000"/>
          </a:xfrm>
          <a:prstGeom prst="rect">
            <a:avLst/>
          </a:prstGeom>
          <a:effectLst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49176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500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4500" y="-177097"/>
            <a:ext cx="1231499" cy="701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913" y="0"/>
            <a:ext cx="5139373" cy="6858594"/>
          </a:xfrm>
          <a:prstGeom prst="rect">
            <a:avLst/>
          </a:prstGeom>
          <a:effectLst>
            <a:glow rad="127000">
              <a:schemeClr val="accent1">
                <a:alpha val="91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483" y="312159"/>
            <a:ext cx="4505334" cy="6005080"/>
          </a:xfrm>
          <a:prstGeom prst="rect">
            <a:avLst/>
          </a:prstGeom>
          <a:effectLst>
            <a:glow rad="127000">
              <a:schemeClr val="accent1">
                <a:alpha val="63000"/>
              </a:schemeClr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64801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-177097"/>
            <a:ext cx="12820999" cy="72121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054" y="-177097"/>
            <a:ext cx="4849683" cy="6858000"/>
          </a:xfrm>
          <a:prstGeom prst="rect">
            <a:avLst/>
          </a:prstGeom>
          <a:effectLst>
            <a:softEdge rad="3429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027" y="-307796"/>
            <a:ext cx="4590779" cy="6121039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32" y="891471"/>
            <a:ext cx="4607719" cy="6143625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2126" y="-177097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-177097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126" y="-177097"/>
            <a:ext cx="1231499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846" y="-177098"/>
            <a:ext cx="5159573" cy="7212193"/>
          </a:xfrm>
          <a:prstGeom prst="rect">
            <a:avLst/>
          </a:prstGeom>
          <a:effectLst>
            <a:glow rad="1244600">
              <a:schemeClr val="accent1">
                <a:alpha val="40000"/>
              </a:schemeClr>
            </a:glow>
            <a:reflection endPos="65000" dist="508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-291512" y="766730"/>
            <a:ext cx="69603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dirty="0" smtClean="0"/>
              <a:t>Распоряжение Кабинета Министров Республики Татарстан от 05.07.2019 года №1608-р       о направлении средств на разработку проектно-сметной документации по объекту «Реконструкция станции водоподготовки и насосной станции, строительство сетей водоснабжения» </a:t>
            </a:r>
          </a:p>
          <a:p>
            <a:r>
              <a:rPr lang="ru-RU" sz="3400" dirty="0" smtClean="0"/>
              <a:t>в </a:t>
            </a:r>
            <a:r>
              <a:rPr lang="ru-RU" sz="3400" dirty="0" err="1" smtClean="0"/>
              <a:t>с.Введенская</a:t>
            </a:r>
            <a:r>
              <a:rPr lang="ru-RU" sz="3400" dirty="0" smtClean="0"/>
              <a:t> Слобода</a:t>
            </a:r>
            <a:endParaRPr lang="ru-RU" sz="3400" dirty="0"/>
          </a:p>
        </p:txBody>
      </p:sp>
    </p:spTree>
    <p:extLst>
      <p:ext uri="{BB962C8B-B14F-4D97-AF65-F5344CB8AC3E}">
        <p14:creationId xmlns:p14="http://schemas.microsoft.com/office/powerpoint/2010/main" val="343843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904875"/>
            <a:ext cx="9144000" cy="5038725"/>
          </a:xfrm>
        </p:spPr>
        <p:txBody>
          <a:bodyPr>
            <a:normAutofit/>
          </a:bodyPr>
          <a:lstStyle/>
          <a:p>
            <a:endParaRPr lang="ru-RU" sz="4400" dirty="0" smtClean="0"/>
          </a:p>
          <a:p>
            <a:endParaRPr lang="ru-RU" sz="4400" dirty="0"/>
          </a:p>
          <a:p>
            <a:endParaRPr lang="ru-RU" sz="4400" dirty="0" smtClean="0"/>
          </a:p>
          <a:p>
            <a:endParaRPr lang="ru-RU" sz="4400" dirty="0"/>
          </a:p>
          <a:p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14450"/>
            <a:ext cx="1112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3999" y="2746652"/>
            <a:ext cx="3943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Совет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Введенско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-Слободского сельского поселения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67351" y="2657476"/>
            <a:ext cx="52006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Исполнительный комитет </a:t>
            </a:r>
          </a:p>
          <a:p>
            <a:pPr algn="ctr"/>
            <a:r>
              <a:rPr lang="ru-RU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Введенско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-Слободского сельского поселения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10153650" y="2428875"/>
            <a:ext cx="1838325" cy="21812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200025" y="2428876"/>
            <a:ext cx="1752600" cy="218122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763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8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4499" y="0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126" y="-177097"/>
            <a:ext cx="1231499" cy="701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228298"/>
            <a:ext cx="12192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ОБЯЗАННОСТИ НАСЕЛЕНИЯ ДЛЯ ПОДКЛЮЧЕНИЯ К ВОДОПРОВОДУ ОТ Г.ИННОПОЛИС:</a:t>
            </a:r>
          </a:p>
          <a:p>
            <a:pPr algn="ctr"/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indent="-742950" algn="just">
              <a:buAutoNum type="arabicPeriod"/>
            </a:pP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Закрыть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долги по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водоснабжению</a:t>
            </a:r>
          </a:p>
          <a:p>
            <a:pPr algn="just"/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2. Заключить договора (для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вновь созданных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домовладений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3.	Обеспечить доступ в домовладение для выявления незаконных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врезок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3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0"/>
            <a:ext cx="12820999" cy="72121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2126" y="-177097"/>
            <a:ext cx="1231499" cy="7011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433" y="1235320"/>
            <a:ext cx="5790619" cy="514350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40" y="874688"/>
            <a:ext cx="5143500" cy="5616054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3" name="TextBox 2"/>
          <p:cNvSpPr txBox="1"/>
          <p:nvPr/>
        </p:nvSpPr>
        <p:spPr>
          <a:xfrm>
            <a:off x="1142715" y="236162"/>
            <a:ext cx="952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ЭЛЕКТРОСНАБЖЕНИЕ</a:t>
            </a:r>
            <a:endParaRPr lang="ru-RU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20" y="787808"/>
            <a:ext cx="5084829" cy="5885947"/>
          </a:xfrm>
          <a:prstGeom prst="rect">
            <a:avLst/>
          </a:prstGeom>
          <a:effectLst>
            <a:glow rad="25400">
              <a:schemeClr val="accent1">
                <a:alpha val="40000"/>
              </a:schemeClr>
            </a:glow>
            <a:softEdge rad="177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2492" y="783819"/>
            <a:ext cx="5240740" cy="4020008"/>
          </a:xfrm>
          <a:prstGeom prst="rect">
            <a:avLst/>
          </a:prstGeom>
          <a:effectLst>
            <a:glow rad="25400">
              <a:schemeClr val="accent1">
                <a:lumMod val="60000"/>
                <a:lumOff val="40000"/>
              </a:schemeClr>
            </a:glow>
            <a:softEdge rad="177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3303" y="-81847"/>
            <a:ext cx="1231499" cy="701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578076" y="1195611"/>
            <a:ext cx="34437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Из бюджета были выделены средства для приведения в нормативное состояние уличного освещения и постановки на коммерческий учет: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на оплату за техническое присоединение 12 КПТ – 79 100 рублей (по улицам Украинская, Солнечная, Нагорная, Светлая, 2 узла по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ул.Центральной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2 – по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ул.Набережной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Лесная, Татарстан,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Молодеженая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и на спортплощадке);</a:t>
            </a:r>
          </a:p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на приобретение комплектующих узлов учета – 48 700 рублей.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12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678" y="0"/>
            <a:ext cx="1231499" cy="701101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004088"/>
              </p:ext>
            </p:extLst>
          </p:nvPr>
        </p:nvGraphicFramePr>
        <p:xfrm>
          <a:off x="275207" y="896644"/>
          <a:ext cx="11416683" cy="6650915"/>
        </p:xfrm>
        <a:graphic>
          <a:graphicData uri="http://schemas.openxmlformats.org/drawingml/2006/table">
            <a:tbl>
              <a:tblPr firstRow="1" firstCol="1" bandRow="1"/>
              <a:tblGrid>
                <a:gridCol w="3932809">
                  <a:extLst>
                    <a:ext uri="{9D8B030D-6E8A-4147-A177-3AD203B41FA5}">
                      <a16:colId xmlns:a16="http://schemas.microsoft.com/office/drawing/2014/main" val="3279428962"/>
                    </a:ext>
                  </a:extLst>
                </a:gridCol>
                <a:gridCol w="2663301">
                  <a:extLst>
                    <a:ext uri="{9D8B030D-6E8A-4147-A177-3AD203B41FA5}">
                      <a16:colId xmlns:a16="http://schemas.microsoft.com/office/drawing/2014/main" val="4156969030"/>
                    </a:ext>
                  </a:extLst>
                </a:gridCol>
                <a:gridCol w="2317071">
                  <a:extLst>
                    <a:ext uri="{9D8B030D-6E8A-4147-A177-3AD203B41FA5}">
                      <a16:colId xmlns:a16="http://schemas.microsoft.com/office/drawing/2014/main" val="4201199443"/>
                    </a:ext>
                  </a:extLst>
                </a:gridCol>
                <a:gridCol w="2503502">
                  <a:extLst>
                    <a:ext uri="{9D8B030D-6E8A-4147-A177-3AD203B41FA5}">
                      <a16:colId xmlns:a16="http://schemas.microsoft.com/office/drawing/2014/main" val="3886132278"/>
                    </a:ext>
                  </a:extLst>
                </a:gridCol>
              </a:tblGrid>
              <a:tr h="13114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b="1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2017 год</a:t>
                      </a:r>
                      <a:endParaRPr lang="ru-RU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2018 год</a:t>
                      </a:r>
                      <a:endParaRPr lang="ru-RU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2019 год</a:t>
                      </a:r>
                      <a:endParaRPr lang="ru-RU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018037"/>
                  </a:ext>
                </a:extLst>
              </a:tr>
              <a:tr h="1967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Уличное </a:t>
                      </a:r>
                      <a:r>
                        <a:rPr lang="ru-RU" sz="4000" dirty="0" smtClean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освещение </a:t>
                      </a:r>
                      <a:r>
                        <a:rPr lang="ru-RU" sz="4000" i="1" dirty="0" smtClean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(сумма)</a:t>
                      </a:r>
                      <a:endParaRPr lang="ru-RU" sz="40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751100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699971</a:t>
                      </a:r>
                      <a:endParaRPr lang="ru-RU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472561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827088"/>
                  </a:ext>
                </a:extLst>
              </a:tr>
              <a:tr h="14051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фонарей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168</a:t>
                      </a:r>
                      <a:endParaRPr lang="ru-RU" sz="4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17095"/>
                  </a:ext>
                </a:extLst>
              </a:tr>
              <a:tr h="19671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Затраты на 1 </a:t>
                      </a:r>
                      <a:r>
                        <a:rPr lang="ru-RU" sz="4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фонарь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0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год/</a:t>
                      </a:r>
                      <a:r>
                        <a:rPr lang="ru-RU" sz="4000" i="1" baseline="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месяц</a:t>
                      </a:r>
                      <a:endParaRPr lang="ru-RU" sz="4000" i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5007,34</a:t>
                      </a:r>
                      <a:r>
                        <a:rPr lang="ru-RU" sz="40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i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417,28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4268,11/</a:t>
                      </a:r>
                      <a:r>
                        <a:rPr lang="ru-RU" sz="4000" i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355,68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2812,87</a:t>
                      </a:r>
                      <a:r>
                        <a:rPr lang="ru-RU" sz="400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4000" i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234,4</a:t>
                      </a:r>
                      <a:endParaRPr lang="ru-RU" sz="4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4440662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43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01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812800"/>
            <a:ext cx="4533900" cy="6045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2" y="3282534"/>
            <a:ext cx="6367268" cy="3575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048" y="1147528"/>
            <a:ext cx="6115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 содержание и ремонт трактора в отчетном году истрачено 715 600 рублей с учетом зарплаты тракториста, запчастей и ГСМ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01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98" y="478738"/>
            <a:ext cx="5143500" cy="65532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3" name="TextBox 2"/>
          <p:cNvSpPr txBox="1"/>
          <p:nvPr/>
        </p:nvSpPr>
        <p:spPr>
          <a:xfrm>
            <a:off x="6296023" y="856357"/>
            <a:ext cx="580072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Объезд территории и планирование дорожных работ на  2020 год:</a:t>
            </a:r>
          </a:p>
          <a:p>
            <a:pPr algn="ctr"/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Петропавловская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Слобода – обустройство спуска к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Свияге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для пожарного проезда 0,6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Елизаветино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щебенение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проезда через заболоченное место в середине деревни 0,1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  <a:p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Введенская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Слобода-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щебенение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проезда по новому микрорайону 1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</a:p>
          <a:p>
            <a:pPr marL="285750" indent="-285750">
              <a:buFontTx/>
              <a:buChar char="-"/>
            </a:pP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Савино  - дороги 1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92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01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775" y="768947"/>
            <a:ext cx="4781550" cy="63754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extBox 5"/>
          <p:cNvSpPr txBox="1"/>
          <p:nvPr/>
        </p:nvSpPr>
        <p:spPr>
          <a:xfrm>
            <a:off x="2133600" y="240210"/>
            <a:ext cx="7572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САМООБЛОЖЕНИЕ</a:t>
            </a:r>
            <a:endParaRPr lang="ru-RU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8282" y="1560911"/>
            <a:ext cx="6315075" cy="47363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3747" y="1837116"/>
            <a:ext cx="6076950" cy="4557713"/>
          </a:xfrm>
          <a:prstGeom prst="rect">
            <a:avLst/>
          </a:prstGeom>
          <a:effectLst>
            <a:softEdge rad="279400"/>
          </a:effectLst>
        </p:spPr>
      </p:pic>
    </p:spTree>
    <p:extLst>
      <p:ext uri="{BB962C8B-B14F-4D97-AF65-F5344CB8AC3E}">
        <p14:creationId xmlns:p14="http://schemas.microsoft.com/office/powerpoint/2010/main" val="30387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01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850" y="1114425"/>
            <a:ext cx="1169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 период с 27 ноября по  29 ноября 2019 года в </a:t>
            </a:r>
            <a:r>
              <a:rPr lang="ru-RU" sz="3600" dirty="0" err="1"/>
              <a:t>Введенско</a:t>
            </a:r>
            <a:r>
              <a:rPr lang="ru-RU" sz="3600" dirty="0"/>
              <a:t>-Слободском сельском поселении </a:t>
            </a:r>
            <a:r>
              <a:rPr lang="ru-RU" sz="3600" dirty="0" smtClean="0"/>
              <a:t>проводились </a:t>
            </a:r>
            <a:r>
              <a:rPr lang="ru-RU" sz="3600" dirty="0"/>
              <a:t>сходы граждан в 6 населенных пунктах. В </a:t>
            </a:r>
            <a:r>
              <a:rPr lang="ru-RU" sz="3600" dirty="0" err="1"/>
              <a:t>д.Елизаветино</a:t>
            </a:r>
            <a:r>
              <a:rPr lang="ru-RU" sz="3600" dirty="0"/>
              <a:t>, </a:t>
            </a:r>
            <a:r>
              <a:rPr lang="ru-RU" sz="3600" dirty="0" err="1"/>
              <a:t>д.Савино</a:t>
            </a:r>
            <a:r>
              <a:rPr lang="ru-RU" sz="3600" dirty="0"/>
              <a:t>, </a:t>
            </a:r>
            <a:r>
              <a:rPr lang="ru-RU" sz="3600" dirty="0" err="1"/>
              <a:t>п.Петропавловская</a:t>
            </a:r>
            <a:r>
              <a:rPr lang="ru-RU" sz="3600" dirty="0"/>
              <a:t> Слобода, </a:t>
            </a:r>
            <a:r>
              <a:rPr lang="ru-RU" sz="3600" dirty="0" err="1"/>
              <a:t>п.Детский</a:t>
            </a:r>
            <a:r>
              <a:rPr lang="ru-RU" sz="3600" dirty="0"/>
              <a:t> санаторий и </a:t>
            </a:r>
            <a:r>
              <a:rPr lang="ru-RU" sz="3600" dirty="0" err="1"/>
              <a:t>с.Введенская</a:t>
            </a:r>
            <a:r>
              <a:rPr lang="ru-RU" sz="3600" dirty="0"/>
              <a:t> Слобода сходы признаны состоявшимися, так как на них присутствовало более 50% жителей населенного пункта, обладающих избирательным правом. </a:t>
            </a:r>
          </a:p>
        </p:txBody>
      </p:sp>
    </p:spTree>
    <p:extLst>
      <p:ext uri="{BB962C8B-B14F-4D97-AF65-F5344CB8AC3E}">
        <p14:creationId xmlns:p14="http://schemas.microsoft.com/office/powerpoint/2010/main" val="8407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6401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28" y="180975"/>
            <a:ext cx="6886575" cy="488315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086" y="1047750"/>
            <a:ext cx="4590815" cy="6096000"/>
          </a:xfrm>
          <a:prstGeom prst="rect">
            <a:avLst/>
          </a:prstGeom>
          <a:effectLst>
            <a:softEdge rad="165100"/>
          </a:effectLst>
        </p:spPr>
      </p:pic>
      <p:sp>
        <p:nvSpPr>
          <p:cNvPr id="6" name="TextBox 5"/>
          <p:cNvSpPr txBox="1"/>
          <p:nvPr/>
        </p:nvSpPr>
        <p:spPr>
          <a:xfrm>
            <a:off x="238125" y="5210175"/>
            <a:ext cx="6734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Принято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решение о введении на территории этих населенных пунктов самообложения в сумме 400 рублей с каждого совершеннолетнего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жителя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4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67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3" y="-80062"/>
            <a:ext cx="3752850" cy="5003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86175" y="619125"/>
            <a:ext cx="478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села</a:t>
            </a:r>
          </a:p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9 мая</a:t>
            </a:r>
          </a:p>
          <a:p>
            <a:pPr algn="ctr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защиты детей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8153832" y="1362075"/>
            <a:ext cx="590118" cy="42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14" y="0"/>
            <a:ext cx="4137392" cy="5003800"/>
          </a:xfrm>
          <a:prstGeom prst="rect">
            <a:avLst/>
          </a:prstGeom>
        </p:spPr>
      </p:pic>
      <p:sp>
        <p:nvSpPr>
          <p:cNvPr id="10" name="Стрелка влево 9"/>
          <p:cNvSpPr/>
          <p:nvPr/>
        </p:nvSpPr>
        <p:spPr>
          <a:xfrm>
            <a:off x="3858363" y="843143"/>
            <a:ext cx="446632" cy="3619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3" y="2844800"/>
            <a:ext cx="6692900" cy="4488043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>
            <a:off x="5891122" y="2310697"/>
            <a:ext cx="462053" cy="565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03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63" y="461962"/>
            <a:ext cx="5067300" cy="61436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31" y="461961"/>
            <a:ext cx="5143500" cy="614362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57186"/>
            <a:ext cx="9144000" cy="134779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 </a:t>
            </a:r>
            <a:r>
              <a:rPr lang="ru-RU" sz="44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Введенско</a:t>
            </a:r>
            <a:r>
              <a:rPr lang="ru-RU" sz="4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-Слободского сельского поселения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4124860"/>
            <a:ext cx="5419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19 заседаний Совета  рассмотрено 40 вопросов</a:t>
            </a:r>
            <a:endParaRPr lang="ru-RU" sz="4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31" y="0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67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31" y="819150"/>
            <a:ext cx="4293394" cy="5724525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93" y="900995"/>
            <a:ext cx="4821481" cy="55664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652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44" y="1390650"/>
            <a:ext cx="4475706" cy="5821543"/>
          </a:xfrm>
          <a:prstGeom prst="rect">
            <a:avLst/>
          </a:prstGeom>
          <a:effectLst>
            <a:glow rad="342900">
              <a:schemeClr val="accent1"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401" y="1306692"/>
            <a:ext cx="5381801" cy="5905500"/>
          </a:xfrm>
          <a:prstGeom prst="rect">
            <a:avLst/>
          </a:prstGeom>
          <a:effectLst>
            <a:glow rad="393700">
              <a:schemeClr val="accent1"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642" y="0"/>
            <a:ext cx="4181475" cy="5575300"/>
          </a:xfrm>
          <a:prstGeom prst="rect">
            <a:avLst/>
          </a:prstGeom>
          <a:effectLst>
            <a:glow rad="3302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14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0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84" y="1213488"/>
            <a:ext cx="4440774" cy="606177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24965" y="1588819"/>
            <a:ext cx="6543675" cy="4907756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88" y="-63074"/>
            <a:ext cx="4215460" cy="5372100"/>
          </a:xfrm>
          <a:prstGeom prst="rect">
            <a:avLst/>
          </a:prstGeom>
          <a:effectLst>
            <a:softEdge rad="228600"/>
          </a:effectLst>
        </p:spPr>
      </p:pic>
      <p:sp>
        <p:nvSpPr>
          <p:cNvPr id="2" name="TextBox 1"/>
          <p:cNvSpPr txBox="1"/>
          <p:nvPr/>
        </p:nvSpPr>
        <p:spPr>
          <a:xfrm>
            <a:off x="339348" y="377935"/>
            <a:ext cx="1207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 ГРАЖДАН. НАРОДНЫЙ КОНТРОЛЬ</a:t>
            </a:r>
            <a:endParaRPr lang="ru-RU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48766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6401" y="0"/>
            <a:ext cx="1231499" cy="701101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339348" y="377935"/>
            <a:ext cx="12077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ОБРАЩЕНИЯ ГРАЖДАН. НАРОДНЫЙ КОНТРОЛЬ</a:t>
            </a:r>
            <a:endParaRPr lang="ru-RU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1402201"/>
            <a:ext cx="6007100" cy="4505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64524" y="1695438"/>
            <a:ext cx="5470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19.03.2019 года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прием проводил руководитель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Исполнительного комитета Верхнеуслонского муниципального района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Тимиряев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Виктор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Сергеевич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•	вопрос по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щебенению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дороги до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н.п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 Детский санаторий – решено положительно, работы выполнены.</a:t>
            </a:r>
          </a:p>
        </p:txBody>
      </p:sp>
    </p:spTree>
    <p:extLst>
      <p:ext uri="{BB962C8B-B14F-4D97-AF65-F5344CB8AC3E}">
        <p14:creationId xmlns:p14="http://schemas.microsoft.com/office/powerpoint/2010/main" val="269158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48766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02" y="-47638"/>
            <a:ext cx="4973383" cy="5695950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201" y="-1"/>
            <a:ext cx="1231499" cy="7011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078" y="1328038"/>
            <a:ext cx="4707547" cy="6029325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9" name="TextBox 8"/>
          <p:cNvSpPr txBox="1"/>
          <p:nvPr/>
        </p:nvSpPr>
        <p:spPr>
          <a:xfrm>
            <a:off x="7667625" y="1628775"/>
            <a:ext cx="4867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28.11.2019 года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прием провел депутат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Государственной Думы Российской Федерации седьмого созыва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Гильмутдинов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Ильдар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Ирекович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вопрос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обустройству дороги до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Макарьевского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монастыря – на контроле.</a:t>
            </a:r>
          </a:p>
          <a:p>
            <a:pPr algn="just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2. вопрос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строительству водопровода от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г.Иннополис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работе.</a:t>
            </a:r>
          </a:p>
        </p:txBody>
      </p:sp>
    </p:spTree>
    <p:extLst>
      <p:ext uri="{BB962C8B-B14F-4D97-AF65-F5344CB8AC3E}">
        <p14:creationId xmlns:p14="http://schemas.microsoft.com/office/powerpoint/2010/main" val="228727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48766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0201" y="-1"/>
            <a:ext cx="1231499" cy="701101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571500" y="819149"/>
            <a:ext cx="116205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В 2019 году поступило 15 обращений через систему 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«Народный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контроль»,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также жители </a:t>
            </a: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обращались:</a:t>
            </a: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интернет приемную-официального портала Правительства Республики Татарстан </a:t>
            </a:r>
            <a:endParaRPr lang="ru-RU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интернет 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приемную официального сайта Президента Республики Татарстан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Все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поступившие вопросы нами рассмотрены, гражданам направлены ответы.</a:t>
            </a:r>
          </a:p>
        </p:txBody>
      </p:sp>
    </p:spTree>
    <p:extLst>
      <p:ext uri="{BB962C8B-B14F-4D97-AF65-F5344CB8AC3E}">
        <p14:creationId xmlns:p14="http://schemas.microsoft.com/office/powerpoint/2010/main" val="15375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526" y="-1"/>
            <a:ext cx="12820999" cy="7212193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0018" y="32981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526" y="-20170"/>
            <a:ext cx="1231499" cy="701101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extBox 1"/>
          <p:cNvSpPr txBox="1"/>
          <p:nvPr/>
        </p:nvSpPr>
        <p:spPr>
          <a:xfrm>
            <a:off x="571500" y="-20170"/>
            <a:ext cx="1162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2020 год</a:t>
            </a:r>
            <a:endParaRPr lang="ru-RU" sz="4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298" y="1285579"/>
            <a:ext cx="10277475" cy="501675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1. Масштабно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провести празднование 75 годовщины Победы и 100-летие со дня образования ТАССР.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2. Подключить водопровод от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г.Иннополис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3. Продолжить работу по коммерческому учету уличного освещения в населённых пунктах.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4. До 1 апреля собрать 100% самообложения, во втором квартале получить четырехкратное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софинансирование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до 1 октября завершить работы по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щебенению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дорог.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5. Усилить работу по благоустройству территории населенных пунктов, развития инфраструктуры, обеспечение жизнедеятельности поселения.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6. Активно участвовать в выборах президента Республики Татарстан и избрать на следующие 5 лет новый состав Совета поселения.</a:t>
            </a:r>
          </a:p>
        </p:txBody>
      </p:sp>
    </p:spTree>
    <p:extLst>
      <p:ext uri="{BB962C8B-B14F-4D97-AF65-F5344CB8AC3E}">
        <p14:creationId xmlns:p14="http://schemas.microsoft.com/office/powerpoint/2010/main" val="26150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975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9" y="-180976"/>
            <a:ext cx="5162550" cy="5972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2" y="-180976"/>
            <a:ext cx="5110163" cy="59721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5376" y="5791199"/>
            <a:ext cx="10229850" cy="885826"/>
          </a:xfrm>
        </p:spPr>
        <p:txBody>
          <a:bodyPr>
            <a:normAutofit fontScale="25000" lnSpcReduction="20000"/>
          </a:bodyPr>
          <a:lstStyle/>
          <a:p>
            <a:endParaRPr lang="ru-RU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600" dirty="0" smtClean="0">
                <a:latin typeface="Arial" panose="020B0604020202020204" pitchFamily="34" charset="0"/>
                <a:cs typeface="Arial" panose="020B0604020202020204" pitchFamily="34" charset="0"/>
              </a:rPr>
              <a:t>Встречи депутата с избирателями </a:t>
            </a:r>
            <a:endParaRPr lang="ru-RU" sz="17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80977"/>
            <a:ext cx="1231499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7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1409700"/>
            <a:ext cx="4381500" cy="5448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0"/>
            <a:ext cx="4343400" cy="5476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4610100" cy="54768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7225" y="5981700"/>
            <a:ext cx="3524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ЯВКА - 78 %</a:t>
            </a:r>
            <a:endParaRPr lang="ru-RU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31499" cy="7011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" y="0"/>
            <a:ext cx="11991975" cy="1704976"/>
          </a:xfrm>
        </p:spPr>
        <p:txBody>
          <a:bodyPr>
            <a:normAutofit fontScale="92500" lnSpcReduction="1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сентября 2019 года – выборы депутатов Государственного Совета Республики Татарстан шестого созыва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0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3862" y="857250"/>
            <a:ext cx="6858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8800" y="857250"/>
            <a:ext cx="6858000" cy="51435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31499" cy="701101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5" y="0"/>
            <a:ext cx="11991975" cy="1704976"/>
          </a:xfrm>
        </p:spPr>
        <p:txBody>
          <a:bodyPr>
            <a:normAutofit lnSpcReduction="10000"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8 сентября 2019 года – дополнительные выборы депутата Совета по одномандатному избирательному округу №6  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575"/>
            <a:ext cx="12242800" cy="6886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75"/>
            <a:ext cx="1231499" cy="70110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-1895475"/>
            <a:ext cx="9277349" cy="84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953</Words>
  <Application>Microsoft Office PowerPoint</Application>
  <PresentationFormat>Широкоэкранный</PresentationFormat>
  <Paragraphs>163</Paragraphs>
  <Slides>56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dcterms:created xsi:type="dcterms:W3CDTF">2020-02-03T10:07:53Z</dcterms:created>
  <dcterms:modified xsi:type="dcterms:W3CDTF">2020-02-06T07:12:28Z</dcterms:modified>
</cp:coreProperties>
</file>