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94"/>
  </p:notesMasterIdLst>
  <p:sldIdLst>
    <p:sldId id="256" r:id="rId5"/>
    <p:sldId id="468" r:id="rId6"/>
    <p:sldId id="469" r:id="rId7"/>
    <p:sldId id="471" r:id="rId8"/>
    <p:sldId id="515" r:id="rId9"/>
    <p:sldId id="653" r:id="rId10"/>
    <p:sldId id="654" r:id="rId11"/>
    <p:sldId id="472" r:id="rId12"/>
    <p:sldId id="473" r:id="rId13"/>
    <p:sldId id="530" r:id="rId14"/>
    <p:sldId id="383" r:id="rId15"/>
    <p:sldId id="385" r:id="rId16"/>
    <p:sldId id="389" r:id="rId17"/>
    <p:sldId id="410" r:id="rId18"/>
    <p:sldId id="634" r:id="rId19"/>
    <p:sldId id="492" r:id="rId20"/>
    <p:sldId id="635" r:id="rId21"/>
    <p:sldId id="636" r:id="rId22"/>
    <p:sldId id="638" r:id="rId23"/>
    <p:sldId id="608" r:id="rId24"/>
    <p:sldId id="637" r:id="rId25"/>
    <p:sldId id="609" r:id="rId26"/>
    <p:sldId id="639" r:id="rId27"/>
    <p:sldId id="640" r:id="rId28"/>
    <p:sldId id="569" r:id="rId29"/>
    <p:sldId id="612" r:id="rId30"/>
    <p:sldId id="391" r:id="rId31"/>
    <p:sldId id="411" r:id="rId32"/>
    <p:sldId id="392" r:id="rId33"/>
    <p:sldId id="532" r:id="rId34"/>
    <p:sldId id="403" r:id="rId35"/>
    <p:sldId id="615" r:id="rId36"/>
    <p:sldId id="641" r:id="rId37"/>
    <p:sldId id="642" r:id="rId38"/>
    <p:sldId id="533" r:id="rId39"/>
    <p:sldId id="332" r:id="rId40"/>
    <p:sldId id="477" r:id="rId41"/>
    <p:sldId id="339" r:id="rId42"/>
    <p:sldId id="643" r:id="rId43"/>
    <p:sldId id="584" r:id="rId44"/>
    <p:sldId id="582" r:id="rId45"/>
    <p:sldId id="563" r:id="rId46"/>
    <p:sldId id="564" r:id="rId47"/>
    <p:sldId id="567" r:id="rId48"/>
    <p:sldId id="651" r:id="rId49"/>
    <p:sldId id="585" r:id="rId50"/>
    <p:sldId id="568" r:id="rId51"/>
    <p:sldId id="652" r:id="rId52"/>
    <p:sldId id="631" r:id="rId53"/>
    <p:sldId id="618" r:id="rId54"/>
    <p:sldId id="619" r:id="rId55"/>
    <p:sldId id="436" r:id="rId56"/>
    <p:sldId id="443" r:id="rId57"/>
    <p:sldId id="620" r:id="rId58"/>
    <p:sldId id="445" r:id="rId59"/>
    <p:sldId id="570" r:id="rId60"/>
    <p:sldId id="588" r:id="rId61"/>
    <p:sldId id="644" r:id="rId62"/>
    <p:sldId id="645" r:id="rId63"/>
    <p:sldId id="552" r:id="rId64"/>
    <p:sldId id="454" r:id="rId65"/>
    <p:sldId id="591" r:id="rId66"/>
    <p:sldId id="594" r:id="rId67"/>
    <p:sldId id="646" r:id="rId68"/>
    <p:sldId id="508" r:id="rId69"/>
    <p:sldId id="562" r:id="rId70"/>
    <p:sldId id="535" r:id="rId71"/>
    <p:sldId id="572" r:id="rId72"/>
    <p:sldId id="573" r:id="rId73"/>
    <p:sldId id="659" r:id="rId74"/>
    <p:sldId id="540" r:id="rId75"/>
    <p:sldId id="541" r:id="rId76"/>
    <p:sldId id="598" r:id="rId77"/>
    <p:sldId id="648" r:id="rId78"/>
    <p:sldId id="578" r:id="rId79"/>
    <p:sldId id="649" r:id="rId80"/>
    <p:sldId id="544" r:id="rId81"/>
    <p:sldId id="545" r:id="rId82"/>
    <p:sldId id="546" r:id="rId83"/>
    <p:sldId id="650" r:id="rId84"/>
    <p:sldId id="576" r:id="rId85"/>
    <p:sldId id="577" r:id="rId86"/>
    <p:sldId id="656" r:id="rId87"/>
    <p:sldId id="657" r:id="rId88"/>
    <p:sldId id="658" r:id="rId89"/>
    <p:sldId id="595" r:id="rId90"/>
    <p:sldId id="360" r:id="rId91"/>
    <p:sldId id="354" r:id="rId92"/>
    <p:sldId id="285" r:id="rId9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70647" autoAdjust="0"/>
  </p:normalViewPr>
  <p:slideViewPr>
    <p:cSldViewPr>
      <p:cViewPr varScale="1">
        <p:scale>
          <a:sx n="91" d="100"/>
          <a:sy n="91" d="100"/>
        </p:scale>
        <p:origin x="25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га (гектар)</a:t>
            </a:r>
            <a:endParaRPr lang="ru-RU" sz="1600" dirty="0"/>
          </a:p>
        </c:rich>
      </c:tx>
      <c:layout>
        <c:manualLayout>
          <c:xMode val="edge"/>
          <c:yMode val="edge"/>
          <c:x val="0.90512036508525873"/>
          <c:y val="3.919317606685676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16241712893436"/>
          <c:y val="0.24989507338690764"/>
          <c:w val="0.64017540311035503"/>
          <c:h val="0.571487813082496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га</c:v>
                </c:pt>
              </c:strCache>
            </c:strRef>
          </c:tx>
          <c:dLbls>
            <c:dLbl>
              <c:idx val="0"/>
              <c:layout>
                <c:manualLayout>
                  <c:x val="9.8858669851280029E-2"/>
                  <c:y val="-3.4684610660543978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земля сельскохозяйственного назначения; </a:t>
                    </a:r>
                  </a:p>
                  <a:p>
                    <a:pPr>
                      <a:defRPr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6 683 га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0476325059621"/>
                      <c:h val="0.259593648545223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E00-4B57-A283-4FD2A679C3F5}"/>
                </c:ext>
              </c:extLst>
            </c:dLbl>
            <c:dLbl>
              <c:idx val="1"/>
              <c:layout>
                <c:manualLayout>
                  <c:x val="-4.9118828195281114E-2"/>
                  <c:y val="-6.613848461282080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2712481504674"/>
                      <c:h val="0.15285338666074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00-4B57-A283-4FD2A679C3F5}"/>
                </c:ext>
              </c:extLst>
            </c:dLbl>
            <c:dLbl>
              <c:idx val="2"/>
              <c:layout>
                <c:manualLayout>
                  <c:x val="7.6302973752800859E-2"/>
                  <c:y val="-6.6345830401560321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60627169333131"/>
                      <c:h val="0.176332645138194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00-4B57-A283-4FD2A679C3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земля сельскохозяйственного назначения</c:v>
                </c:pt>
                <c:pt idx="1">
                  <c:v>земли поселения</c:v>
                </c:pt>
                <c:pt idx="2">
                  <c:v>пашни, пастбища, луга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6683</c:v>
                </c:pt>
                <c:pt idx="1">
                  <c:v>642</c:v>
                </c:pt>
                <c:pt idx="2">
                  <c:v>562.79999999999995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00-4B57-A283-4FD2A679C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590026426936176E-2"/>
          <c:y val="0"/>
          <c:w val="0.93326139991731338"/>
          <c:h val="0.4790295209765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928579884566575E-2"/>
                  <c:y val="-5.2385024512143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6E-4CF3-8C8F-6FA68427FFB2}"/>
                </c:ext>
              </c:extLst>
            </c:dLbl>
            <c:dLbl>
              <c:idx val="1"/>
              <c:layout>
                <c:manualLayout>
                  <c:x val="-8.8690054474821565E-3"/>
                  <c:y val="-5.6724722292202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6E-4CF3-8C8F-6FA68427FFB2}"/>
                </c:ext>
              </c:extLst>
            </c:dLbl>
            <c:dLbl>
              <c:idx val="2"/>
              <c:layout>
                <c:manualLayout>
                  <c:x val="-2.3538482063013035E-2"/>
                  <c:y val="-2.1786898482328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6E-4CF3-8C8F-6FA68427FFB2}"/>
                </c:ext>
              </c:extLst>
            </c:dLbl>
            <c:dLbl>
              <c:idx val="3"/>
              <c:layout>
                <c:manualLayout>
                  <c:x val="-2.0239099116491611E-2"/>
                  <c:y val="-3.807949351480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6E-4CF3-8C8F-6FA68427FFB2}"/>
                </c:ext>
              </c:extLst>
            </c:dLbl>
            <c:dLbl>
              <c:idx val="4"/>
              <c:layout>
                <c:manualLayout>
                  <c:x val="-2.0256970536971303E-2"/>
                  <c:y val="-2.4840745394486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6E-4CF3-8C8F-6FA68427FFB2}"/>
                </c:ext>
              </c:extLst>
            </c:dLbl>
            <c:dLbl>
              <c:idx val="5"/>
              <c:layout>
                <c:manualLayout>
                  <c:x val="-2.1800059556224279E-2"/>
                  <c:y val="-5.1727820539501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6E-4CF3-8C8F-6FA68427FFB2}"/>
                </c:ext>
              </c:extLst>
            </c:dLbl>
            <c:dLbl>
              <c:idx val="6"/>
              <c:layout>
                <c:manualLayout>
                  <c:x val="-4.9169855444112766E-2"/>
                  <c:y val="-2.0614297941856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6E-4CF3-8C8F-6FA68427FFB2}"/>
                </c:ext>
              </c:extLst>
            </c:dLbl>
            <c:dLbl>
              <c:idx val="7"/>
              <c:layout>
                <c:manualLayout>
                  <c:x val="-6.5559769315249122E-2"/>
                  <c:y val="-3.9673017552040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6E-4CF3-8C8F-6FA68427FF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НДФЛ</c:v>
                </c:pt>
                <c:pt idx="1">
                  <c:v>налог на имущество</c:v>
                </c:pt>
                <c:pt idx="2">
                  <c:v>земельный налог</c:v>
                </c:pt>
                <c:pt idx="3">
                  <c:v>аренда земли и имущества</c:v>
                </c:pt>
                <c:pt idx="4">
                  <c:v>прочие доходы от платных услуг</c:v>
                </c:pt>
                <c:pt idx="5">
                  <c:v>штрафы</c:v>
                </c:pt>
                <c:pt idx="6">
                  <c:v>всего собственных доходов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52600</c:v>
                </c:pt>
                <c:pt idx="1">
                  <c:v>40300</c:v>
                </c:pt>
                <c:pt idx="2">
                  <c:v>587200</c:v>
                </c:pt>
                <c:pt idx="3" formatCode="General">
                  <c:v>2000</c:v>
                </c:pt>
                <c:pt idx="4">
                  <c:v>193700</c:v>
                </c:pt>
                <c:pt idx="5">
                  <c:v>0</c:v>
                </c:pt>
                <c:pt idx="6">
                  <c:v>875800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6E-4CF3-8C8F-6FA68427FF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0059244417859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6E-4CF3-8C8F-6FA68427FFB2}"/>
                </c:ext>
              </c:extLst>
            </c:dLbl>
            <c:dLbl>
              <c:idx val="1"/>
              <c:layout>
                <c:manualLayout>
                  <c:x val="1.3711477413256451E-2"/>
                  <c:y val="-1.7418448028466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26E-4CF3-8C8F-6FA68427FFB2}"/>
                </c:ext>
              </c:extLst>
            </c:dLbl>
            <c:dLbl>
              <c:idx val="2"/>
              <c:layout>
                <c:manualLayout>
                  <c:x val="2.1702506643159869E-2"/>
                  <c:y val="-1.3458207304039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6E-4CF3-8C8F-6FA68427FFB2}"/>
                </c:ext>
              </c:extLst>
            </c:dLbl>
            <c:dLbl>
              <c:idx val="3"/>
              <c:layout>
                <c:manualLayout>
                  <c:x val="1.0802469135802472E-2"/>
                  <c:y val="-8.6799286559985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26E-4CF3-8C8F-6FA68427FFB2}"/>
                </c:ext>
              </c:extLst>
            </c:dLbl>
            <c:dLbl>
              <c:idx val="4"/>
              <c:layout>
                <c:manualLayout>
                  <c:x val="2.4788912343072886E-2"/>
                  <c:y val="-2.5148418563821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26E-4CF3-8C8F-6FA68427FFB2}"/>
                </c:ext>
              </c:extLst>
            </c:dLbl>
            <c:dLbl>
              <c:idx val="5"/>
              <c:layout>
                <c:manualLayout>
                  <c:x val="9.2592592592592587E-3"/>
                  <c:y val="-8.4605104941028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26E-4CF3-8C8F-6FA68427FFB2}"/>
                </c:ext>
              </c:extLst>
            </c:dLbl>
            <c:dLbl>
              <c:idx val="6"/>
              <c:layout>
                <c:manualLayout>
                  <c:x val="3.0864197530864196E-3"/>
                  <c:y val="-9.3378702539248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26E-4CF3-8C8F-6FA68427FFB2}"/>
                </c:ext>
              </c:extLst>
            </c:dLbl>
            <c:dLbl>
              <c:idx val="7"/>
              <c:layout>
                <c:manualLayout>
                  <c:x val="3.0864197530864085E-2"/>
                  <c:y val="-5.3479572592940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34-41DE-AC6D-A2FC3B146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НДФЛ</c:v>
                </c:pt>
                <c:pt idx="1">
                  <c:v>налог на имущество</c:v>
                </c:pt>
                <c:pt idx="2">
                  <c:v>земельный налог</c:v>
                </c:pt>
                <c:pt idx="3">
                  <c:v>аренда земли и имущества</c:v>
                </c:pt>
                <c:pt idx="4">
                  <c:v>прочие доходы от платных услуг</c:v>
                </c:pt>
                <c:pt idx="5">
                  <c:v>штрафы</c:v>
                </c:pt>
                <c:pt idx="6">
                  <c:v>всего собственных доходов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53344</c:v>
                </c:pt>
                <c:pt idx="1">
                  <c:v>34339</c:v>
                </c:pt>
                <c:pt idx="2">
                  <c:v>644828</c:v>
                </c:pt>
                <c:pt idx="3">
                  <c:v>13700</c:v>
                </c:pt>
                <c:pt idx="4">
                  <c:v>299925</c:v>
                </c:pt>
                <c:pt idx="5">
                  <c:v>3600</c:v>
                </c:pt>
                <c:pt idx="6">
                  <c:v>1049736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26E-4CF3-8C8F-6FA68427F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194624"/>
        <c:axId val="354194232"/>
      </c:barChart>
      <c:catAx>
        <c:axId val="35419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4194232"/>
        <c:crosses val="autoZero"/>
        <c:auto val="1"/>
        <c:lblAlgn val="ctr"/>
        <c:lblOffset val="100"/>
        <c:noMultiLvlLbl val="0"/>
      </c:catAx>
      <c:valAx>
        <c:axId val="35419423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one"/>
        <c:crossAx val="354194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988398830002493"/>
          <c:y val="0.84300355516053771"/>
          <c:w val="7.5659512331052475E-2"/>
          <c:h val="0.1138648913813958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432098765432098E-3"/>
          <c:y val="6.1774518808282372E-2"/>
          <c:w val="0.86428781471760474"/>
          <c:h val="0.79277638288700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238164673860214E-2"/>
                  <c:y val="-2.8106531389146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91-4661-8FE1-0AD71A6411D6}"/>
                </c:ext>
              </c:extLst>
            </c:dLbl>
            <c:dLbl>
              <c:idx val="1"/>
              <c:layout>
                <c:manualLayout>
                  <c:x val="-2.4691479537280063E-2"/>
                  <c:y val="-1.495112634736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91-4661-8FE1-0AD71A6411D6}"/>
                </c:ext>
              </c:extLst>
            </c:dLbl>
            <c:dLbl>
              <c:idx val="2"/>
              <c:layout>
                <c:manualLayout>
                  <c:x val="-7.7160493827160516E-3"/>
                  <c:y val="-5.0964799776557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91-4661-8FE1-0AD71A6411D6}"/>
                </c:ext>
              </c:extLst>
            </c:dLbl>
            <c:dLbl>
              <c:idx val="3"/>
              <c:layout>
                <c:manualLayout>
                  <c:x val="-4.6296296296296302E-3"/>
                  <c:y val="-5.0966806264737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91-4661-8FE1-0AD71A6411D6}"/>
                </c:ext>
              </c:extLst>
            </c:dLbl>
            <c:dLbl>
              <c:idx val="4"/>
              <c:layout>
                <c:manualLayout>
                  <c:x val="-1.0802469135802469E-2"/>
                  <c:y val="-2.6939280555560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46-4B50-B5EC-3812F97C4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коровы</c:v>
                </c:pt>
                <c:pt idx="2">
                  <c:v>свиньи</c:v>
                </c:pt>
                <c:pt idx="3">
                  <c:v>козы и овцы</c:v>
                </c:pt>
                <c:pt idx="4">
                  <c:v>лошади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</c:v>
                </c:pt>
                <c:pt idx="1">
                  <c:v>12</c:v>
                </c:pt>
                <c:pt idx="2">
                  <c:v>3</c:v>
                </c:pt>
                <c:pt idx="3">
                  <c:v>129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91-4661-8FE1-0AD71A6411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32098765431957E-3"/>
                  <c:y val="-4.6986035569173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91-4661-8FE1-0AD71A6411D6}"/>
                </c:ext>
              </c:extLst>
            </c:dLbl>
            <c:dLbl>
              <c:idx val="1"/>
              <c:layout>
                <c:manualLayout>
                  <c:x val="-4.6296296296296294E-3"/>
                  <c:y val="-5.0288114269996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91-4661-8FE1-0AD71A6411D6}"/>
                </c:ext>
              </c:extLst>
            </c:dLbl>
            <c:dLbl>
              <c:idx val="2"/>
              <c:layout>
                <c:manualLayout>
                  <c:x val="-9.2593807718480206E-3"/>
                  <c:y val="-5.341362968113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91-4661-8FE1-0AD71A6411D6}"/>
                </c:ext>
              </c:extLst>
            </c:dLbl>
            <c:dLbl>
              <c:idx val="3"/>
              <c:layout>
                <c:manualLayout>
                  <c:x val="-3.0864197530864196E-3"/>
                  <c:y val="-5.4229925275504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46-4B50-B5EC-3812F97C43A0}"/>
                </c:ext>
              </c:extLst>
            </c:dLbl>
            <c:dLbl>
              <c:idx val="4"/>
              <c:layout>
                <c:manualLayout>
                  <c:x val="-1.0802469135802469E-2"/>
                  <c:y val="-7.230656703400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46-4B50-B5EC-3812F97C4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коровы</c:v>
                </c:pt>
                <c:pt idx="2">
                  <c:v>свиньи</c:v>
                </c:pt>
                <c:pt idx="3">
                  <c:v>козы и овцы</c:v>
                </c:pt>
                <c:pt idx="4">
                  <c:v>лошади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5</c:v>
                </c:pt>
                <c:pt idx="2">
                  <c:v>5</c:v>
                </c:pt>
                <c:pt idx="3">
                  <c:v>118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91-4661-8FE1-0AD71A6411D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18518518518504E-2"/>
                  <c:y val="-4.831711980739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91-4661-8FE1-0AD71A6411D6}"/>
                </c:ext>
              </c:extLst>
            </c:dLbl>
            <c:dLbl>
              <c:idx val="1"/>
              <c:layout>
                <c:manualLayout>
                  <c:x val="1.2345679012345623E-2"/>
                  <c:y val="-4.1249793390745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91-4661-8FE1-0AD71A6411D6}"/>
                </c:ext>
              </c:extLst>
            </c:dLbl>
            <c:dLbl>
              <c:idx val="2"/>
              <c:layout>
                <c:manualLayout>
                  <c:x val="7.716049382716049E-3"/>
                  <c:y val="-4.4903196558748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91-4661-8FE1-0AD71A6411D6}"/>
                </c:ext>
              </c:extLst>
            </c:dLbl>
            <c:dLbl>
              <c:idx val="3"/>
              <c:layout>
                <c:manualLayout>
                  <c:x val="4.3209876543209763E-2"/>
                  <c:y val="-1.0858544965234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46-4B50-B5EC-3812F97C43A0}"/>
                </c:ext>
              </c:extLst>
            </c:dLbl>
            <c:dLbl>
              <c:idx val="4"/>
              <c:layout>
                <c:manualLayout>
                  <c:x val="9.2592592592592587E-3"/>
                  <c:y val="-6.7322978784455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46-4B50-B5EC-3812F97C4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коровы</c:v>
                </c:pt>
                <c:pt idx="2">
                  <c:v>свиньи</c:v>
                </c:pt>
                <c:pt idx="3">
                  <c:v>козы и овцы</c:v>
                </c:pt>
                <c:pt idx="4">
                  <c:v>лошади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5</c:v>
                </c:pt>
                <c:pt idx="2">
                  <c:v>3</c:v>
                </c:pt>
                <c:pt idx="3">
                  <c:v>247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291-4661-8FE1-0AD71A641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193448"/>
        <c:axId val="354197368"/>
      </c:barChart>
      <c:catAx>
        <c:axId val="354193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197368"/>
        <c:crosses val="autoZero"/>
        <c:auto val="1"/>
        <c:lblAlgn val="ctr"/>
        <c:lblOffset val="100"/>
        <c:noMultiLvlLbl val="0"/>
      </c:catAx>
      <c:valAx>
        <c:axId val="354197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41934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308641975308E-2"/>
          <c:y val="4.4029640363300981E-2"/>
          <c:w val="0.96450617283950613"/>
          <c:h val="0.68398881949402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432098765432098E-3"/>
                  <c:y val="-4.19046776359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67C-4F49-8D3C-5D2CEB65B2B3}"/>
                </c:ext>
              </c:extLst>
            </c:dLbl>
            <c:dLbl>
              <c:idx val="1"/>
              <c:layout>
                <c:manualLayout>
                  <c:x val="-1.0802469135802469E-2"/>
                  <c:y val="-6.3652810143988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67C-4F49-8D3C-5D2CEB65B2B3}"/>
                </c:ext>
              </c:extLst>
            </c:dLbl>
            <c:dLbl>
              <c:idx val="2"/>
              <c:layout>
                <c:manualLayout>
                  <c:x val="-1.3888888888888888E-2"/>
                  <c:y val="-4.7871674550382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903-442A-97F4-2C964D056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ламп (шт.)</c:v>
                </c:pt>
                <c:pt idx="1">
                  <c:v>Сумма затрат (руб.)</c:v>
                </c:pt>
                <c:pt idx="2">
                  <c:v>Квт.Часы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 formatCode="General">
                  <c:v>52</c:v>
                </c:pt>
                <c:pt idx="1">
                  <c:v>159686</c:v>
                </c:pt>
                <c:pt idx="2">
                  <c:v>24500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C-4F49-8D3C-5D2CEB65B2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0864197530864196E-3"/>
                  <c:y val="-5.8613737087493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67C-4F49-8D3C-5D2CEB65B2B3}"/>
                </c:ext>
              </c:extLst>
            </c:dLbl>
            <c:dLbl>
              <c:idx val="1"/>
              <c:layout>
                <c:manualLayout>
                  <c:x val="1.2345679012345623E-2"/>
                  <c:y val="-8.0819409117123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67C-4F49-8D3C-5D2CEB65B2B3}"/>
                </c:ext>
              </c:extLst>
            </c:dLbl>
            <c:dLbl>
              <c:idx val="2"/>
              <c:layout>
                <c:manualLayout>
                  <c:x val="3.0864197530863064E-3"/>
                  <c:y val="-4.28325509134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903-442A-97F4-2C964D056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ламп (шт.)</c:v>
                </c:pt>
                <c:pt idx="1">
                  <c:v>Сумма затрат (руб.)</c:v>
                </c:pt>
                <c:pt idx="2">
                  <c:v>Квт.Часы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 formatCode="General">
                  <c:v>68</c:v>
                </c:pt>
                <c:pt idx="1">
                  <c:v>110135</c:v>
                </c:pt>
                <c:pt idx="2">
                  <c:v>15829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7C-4F49-8D3C-5D2CEB65B2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0864197530864196E-3"/>
                  <c:y val="-5.599736061020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67C-4F49-8D3C-5D2CEB65B2B3}"/>
                </c:ext>
              </c:extLst>
            </c:dLbl>
            <c:dLbl>
              <c:idx val="1"/>
              <c:layout>
                <c:manualLayout>
                  <c:x val="3.8580246913580245E-2"/>
                  <c:y val="-6.2531556519822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67C-4F49-8D3C-5D2CEB65B2B3}"/>
                </c:ext>
              </c:extLst>
            </c:dLbl>
            <c:dLbl>
              <c:idx val="2"/>
              <c:layout>
                <c:manualLayout>
                  <c:x val="1.0802469135802469E-2"/>
                  <c:y val="-4.5352112731941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03-489D-BDEE-8010C4D39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ламп (шт.)</c:v>
                </c:pt>
                <c:pt idx="1">
                  <c:v>Сумма затрат (руб.)</c:v>
                </c:pt>
                <c:pt idx="2">
                  <c:v>Квт.Часы</c:v>
                </c:pt>
              </c:strCache>
            </c:strRef>
          </c:cat>
          <c:val>
            <c:numRef>
              <c:f>Лист1!$D$2:$D$4</c:f>
              <c:numCache>
                <c:formatCode>#,##0</c:formatCode>
                <c:ptCount val="3"/>
                <c:pt idx="0" formatCode="General">
                  <c:v>73</c:v>
                </c:pt>
                <c:pt idx="1">
                  <c:v>104000</c:v>
                </c:pt>
                <c:pt idx="2">
                  <c:v>14248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7C-4F49-8D3C-5D2CEB65B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4197760"/>
        <c:axId val="354198152"/>
      </c:barChart>
      <c:catAx>
        <c:axId val="35419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4198152"/>
        <c:crosses val="autoZero"/>
        <c:auto val="1"/>
        <c:lblAlgn val="ctr"/>
        <c:lblOffset val="100"/>
        <c:noMultiLvlLbl val="0"/>
      </c:catAx>
      <c:valAx>
        <c:axId val="354198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4197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6465077282006413"/>
          <c:y val="0.92556539859963949"/>
          <c:w val="0.26637746670555068"/>
          <c:h val="5.9317230489713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308641975308E-2"/>
          <c:y val="2.9749989352187062E-2"/>
          <c:w val="0.55255249343832025"/>
          <c:h val="0.8606482388517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призванных чел.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31491202488577E-3"/>
                  <c:y val="-5.64195362639901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37345679012344"/>
                      <c:h val="0.11110308679678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4EB-4703-A3AA-F9BA028660E4}"/>
                </c:ext>
              </c:extLst>
            </c:dLbl>
            <c:dLbl>
              <c:idx val="1"/>
              <c:layout>
                <c:manualLayout>
                  <c:x val="1.2345739768640037E-2"/>
                  <c:y val="-7.66727031279865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85493827160493"/>
                      <c:h val="0.116889705900779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EB-4703-A3AA-F9BA028660E4}"/>
                </c:ext>
              </c:extLst>
            </c:dLbl>
            <c:dLbl>
              <c:idx val="2"/>
              <c:layout>
                <c:manualLayout>
                  <c:x val="4.6296296296296294E-3"/>
                  <c:y val="-4.9186148474166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85493827160493"/>
                      <c:h val="9.6636539036783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4EB-4703-A3AA-F9BA02866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EB-4703-A3AA-F9BA02866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986288"/>
        <c:axId val="357984720"/>
      </c:barChart>
      <c:catAx>
        <c:axId val="35798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7984720"/>
        <c:crosses val="autoZero"/>
        <c:auto val="1"/>
        <c:lblAlgn val="ctr"/>
        <c:lblOffset val="100"/>
        <c:noMultiLvlLbl val="0"/>
      </c:catAx>
      <c:valAx>
        <c:axId val="357984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7986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26623408185088"/>
          <c:y val="3.0071340346692791E-2"/>
          <c:w val="0.25047450665888987"/>
          <c:h val="0.1230848843647514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7471090782757E-2"/>
          <c:y val="8.6787531401999726E-2"/>
          <c:w val="0.91771243667782254"/>
          <c:h val="0.51347593569207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0712571484524318E-2"/>
                  <c:y val="-4.75430262372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A2-42DC-9867-C62EB6FB2B36}"/>
                </c:ext>
              </c:extLst>
            </c:dLbl>
            <c:dLbl>
              <c:idx val="1"/>
              <c:layout>
                <c:manualLayout>
                  <c:x val="3.2243239451737002E-2"/>
                  <c:y val="-2.6703855815999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A2-42DC-9867-C62EB6FB2B36}"/>
                </c:ext>
              </c:extLst>
            </c:dLbl>
            <c:dLbl>
              <c:idx val="2"/>
              <c:layout>
                <c:manualLayout>
                  <c:x val="-2.6234567901234566E-2"/>
                  <c:y val="-2.4840745394486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A2-42DC-9867-C62EB6FB2B36}"/>
                </c:ext>
              </c:extLst>
            </c:dLbl>
            <c:dLbl>
              <c:idx val="3"/>
              <c:layout>
                <c:manualLayout>
                  <c:x val="1.3888888888888888E-2"/>
                  <c:y val="-2.4840745394486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A2-42DC-9867-C62EB6FB2B36}"/>
                </c:ext>
              </c:extLst>
            </c:dLbl>
            <c:dLbl>
              <c:idx val="4"/>
              <c:layout>
                <c:manualLayout>
                  <c:x val="-3.0864197530865328E-3"/>
                  <c:y val="-4.4713341710076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A2-42DC-9867-C62EB6FB2B36}"/>
                </c:ext>
              </c:extLst>
            </c:dLbl>
            <c:dLbl>
              <c:idx val="5"/>
              <c:layout>
                <c:manualLayout>
                  <c:x val="-4.6296296296296294E-3"/>
                  <c:y val="-5.2165565328422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A2-42DC-9867-C62EB6FB2B36}"/>
                </c:ext>
              </c:extLst>
            </c:dLbl>
            <c:dLbl>
              <c:idx val="6"/>
              <c:layout>
                <c:manualLayout>
                  <c:x val="-1.543209876543323E-3"/>
                  <c:y val="-8.4458534341254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A2-42DC-9867-C62EB6FB2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семьи с детьми</c:v>
                </c:pt>
                <c:pt idx="1">
                  <c:v>в них детей</c:v>
                </c:pt>
                <c:pt idx="2">
                  <c:v>многодетных семей</c:v>
                </c:pt>
                <c:pt idx="3">
                  <c:v>неполных семей</c:v>
                </c:pt>
                <c:pt idx="4">
                  <c:v>семьи на учете</c:v>
                </c:pt>
                <c:pt idx="5">
                  <c:v>труженники тыла</c:v>
                </c:pt>
                <c:pt idx="6">
                  <c:v>одиноко проживающие пенсионеры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22</c:v>
                </c:pt>
                <c:pt idx="1">
                  <c:v>36</c:v>
                </c:pt>
                <c:pt idx="2">
                  <c:v>3</c:v>
                </c:pt>
                <c:pt idx="3">
                  <c:v>6</c:v>
                </c:pt>
                <c:pt idx="4">
                  <c:v>0</c:v>
                </c:pt>
                <c:pt idx="5">
                  <c:v>5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E-411E-AD1A-F787BC7CE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985112"/>
        <c:axId val="357982760"/>
      </c:barChart>
      <c:catAx>
        <c:axId val="357985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7982760"/>
        <c:crosses val="autoZero"/>
        <c:auto val="1"/>
        <c:lblAlgn val="ctr"/>
        <c:lblOffset val="100"/>
        <c:noMultiLvlLbl val="0"/>
      </c:catAx>
      <c:valAx>
        <c:axId val="357982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7985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7983936"/>
        <c:axId val="357988640"/>
      </c:barChart>
      <c:catAx>
        <c:axId val="35798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7988640"/>
        <c:crosses val="autoZero"/>
        <c:auto val="1"/>
        <c:lblAlgn val="ctr"/>
        <c:lblOffset val="100"/>
        <c:noMultiLvlLbl val="0"/>
      </c:catAx>
      <c:valAx>
        <c:axId val="357988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7983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75308641975308E-2"/>
          <c:y val="4.7241702475397156E-2"/>
          <c:w val="0.75542821036259356"/>
          <c:h val="0.85728390046854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избирателей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0864197530864339E-3"/>
                  <c:y val="-3.8580774319178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7B-4882-88A6-6F8A3632FB4B}"/>
                </c:ext>
              </c:extLst>
            </c:dLbl>
            <c:dLbl>
              <c:idx val="1"/>
              <c:layout>
                <c:manualLayout>
                  <c:x val="6.1728395061728392E-3"/>
                  <c:y val="-6.3382700667221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7B-4882-88A6-6F8A3632FB4B}"/>
                </c:ext>
              </c:extLst>
            </c:dLbl>
            <c:dLbl>
              <c:idx val="2"/>
              <c:layout>
                <c:manualLayout>
                  <c:x val="0"/>
                  <c:y val="-7.991731823258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7B-4882-88A6-6F8A3632FB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избирателей</c:v>
                </c:pt>
                <c:pt idx="1">
                  <c:v>явка</c:v>
                </c:pt>
                <c:pt idx="2">
                  <c:v>поддержало вопрос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323</c:v>
                </c:pt>
                <c:pt idx="1">
                  <c:v>172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7B-4882-88A6-6F8A3632FB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7.9917318232583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7B-4882-88A6-6F8A3632FB4B}"/>
                </c:ext>
              </c:extLst>
            </c:dLbl>
            <c:dLbl>
              <c:idx val="1"/>
              <c:layout>
                <c:manualLayout>
                  <c:x val="3.0864197530864196E-3"/>
                  <c:y val="-9.0940396609492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B-4882-88A6-6F8A3632FB4B}"/>
                </c:ext>
              </c:extLst>
            </c:dLbl>
            <c:dLbl>
              <c:idx val="2"/>
              <c:layout>
                <c:manualLayout>
                  <c:x val="3.0864197530864196E-3"/>
                  <c:y val="-6.889423985567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7B-4882-88A6-6F8A3632FB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избирателей</c:v>
                </c:pt>
                <c:pt idx="1">
                  <c:v>явка</c:v>
                </c:pt>
                <c:pt idx="2">
                  <c:v>поддержало вопрос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53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7B-4882-88A6-6F8A3632F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7989424"/>
        <c:axId val="357988248"/>
      </c:barChart>
      <c:catAx>
        <c:axId val="35798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7988248"/>
        <c:crosses val="autoZero"/>
        <c:auto val="1"/>
        <c:lblAlgn val="ctr"/>
        <c:lblOffset val="100"/>
        <c:noMultiLvlLbl val="0"/>
      </c:catAx>
      <c:valAx>
        <c:axId val="357988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7989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37882764654421"/>
          <c:y val="0.24362154205088324"/>
          <c:w val="0.20136191309419657"/>
          <c:h val="0.170096576570857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5.9748427672955975E-2"/>
                  <c:y val="6.874327903636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CA-42A4-958F-1D76234B16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m/d/yyyy</c:formatCode>
                <c:ptCount val="3"/>
                <c:pt idx="0">
                  <c:v>43466</c:v>
                </c:pt>
                <c:pt idx="1">
                  <c:v>43831</c:v>
                </c:pt>
                <c:pt idx="2">
                  <c:v>44197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440</c:v>
                </c:pt>
                <c:pt idx="1">
                  <c:v>437</c:v>
                </c:pt>
                <c:pt idx="2">
                  <c:v>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57-4299-B1A7-0291A1633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3322440"/>
        <c:axId val="353322832"/>
      </c:lineChart>
      <c:dateAx>
        <c:axId val="35332244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353322832"/>
        <c:crosses val="autoZero"/>
        <c:auto val="1"/>
        <c:lblOffset val="100"/>
        <c:baseTimeUnit val="years"/>
      </c:dateAx>
      <c:valAx>
        <c:axId val="35332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3322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Всего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01.01.2021г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413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человек из них:</a:t>
            </a:r>
          </a:p>
        </c:rich>
      </c:tx>
      <c:layout>
        <c:manualLayout>
          <c:xMode val="edge"/>
          <c:yMode val="edge"/>
          <c:x val="0.4203085093349167"/>
          <c:y val="2.911647444305103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Зарегистрированных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453872034832784E-2"/>
                  <c:y val="-3.3494366681249221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2F-435C-BFA8-334D4C0F6BAE}"/>
                </c:ext>
              </c:extLst>
            </c:dLbl>
            <c:dLbl>
              <c:idx val="1"/>
              <c:layout>
                <c:manualLayout>
                  <c:x val="3.5463730008387762E-2"/>
                  <c:y val="-7.4757225502196656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2F-435C-BFA8-334D4C0F6BAE}"/>
                </c:ext>
              </c:extLst>
            </c:dLbl>
            <c:dLbl>
              <c:idx val="2"/>
              <c:layout>
                <c:manualLayout>
                  <c:x val="5.181397080305724E-2"/>
                  <c:y val="-4.7570525124057746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2F-435C-BFA8-334D4C0F6BAE}"/>
                </c:ext>
              </c:extLst>
            </c:dLbl>
            <c:dLbl>
              <c:idx val="3"/>
              <c:layout>
                <c:manualLayout>
                  <c:x val="5.3845410764605542E-2"/>
                  <c:y val="-7.2527741414026889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2F-435C-BFA8-334D4C0F6B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Кильдеево</c:v>
                </c:pt>
                <c:pt idx="1">
                  <c:v>Уланово</c:v>
                </c:pt>
                <c:pt idx="2">
                  <c:v>Харино</c:v>
                </c:pt>
                <c:pt idx="3">
                  <c:v>Федяево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225</c:v>
                </c:pt>
                <c:pt idx="1">
                  <c:v>90</c:v>
                </c:pt>
                <c:pt idx="2">
                  <c:v>80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2F-435C-BFA8-334D4C0F6B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Пенсионеров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938100219589659E-2"/>
                  <c:y val="-3.7057331109337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FE-43BD-AFC6-BEBC8CEB42B4}"/>
                </c:ext>
              </c:extLst>
            </c:dLbl>
            <c:dLbl>
              <c:idx val="1"/>
              <c:layout>
                <c:manualLayout>
                  <c:x val="2.3938100219589659E-2"/>
                  <c:y val="-2.911647444305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FE-43BD-AFC6-BEBC8CEB42B4}"/>
                </c:ext>
              </c:extLst>
            </c:dLbl>
            <c:dLbl>
              <c:idx val="2"/>
              <c:layout>
                <c:manualLayout>
                  <c:x val="3.5907150329384435E-2"/>
                  <c:y val="-3.7057331109337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642973602118609E-2"/>
                      <c:h val="8.72833537343181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CFE-43BD-AFC6-BEBC8CEB42B4}"/>
                </c:ext>
              </c:extLst>
            </c:dLbl>
            <c:dLbl>
              <c:idx val="3"/>
              <c:layout>
                <c:manualLayout>
                  <c:x val="3.2914887801935674E-2"/>
                  <c:y val="-2.646952222095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FE-43BD-AFC6-BEBC8CEB4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Кильдеево</c:v>
                </c:pt>
                <c:pt idx="1">
                  <c:v>Уланово</c:v>
                </c:pt>
                <c:pt idx="2">
                  <c:v>Харино</c:v>
                </c:pt>
                <c:pt idx="3">
                  <c:v>Федяево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</c:v>
                </c:pt>
                <c:pt idx="1">
                  <c:v>38</c:v>
                </c:pt>
                <c:pt idx="2">
                  <c:v>18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E-43BD-AFC6-BEBC8CEB4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53323224"/>
        <c:axId val="353325576"/>
        <c:axId val="0"/>
      </c:bar3DChart>
      <c:catAx>
        <c:axId val="353323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3325576"/>
        <c:crosses val="autoZero"/>
        <c:auto val="1"/>
        <c:lblAlgn val="ctr"/>
        <c:lblOffset val="100"/>
        <c:noMultiLvlLbl val="0"/>
      </c:catAx>
      <c:valAx>
        <c:axId val="3533255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53323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73999830359919"/>
          <c:y val="0.67530608250862711"/>
          <c:w val="0.32930131848040184"/>
          <c:h val="0.2108983151419631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3118827160493824"/>
          <c:y val="3.4719714623993939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69899640780655"/>
          <c:y val="0.26099600044439508"/>
          <c:w val="0.647189664111395"/>
          <c:h val="0.56311307290642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dPt>
            <c:idx val="0"/>
            <c:bubble3D val="0"/>
            <c:explosion val="2"/>
            <c:extLst>
              <c:ext xmlns:c16="http://schemas.microsoft.com/office/drawing/2014/chart" uri="{C3380CC4-5D6E-409C-BE32-E72D297353CC}">
                <c16:uniqueId val="{00000000-B664-4214-BC94-41D7BCF0D18F}"/>
              </c:ext>
            </c:extLst>
          </c:dPt>
          <c:dLbls>
            <c:dLbl>
              <c:idx val="0"/>
              <c:layout>
                <c:manualLayout>
                  <c:x val="7.7896379568936788E-2"/>
                  <c:y val="-0.120281876360142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19868625708251"/>
                      <c:h val="0.12833112497304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664-4214-BC94-41D7BCF0D18F}"/>
                </c:ext>
              </c:extLst>
            </c:dLbl>
            <c:dLbl>
              <c:idx val="1"/>
              <c:layout>
                <c:manualLayout>
                  <c:x val="5.1764850201829429E-2"/>
                  <c:y val="5.435241672493906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64-4214-BC94-41D7BCF0D18F}"/>
                </c:ext>
              </c:extLst>
            </c:dLbl>
            <c:dLbl>
              <c:idx val="2"/>
              <c:layout>
                <c:manualLayout>
                  <c:x val="2.815080731770544E-4"/>
                  <c:y val="-0.308190542931127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86114968707178"/>
                      <c:h val="0.253250707186380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664-4214-BC94-41D7BCF0D18F}"/>
                </c:ext>
              </c:extLst>
            </c:dLbl>
            <c:dLbl>
              <c:idx val="3"/>
              <c:layout>
                <c:manualLayout>
                  <c:x val="0.17358291208384255"/>
                  <c:y val="-2.70315144722481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31014609487834"/>
                      <c:h val="0.247838488031244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664-4214-BC94-41D7BCF0D18F}"/>
                </c:ext>
              </c:extLst>
            </c:dLbl>
            <c:dLbl>
              <c:idx val="4"/>
              <c:layout>
                <c:manualLayout>
                  <c:x val="2.3055677068144292E-2"/>
                  <c:y val="-0.115678161003335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64-4214-BC94-41D7BCF0D18F}"/>
                </c:ext>
              </c:extLst>
            </c:dLbl>
            <c:dLbl>
              <c:idx val="5"/>
              <c:layout>
                <c:manualLayout>
                  <c:x val="9.6356080489938739E-2"/>
                  <c:y val="-0.160944102854193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64-4214-BC94-41D7BCF0D18F}"/>
                </c:ext>
              </c:extLst>
            </c:dLbl>
            <c:dLbl>
              <c:idx val="6"/>
              <c:layout>
                <c:manualLayout>
                  <c:x val="0.10055057353941868"/>
                  <c:y val="-0.118093277110481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64-4214-BC94-41D7BCF0D18F}"/>
                </c:ext>
              </c:extLst>
            </c:dLbl>
            <c:dLbl>
              <c:idx val="7"/>
              <c:layout>
                <c:manualLayout>
                  <c:x val="0.27168428599202954"/>
                  <c:y val="-1.30816321090836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64-4214-BC94-41D7BCF0D1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 армии</c:v>
                </c:pt>
                <c:pt idx="1">
                  <c:v>работают за пределами района</c:v>
                </c:pt>
                <c:pt idx="2">
                  <c:v>с ежедневным выездом на работу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105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64-4214-BC94-41D7BCF0D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2282496844612897E-3"/>
                  <c:y val="-5.29107876902566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35-49FE-A81E-BBF4FB337115}"/>
                </c:ext>
              </c:extLst>
            </c:dLbl>
            <c:dLbl>
              <c:idx val="1"/>
              <c:layout>
                <c:manualLayout>
                  <c:x val="-4.3369498106767736E-3"/>
                  <c:y val="-3.52738584601711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25-47B9-A810-9EB3ED7CCF90}"/>
                </c:ext>
              </c:extLst>
            </c:dLbl>
            <c:dLbl>
              <c:idx val="2"/>
              <c:layout>
                <c:manualLayout>
                  <c:x val="-1.5902149305814888E-2"/>
                  <c:y val="-2.26760518672528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25-47B9-A810-9EB3ED7CCF90}"/>
                </c:ext>
              </c:extLst>
            </c:dLbl>
            <c:dLbl>
              <c:idx val="3"/>
              <c:layout>
                <c:manualLayout>
                  <c:x val="-1.0601310403300801E-16"/>
                  <c:y val="-3.52738584601711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25-47B9-A810-9EB3ED7CC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b" anchorCtr="1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275</c:v>
                </c:pt>
                <c:pt idx="3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72-4B17-91E1-88FFC00BD8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0126583431998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35-49FE-A81E-BBF4FB337115}"/>
                </c:ext>
              </c:extLst>
            </c:dLbl>
            <c:dLbl>
              <c:idx val="1"/>
              <c:layout>
                <c:manualLayout>
                  <c:x val="5.7825997475690312E-3"/>
                  <c:y val="-4.0109679444705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35-49FE-A81E-BBF4FB337115}"/>
                </c:ext>
              </c:extLst>
            </c:dLbl>
            <c:dLbl>
              <c:idx val="2"/>
              <c:layout>
                <c:manualLayout>
                  <c:x val="1.5902149305814836E-2"/>
                  <c:y val="-3.0234735823003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25-47B9-A810-9EB3ED7CCF90}"/>
                </c:ext>
              </c:extLst>
            </c:dLbl>
            <c:dLbl>
              <c:idx val="3"/>
              <c:layout>
                <c:manualLayout>
                  <c:x val="1.4456499368921518E-3"/>
                  <c:y val="-2.7715174504420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25-47B9-A810-9EB3ED7CC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27</c:v>
                </c:pt>
                <c:pt idx="2">
                  <c:v>272</c:v>
                </c:pt>
                <c:pt idx="3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72-4B17-91E1-88FFC00BD8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01.01.2021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8912998737845156E-3"/>
                  <c:y val="-5.7866191039989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35-49FE-A81E-BBF4FB337115}"/>
                </c:ext>
              </c:extLst>
            </c:dLbl>
            <c:dLbl>
              <c:idx val="1"/>
              <c:layout>
                <c:manualLayout>
                  <c:x val="4.3369498106767736E-3"/>
                  <c:y val="-5.080559396329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635-49FE-A81E-BBF4FB337115}"/>
                </c:ext>
              </c:extLst>
            </c:dLbl>
            <c:dLbl>
              <c:idx val="2"/>
              <c:layout>
                <c:manualLayout>
                  <c:x val="1.01195495582457E-2"/>
                  <c:y val="-2.7715174504420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25-47B9-A810-9EB3ED7CCF90}"/>
                </c:ext>
              </c:extLst>
            </c:dLbl>
            <c:dLbl>
              <c:idx val="3"/>
              <c:layout>
                <c:manualLayout>
                  <c:x val="4.3369498106766678E-3"/>
                  <c:y val="-2.267605186725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25-47B9-A810-9EB3ED7CC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</c:v>
                </c:pt>
                <c:pt idx="1">
                  <c:v>32</c:v>
                </c:pt>
                <c:pt idx="2">
                  <c:v>218</c:v>
                </c:pt>
                <c:pt idx="3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72-4B17-91E1-88FFC00BD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323616"/>
        <c:axId val="353324008"/>
      </c:barChart>
      <c:catAx>
        <c:axId val="3533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3324008"/>
        <c:crosses val="autoZero"/>
        <c:auto val="1"/>
        <c:lblAlgn val="ctr"/>
        <c:lblOffset val="100"/>
        <c:noMultiLvlLbl val="0"/>
      </c:catAx>
      <c:valAx>
        <c:axId val="35332400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3533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983331087074111"/>
          <c:y val="0"/>
          <c:w val="0.13090747202951947"/>
          <c:h val="0.19901300649134224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320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2025619918115996E-2"/>
          <c:y val="0.14081047907807873"/>
          <c:w val="0.94968553459119498"/>
          <c:h val="0.745019349512825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5706966868441384E-2"/>
                  <c:y val="4.678159856580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99-477C-8307-5197A5B13DAB}"/>
                </c:ext>
              </c:extLst>
            </c:dLbl>
            <c:dLbl>
              <c:idx val="1"/>
              <c:layout>
                <c:manualLayout>
                  <c:x val="-1.2565573494753131E-2"/>
                  <c:y val="-7.8790060742406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99-477C-8307-5197A5B13DAB}"/>
                </c:ext>
              </c:extLst>
            </c:dLbl>
            <c:dLbl>
              <c:idx val="2"/>
              <c:layout>
                <c:manualLayout>
                  <c:x val="4.3979507231635961E-2"/>
                  <c:y val="4.4319409167603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99-477C-8307-5197A5B13DA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99-477C-8307-5197A5B13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193056"/>
        <c:axId val="354192664"/>
      </c:lineChart>
      <c:catAx>
        <c:axId val="354193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192664"/>
        <c:crosses val="autoZero"/>
        <c:auto val="1"/>
        <c:lblAlgn val="ctr"/>
        <c:lblOffset val="100"/>
        <c:noMultiLvlLbl val="0"/>
      </c:catAx>
      <c:valAx>
        <c:axId val="35419266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354193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5157232704402517E-2"/>
          <c:y val="0.10377048538901766"/>
          <c:w val="0.9308176100628931"/>
          <c:h val="0.783033911626393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2578616352201259E-2"/>
                  <c:y val="5.7432132855603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8A-4FB5-842A-1DAD6F8CF426}"/>
                </c:ext>
              </c:extLst>
            </c:dLbl>
            <c:dLbl>
              <c:idx val="1"/>
              <c:layout>
                <c:manualLayout>
                  <c:x val="2.5157232704402517E-2"/>
                  <c:y val="7.4911477637744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8A-4FB5-842A-1DAD6F8CF426}"/>
                </c:ext>
              </c:extLst>
            </c:dLbl>
            <c:dLbl>
              <c:idx val="2"/>
              <c:layout>
                <c:manualLayout>
                  <c:x val="2.5157232704402399E-2"/>
                  <c:y val="6.74203298739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8A-4FB5-842A-1DAD6F8CF42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8A-4FB5-842A-1DAD6F8CF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195016"/>
        <c:axId val="354191880"/>
      </c:lineChart>
      <c:catAx>
        <c:axId val="354195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4191880"/>
        <c:crosses val="autoZero"/>
        <c:auto val="1"/>
        <c:lblAlgn val="ctr"/>
        <c:lblOffset val="100"/>
        <c:noMultiLvlLbl val="0"/>
      </c:catAx>
      <c:valAx>
        <c:axId val="35419188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354195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303043826129498E-2"/>
          <c:y val="0"/>
          <c:w val="0.79897973521149379"/>
          <c:h val="0.90370167203644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890081307492453E-2"/>
                  <c:y val="-4.52131135756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02622024256874"/>
                      <c:h val="9.8629359809694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A05-48A8-882D-1988BC1C0E89}"/>
                </c:ext>
              </c:extLst>
            </c:dLbl>
            <c:dLbl>
              <c:idx val="1"/>
              <c:layout>
                <c:manualLayout>
                  <c:x val="-6.0512942539531059E-2"/>
                  <c:y val="-2.6398210656332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30512389379702"/>
                      <c:h val="0.100997764954220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A05-48A8-882D-1988BC1C0E89}"/>
                </c:ext>
              </c:extLst>
            </c:dLbl>
            <c:dLbl>
              <c:idx val="2"/>
              <c:layout>
                <c:manualLayout>
                  <c:x val="-4.7884151994316226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05-48A8-882D-1988BC1C0E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3552070</c:v>
                </c:pt>
                <c:pt idx="1">
                  <c:v>3284960</c:v>
                </c:pt>
                <c:pt idx="2">
                  <c:v>3674680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05-48A8-882D-1988BC1C0E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8141709744668922E-2"/>
                  <c:y val="-6.5084680133579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40406901567426"/>
                      <c:h val="0.124701626289889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A05-48A8-882D-1988BC1C0E89}"/>
                </c:ext>
              </c:extLst>
            </c:dLbl>
            <c:dLbl>
              <c:idx val="1"/>
              <c:layout>
                <c:manualLayout>
                  <c:x val="4.3339605590041762E-2"/>
                  <c:y val="-3.3101101511596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4126843049184"/>
                      <c:h val="7.93533153179058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A05-48A8-882D-1988BC1C0E89}"/>
                </c:ext>
              </c:extLst>
            </c:dLbl>
            <c:dLbl>
              <c:idx val="2"/>
              <c:layout>
                <c:manualLayout>
                  <c:x val="0.1444965498698090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05-48A8-882D-1988BC1C0E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5184494</c:v>
                </c:pt>
                <c:pt idx="1">
                  <c:v>5682370</c:v>
                </c:pt>
                <c:pt idx="2">
                  <c:v>7153467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A05-48A8-882D-1988BC1C0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192272"/>
        <c:axId val="354195800"/>
      </c:barChart>
      <c:catAx>
        <c:axId val="35419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195800"/>
        <c:crosses val="autoZero"/>
        <c:auto val="1"/>
        <c:lblAlgn val="ctr"/>
        <c:lblOffset val="100"/>
        <c:noMultiLvlLbl val="0"/>
      </c:catAx>
      <c:valAx>
        <c:axId val="3541958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one"/>
        <c:crossAx val="354192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799454773366086E-2"/>
          <c:y val="2.9866579554028043E-2"/>
          <c:w val="0.79872669174947397"/>
          <c:h val="0.86932484213150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087874359869832E-2"/>
                  <c:y val="-6.6870156837722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0-4FD1-BA50-F496591FC6A6}"/>
                </c:ext>
              </c:extLst>
            </c:dLbl>
            <c:dLbl>
              <c:idx val="1"/>
              <c:layout>
                <c:manualLayout>
                  <c:x val="-3.3087874359869832E-2"/>
                  <c:y val="-6.4393484362251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C0-4FD1-BA50-F496591FC6A6}"/>
                </c:ext>
              </c:extLst>
            </c:dLbl>
            <c:dLbl>
              <c:idx val="2"/>
              <c:layout>
                <c:manualLayout>
                  <c:x val="-2.7071897203529864E-2"/>
                  <c:y val="-7.1823501788664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C0-4FD1-BA50-F496591FC6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1133667</c:v>
                </c:pt>
                <c:pt idx="1">
                  <c:v>1264158</c:v>
                </c:pt>
                <c:pt idx="2">
                  <c:v>1211736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04-4ED9-9CE0-F177BE6C45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43937179934888E-2"/>
                  <c:y val="-7.925351921507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C0-4FD1-BA50-F496591FC6A6}"/>
                </c:ext>
              </c:extLst>
            </c:dLbl>
            <c:dLbl>
              <c:idx val="1"/>
              <c:layout>
                <c:manualLayout>
                  <c:x val="6.0159771563399692E-3"/>
                  <c:y val="-8.6683536641491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C0-4FD1-BA50-F496591FC6A6}"/>
                </c:ext>
              </c:extLst>
            </c:dLbl>
            <c:dLbl>
              <c:idx val="2"/>
              <c:layout>
                <c:manualLayout>
                  <c:x val="-3.9103851516209917E-2"/>
                  <c:y val="-2.997007711617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33552028313935"/>
                      <c:h val="5.86971376686672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6C0-4FD1-BA50-F496591FC6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4050827</c:v>
                </c:pt>
                <c:pt idx="1">
                  <c:v>4418211</c:v>
                </c:pt>
                <c:pt idx="2">
                  <c:v>5941730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04-4ED9-9CE0-F177BE6C45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4195408"/>
        <c:axId val="354196976"/>
        <c:axId val="0"/>
      </c:bar3DChart>
      <c:catAx>
        <c:axId val="35419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196976"/>
        <c:crosses val="autoZero"/>
        <c:auto val="1"/>
        <c:lblAlgn val="ctr"/>
        <c:lblOffset val="100"/>
        <c:noMultiLvlLbl val="0"/>
      </c:catAx>
      <c:valAx>
        <c:axId val="3541969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one"/>
        <c:crossAx val="354195408"/>
        <c:crosses val="autoZero"/>
        <c:crossBetween val="between"/>
      </c:valAx>
    </c:plotArea>
    <c:legend>
      <c:legendPos val="r"/>
      <c:legendEntry>
        <c:idx val="0"/>
        <c:txPr>
          <a:bodyPr rot="0" vert="horz"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82827970558890218"/>
          <c:y val="0.4196955099253048"/>
          <c:w val="0.17017714693566266"/>
          <c:h val="0.19822177650573411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0.65691</cdr:x>
      <cdr:y>0.5</cdr:y>
    </cdr:from>
    <cdr:to>
      <cdr:x>0.99699</cdr:x>
      <cdr:y>0.92076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629050" y="2376264"/>
          <a:ext cx="2914141" cy="199966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756AC-38F8-48D1-89E3-BB0EAAF0016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3934D-78A0-4031-974F-76981F81E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3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3E470-E708-4CCA-959E-EAE7C647A84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28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88E0-44BB-4B7E-844A-8684410AA03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517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28849-358E-47AB-814B-AD0A00651182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2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2582F-5C68-4DD1-93BB-FC4E83BB7A4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1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972A48-FC59-4392-85DC-894222FF608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44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C71CD-280A-492B-BC58-1D71D25172C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76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FA3F4-6DE2-4956-BA5B-202A2236636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22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CFC0A2-47D3-464D-97C1-5F653E59EE2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6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3FAA5-D97F-4810-BF80-267D6674C0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06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63014-2D9E-4523-A0AC-14A51E325F9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18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BD441-B64C-4D23-8A19-7B8172A89F0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26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3E470-E708-4CCA-959E-EAE7C647A84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42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88E0-44BB-4B7E-844A-8684410AA03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44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28849-358E-47AB-814B-AD0A00651182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48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2582F-5C68-4DD1-93BB-FC4E83BB7A4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2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972A48-FC59-4392-85DC-894222FF608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314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C71CD-280A-492B-BC58-1D71D25172C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39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FA3F4-6DE2-4956-BA5B-202A2236636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29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CFC0A2-47D3-464D-97C1-5F653E59EE2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606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3FAA5-D97F-4810-BF80-267D6674C0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35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63014-2D9E-4523-A0AC-14A51E325F9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16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BD441-B64C-4D23-8A19-7B8172A89F0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75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24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804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4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09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5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1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50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010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80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8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ECC74-D39F-403B-B3D6-0574BE1F0C3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ECC74-D39F-403B-B3D6-0574BE1F0C3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4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2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jpeg"/><Relationship Id="rId7" Type="http://schemas.openxmlformats.org/officeDocument/2006/relationships/image" Target="../media/image50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1.jp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10.pn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0.pn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2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352928" cy="4896544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i="1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«Отчет </a:t>
            </a:r>
            <a:br>
              <a:rPr lang="ru-RU" sz="3600" i="1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3600" i="1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Главы Кильдеевского сельского поселения Верхнеуслонского муниципального района Республики Татарстан о деятельности Исполнительного комитета Кильдеевского сельского поселения </a:t>
            </a:r>
            <a:br>
              <a:rPr lang="ru-RU" sz="3600" i="1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3600" i="1" dirty="0" smtClean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за 2020 год и задачах на 2021 год»</a:t>
            </a:r>
            <a:endParaRPr lang="ru-RU" sz="3600" i="1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73" y="260648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6"/>
            <a:ext cx="896942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821506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i="1" dirty="0">
                <a:solidFill>
                  <a:schemeClr val="accent1">
                    <a:lumMod val="50000"/>
                  </a:schemeClr>
                </a:solidFill>
                <a:effectLst/>
              </a:rPr>
              <a:t>Бюджет</a:t>
            </a:r>
            <a:br>
              <a:rPr lang="ru-RU" sz="4800" i="1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  <a:effectLst/>
              </a:rPr>
              <a:t>Кильдеевского сельского поселения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8064896" cy="352839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Принят Решением Совета Кильдеевского сельского поселения № 61-296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от 17 декабря 2019 года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65" y="333748"/>
            <a:ext cx="1054699" cy="100592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7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0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264696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</a:t>
            </a: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Кильдеевского сельского поселения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29511"/>
              </p:ext>
            </p:extLst>
          </p:nvPr>
        </p:nvGraphicFramePr>
        <p:xfrm>
          <a:off x="251520" y="1628800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590" y="188640"/>
            <a:ext cx="1054699" cy="100592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9" y="23159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86300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сельского поселения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609493"/>
              </p:ext>
            </p:extLst>
          </p:nvPr>
        </p:nvGraphicFramePr>
        <p:xfrm>
          <a:off x="448298" y="1412776"/>
          <a:ext cx="844418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106" y="189732"/>
            <a:ext cx="1054699" cy="100592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73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8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собственных доходов </a:t>
            </a:r>
            <a:r>
              <a:rPr lang="ru-RU" sz="36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br>
              <a:rPr lang="ru-RU" sz="36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сельского поселения              </a:t>
            </a:r>
            <a:r>
              <a:rPr lang="ru-RU" sz="11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093267"/>
              </p:ext>
            </p:extLst>
          </p:nvPr>
        </p:nvGraphicFramePr>
        <p:xfrm>
          <a:off x="179512" y="1556792"/>
          <a:ext cx="878497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945" y="188640"/>
            <a:ext cx="1054699" cy="100592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17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3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722166" cy="9350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Участие в республиканских программах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781017"/>
              </p:ext>
            </p:extLst>
          </p:nvPr>
        </p:nvGraphicFramePr>
        <p:xfrm>
          <a:off x="251521" y="1340770"/>
          <a:ext cx="8712968" cy="5252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проведенной работы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01">
                <a:tc gridSpan="4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extLst>
                  <a:ext uri="{0D108BD9-81ED-4DB2-BD59-A6C34878D82A}">
                    <a16:rowId xmlns:a16="http://schemas.microsoft.com/office/drawing/2014/main" val="994270510"/>
                  </a:ext>
                </a:extLst>
              </a:tr>
              <a:tr h="5002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 детского сада и школы в с.Кильдеево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дороги 330 метров (ШПС)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3 000 000 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МФЦ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598 800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01">
                <a:tc gridSpan="4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extLst>
                  <a:ext uri="{0D108BD9-81ED-4DB2-BD59-A6C34878D82A}">
                    <a16:rowId xmlns:a16="http://schemas.microsoft.com/office/drawing/2014/main" val="1731560055"/>
                  </a:ext>
                </a:extLst>
              </a:tr>
              <a:tr h="5002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дороги (асфальтирование) в д.Уланово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км 559 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427 711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дороги (щебенение) в д.Уланово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641 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347 920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дороги (щебенение) в с.Кильдеево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км.50 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6 000 000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дороги по программе 50/50 в с.Кильдеево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м – ул.Центральная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м – съезд на ул.Заречная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281 500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плотины в с.Кильдеево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138 200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2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уличного освещения в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с.Кильдеево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300 000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освещения в д.Харино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65 350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101">
                <a:tc gridSpan="4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extLst>
                  <a:ext uri="{0D108BD9-81ED-4DB2-BD59-A6C34878D82A}">
                    <a16:rowId xmlns:a16="http://schemas.microsoft.com/office/drawing/2014/main" val="3934869550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плотины в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д.Харино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11 876 436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101">
                <a:tc gridSpan="4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extLst>
                  <a:ext uri="{0D108BD9-81ED-4DB2-BD59-A6C34878D82A}">
                    <a16:rowId xmlns:a16="http://schemas.microsoft.com/office/drawing/2014/main" val="247305334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водопровода в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с.Кильдеево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700 000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200" y="117725"/>
            <a:ext cx="1054699" cy="100592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128792" cy="3600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республиканских программах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367166"/>
              </p:ext>
            </p:extLst>
          </p:nvPr>
        </p:nvGraphicFramePr>
        <p:xfrm>
          <a:off x="323529" y="980730"/>
          <a:ext cx="8640960" cy="5760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276513003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72866083"/>
                    </a:ext>
                  </a:extLst>
                </a:gridCol>
              </a:tblGrid>
              <a:tr h="256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проведенной работы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уличного освещения в д.Уланово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331 000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609635"/>
                  </a:ext>
                </a:extLst>
              </a:tr>
              <a:tr h="24614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72773"/>
                  </a:ext>
                </a:extLst>
              </a:tr>
              <a:tr h="246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Ремонт дороги в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д.Харино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(въезд)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 метров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5 591 600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6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53363"/>
                  </a:ext>
                </a:extLst>
              </a:tr>
              <a:tr h="294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Подъезд к с.Кильдеево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км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280 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50 000 000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Капремонт административного здания Кильдеевского сельского поселения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1 724 100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Рекультивация карьера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57 251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уличного освещения с.Кильдеево, д.Харино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32 909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8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253208"/>
                  </a:ext>
                </a:extLst>
              </a:tr>
              <a:tr h="31753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Топографические работы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(пруды д.Уланово)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40 000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85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Сметная документация (пруды д.Уланово)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280 300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1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Ремонт водокачек (с.Кильдеево, д.Харино)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405 550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2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Щебенение дороги (до кладбища д.Уланово, дорога до водонапорной башни с.Кильдеево)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395 950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843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Грант (благоустройство дороги д.Харино по ул.Нагорная, щебенение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дороги до родника в д.Уланово)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1 440 122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79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Реконструкция уличного освещения с.Федяево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137 500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млн. 172 тыс. 199 руб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090" marR="440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074" y="77212"/>
            <a:ext cx="829347" cy="79099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212"/>
            <a:ext cx="647109" cy="8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водонапорных башен 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с.Кильдеево, д.Харино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(средства самообложения – 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потрачено 405 550 руб.)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4038600" cy="3028950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224469" cy="31683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492" y="224363"/>
            <a:ext cx="1054699" cy="100592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84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123366" cy="23425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476672"/>
            <a:ext cx="3264363" cy="24482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15718"/>
            <a:ext cx="3635896" cy="2726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140009" cy="3105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314" y="201124"/>
            <a:ext cx="1054699" cy="100592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0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82752" cy="27620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530592" cy="339794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467" y="269661"/>
            <a:ext cx="1054699" cy="100592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53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4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1977"/>
            <a:ext cx="3265893" cy="24494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77" y="1332043"/>
            <a:ext cx="3537205" cy="26529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4992"/>
            <a:ext cx="3528392" cy="2646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09939"/>
            <a:ext cx="3515883" cy="2636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933" y="201124"/>
            <a:ext cx="1054699" cy="1005927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7" y="2011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89416"/>
            <a:ext cx="6336704" cy="14554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Кильдеевское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3" b="12668"/>
          <a:stretch/>
        </p:blipFill>
        <p:spPr bwMode="auto">
          <a:xfrm>
            <a:off x="953952" y="2204864"/>
            <a:ext cx="7457765" cy="41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279361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6478"/>
            <a:ext cx="896190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408712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Щебенение дороги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(до кладбища д.Уланово, дорога до водонапорной башни с.Кильдеево – средства самообложения - потрачено 395 950 руб.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2" y="2780928"/>
            <a:ext cx="4038600" cy="3028950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24469" cy="31683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786" y="260648"/>
            <a:ext cx="1054699" cy="1005927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6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201124"/>
            <a:ext cx="1054699" cy="1005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59" y="778494"/>
            <a:ext cx="3188892" cy="23916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242560" cy="31819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3803915" cy="285293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37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5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5272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(благоустройство дороги д.Харино по ул.Нагорная, щебенение дороги до родника в д.Уланово – потрачено 1 440 122 руб.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80928"/>
            <a:ext cx="4038600" cy="3028950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224468" cy="31683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62" y="212288"/>
            <a:ext cx="1054699" cy="100592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28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933" y="269661"/>
            <a:ext cx="1054699" cy="1005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242560" cy="318192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9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9" y="1556792"/>
            <a:ext cx="2960519" cy="22203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71" y="957063"/>
            <a:ext cx="3531871" cy="26489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56774"/>
            <a:ext cx="3529874" cy="2647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6" y="3890013"/>
            <a:ext cx="3707904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033" y="269661"/>
            <a:ext cx="1054699" cy="1005927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3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52728" cy="17304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Реконструкция уличного освещения в с.Федяево потрачено – 137 500 рублей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77237"/>
            <a:ext cx="3739246" cy="28044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744416" cy="28083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269661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04" y="4221088"/>
            <a:ext cx="3221127" cy="2415844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0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Информация по долгам перед организациями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011367"/>
              </p:ext>
            </p:extLst>
          </p:nvPr>
        </p:nvGraphicFramePr>
        <p:xfrm>
          <a:off x="457200" y="2204865"/>
          <a:ext cx="8229600" cy="3456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63958890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355763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89550497"/>
                    </a:ext>
                  </a:extLst>
                </a:gridCol>
              </a:tblGrid>
              <a:tr h="3988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Организация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работ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 (руб.)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18389"/>
                  </a:ext>
                </a:extLst>
              </a:tr>
              <a:tr h="6314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Экада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 санитарного состояния скважин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99 863,40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174426"/>
                  </a:ext>
                </a:extLst>
              </a:tr>
              <a:tr h="11632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Экада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материалов для получения санитарно-эпидемиологического заключения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49 896,43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555171"/>
                  </a:ext>
                </a:extLst>
              </a:tr>
              <a:tr h="6314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РКЦ «Земля»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Границы населенных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пунктов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19 800,00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559773"/>
                  </a:ext>
                </a:extLst>
              </a:tr>
              <a:tr h="631454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169 559,83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81625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260648"/>
            <a:ext cx="1054699" cy="1005927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на 2021 год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190622"/>
              </p:ext>
            </p:extLst>
          </p:nvPr>
        </p:nvGraphicFramePr>
        <p:xfrm>
          <a:off x="323528" y="1412779"/>
          <a:ext cx="8363272" cy="510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4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8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792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         (руб.)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25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49 500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562 000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31 200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 имущества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1 000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426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собственных доходов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803 700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2 975 250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3 778 950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25736"/>
            <a:ext cx="1054699" cy="1005927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43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Сравнение собственных доходов </a:t>
            </a:r>
            <a:br>
              <a:rPr lang="ru-RU" sz="3600" dirty="0" smtClean="0"/>
            </a:br>
            <a:r>
              <a:rPr lang="ru-RU" sz="3600" dirty="0" smtClean="0"/>
              <a:t>2020 года с планами на 2021 год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583904"/>
              </p:ext>
            </p:extLst>
          </p:nvPr>
        </p:nvGraphicFramePr>
        <p:xfrm>
          <a:off x="251521" y="1556793"/>
          <a:ext cx="8640958" cy="518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0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9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п/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Наименование доходов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2020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План </a:t>
                      </a: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на 2021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Налог на доходы физических лиц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52,6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49,5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-6,0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Земельный налог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587,2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562,0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-4,3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Налог на имущество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40,3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31,2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-22,6%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Аренда имущества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2,0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1,0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-50,0%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Доходы от компенсации затрат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193,7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160,0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-17,4%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191960"/>
                  </a:ext>
                </a:extLst>
              </a:tr>
              <a:tr h="492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Итого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Собственных доходов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875,8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803,7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-8,2%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Дотации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2 772,08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2 975,25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+7,3%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95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Всего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3 647,88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3 778,95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+3,6%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80" y="188640"/>
            <a:ext cx="1054699" cy="1005927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88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на 2021 год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963198"/>
              </p:ext>
            </p:extLst>
          </p:nvPr>
        </p:nvGraphicFramePr>
        <p:xfrm>
          <a:off x="251519" y="1232504"/>
          <a:ext cx="8640962" cy="5124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13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на 2021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2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Совет поселения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419,4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+2,1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72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Исполнительный комитет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1 140,18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1 174,75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+3,0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0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уличного освещения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317,2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+0,9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72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дорог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213,3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4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водонапорных башен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299,6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-11,3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72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Кильдеевский СДК, Улановский СК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1 107,4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1 185,7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+7,1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42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Кильдеевская сельская библиотека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341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+24,8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00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налог на землю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145,9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+6,8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723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3 674,68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3 778,95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+104,27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18817"/>
            <a:ext cx="1054699" cy="1005927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51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8648"/>
            <a:ext cx="5904656" cy="135814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«Кильдеевское сельское поселение»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занимает площадь 7 201 га из них: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941904"/>
              </p:ext>
            </p:extLst>
          </p:nvPr>
        </p:nvGraphicFramePr>
        <p:xfrm>
          <a:off x="458643" y="1412776"/>
          <a:ext cx="8408416" cy="5072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98649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56432"/>
            <a:ext cx="896190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pPr algn="ctr"/>
            <a:r>
              <a:rPr lang="ru-RU" dirty="0" smtClean="0"/>
              <a:t>КФХ «Пашков»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416491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326632" cy="32449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103" y="262833"/>
            <a:ext cx="1054699" cy="1005927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24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2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Поголовье скота </a:t>
            </a:r>
            <a:br>
              <a:rPr lang="ru-RU" sz="4800" b="1" dirty="0" smtClean="0"/>
            </a:br>
            <a:r>
              <a:rPr lang="ru-RU" sz="4800" b="1" dirty="0" smtClean="0"/>
              <a:t>с 01.01.2019 по 01.01.2021 год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020858"/>
              </p:ext>
            </p:extLst>
          </p:nvPr>
        </p:nvGraphicFramePr>
        <p:xfrm>
          <a:off x="457200" y="2204863"/>
          <a:ext cx="8147249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6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643">
                  <a:extLst>
                    <a:ext uri="{9D8B030D-6E8A-4147-A177-3AD203B41FA5}">
                      <a16:colId xmlns:a16="http://schemas.microsoft.com/office/drawing/2014/main" val="1239896215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Times New Roman"/>
                          <a:ea typeface="Times New Roman"/>
                        </a:rPr>
                        <a:t>Скот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</a:rPr>
                        <a:t>2019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2020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</a:rPr>
                        <a:t>КРС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3200" dirty="0">
                          <a:latin typeface="Times New Roman"/>
                          <a:ea typeface="Times New Roman"/>
                        </a:rPr>
                        <a:t>том числе коровы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</a:rPr>
                        <a:t>Свиньи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</a:rPr>
                        <a:t>Козы и овцы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129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118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247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</a:rPr>
                        <a:t>Лошади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3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</a:rPr>
                        <a:t>170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</a:rPr>
                        <a:t>140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</a:rPr>
                        <a:t>263</a:t>
                      </a:r>
                      <a:endParaRPr lang="ru-RU" sz="3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269661"/>
            <a:ext cx="1054699" cy="1005927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3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376" y="1628800"/>
            <a:ext cx="864096" cy="288032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dirty="0" smtClean="0"/>
              <a:t>(голова)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231995"/>
              </p:ext>
            </p:extLst>
          </p:nvPr>
        </p:nvGraphicFramePr>
        <p:xfrm>
          <a:off x="433095" y="1340768"/>
          <a:ext cx="7667297" cy="5219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01124"/>
            <a:ext cx="1054699" cy="1005927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79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2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331640" y="228600"/>
            <a:ext cx="6552728" cy="715963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личных подсобных хозяйств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33687"/>
              </p:ext>
            </p:extLst>
          </p:nvPr>
        </p:nvGraphicFramePr>
        <p:xfrm>
          <a:off x="539552" y="1237351"/>
          <a:ext cx="8352928" cy="5476815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субсидии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субсидии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по строительству мини-ферм молочного направления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400 тыс. руб.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приобретение молодняка птицы (гусей, уток, индеек, цыплят-бройлеров)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 руб. - на одну голову индейки и (или) гуся;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80,0 руб. - на одну голову утки;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 руб. - на одну голову цыпленка-бройлера.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приобретение товарного и племенного поголовья нетелей и первотелок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расчета за одну вновь приобретенную голову: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товарной нетели и (или) первотелки - 30,0 тыс. рублей;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племенной нетели и (или) первотелки - 40,0 тыс. рублей.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приобретение кормов для содержания кобыл старше трех лет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расчета 3,0 тыс. рублей на одну голову кобылы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2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содержание дойных коров,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козоматок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козочек старше одного года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одну дойную корову, в размере 2300 рублей на одну голову,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двух дойных коров, - 3300 рублей на 1 голову,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трех и более дойных коров, - 4300 рублей на 1 голову.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Субсидия для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козоматок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козочек старше одного года предоставляется из расчета 500 рублей на 1 голову.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942" y="59090"/>
            <a:ext cx="1054699" cy="1005927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0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крестьянских (фермерских) хозяйств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024910"/>
              </p:ext>
            </p:extLst>
          </p:nvPr>
        </p:nvGraphicFramePr>
        <p:xfrm>
          <a:off x="899591" y="1340769"/>
          <a:ext cx="7272809" cy="4968552"/>
        </p:xfrm>
        <a:graphic>
          <a:graphicData uri="http://schemas.openxmlformats.org/drawingml/2006/table">
            <a:tbl>
              <a:tblPr/>
              <a:tblGrid>
                <a:gridCol w="249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грантовых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гранта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5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семейных ферм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30 млн. руб.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материально-технической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кооперативов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70 млн. руб.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Агростартап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начинающих хозяйств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 5 млн. руб.</a:t>
                      </a:r>
                    </a:p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состоящих в кооперативе до 6 млн. руб.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138" y="83617"/>
            <a:ext cx="1054699" cy="1005927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1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624736" cy="136815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Субсидии на КРС и </a:t>
            </a:r>
            <a:r>
              <a:rPr lang="ru-RU" sz="4000" dirty="0" err="1" smtClean="0"/>
              <a:t>козоматок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с 2016 по 2020 год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932903"/>
              </p:ext>
            </p:extLst>
          </p:nvPr>
        </p:nvGraphicFramePr>
        <p:xfrm>
          <a:off x="457200" y="1988843"/>
          <a:ext cx="8363271" cy="477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377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Выдано всего субсидий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на КРС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</a:rPr>
                        <a:t>козоматок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1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1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66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40 500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45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37 700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34 700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65555"/>
                  </a:ext>
                </a:extLst>
              </a:tr>
              <a:tr h="62445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19 000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15 500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974924"/>
                  </a:ext>
                </a:extLst>
              </a:tr>
              <a:tr h="714347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198 200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155 200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43 000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116632"/>
            <a:ext cx="1054699" cy="1005927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8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33670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Участие в сельскохозяйственных ярмарках г.Казани</a:t>
            </a:r>
            <a:endParaRPr lang="ru-RU" sz="3200" b="1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429000"/>
            <a:ext cx="4231415" cy="31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26" y="1340768"/>
            <a:ext cx="4021980" cy="30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82452"/>
            <a:ext cx="2651787" cy="1988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867" y="225736"/>
            <a:ext cx="1054699" cy="1005927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31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2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Вывоз ТБО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038600" cy="302895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038600" cy="30289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830" y="269661"/>
            <a:ext cx="1054699" cy="1005927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12" y="4075208"/>
            <a:ext cx="3510088" cy="26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602" y="2209078"/>
            <a:ext cx="2759968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46857"/>
            <a:ext cx="2674167" cy="200562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04" y="1374849"/>
            <a:ext cx="2770178" cy="2077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45" y="261740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46" y="4334439"/>
            <a:ext cx="3024336" cy="2268252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14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>
                <a:solidFill>
                  <a:srgbClr val="04617B"/>
                </a:solidFill>
              </a:rPr>
              <a:t>Обкос территории и дорог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90746"/>
            <a:ext cx="3009147" cy="22568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0591"/>
            <a:ext cx="2961141" cy="22208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81920"/>
            <a:ext cx="3528392" cy="2646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600" y="238221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81508"/>
            <a:ext cx="3125116" cy="2343836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9" y="23822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832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1268771"/>
              </p:ext>
            </p:extLst>
          </p:nvPr>
        </p:nvGraphicFramePr>
        <p:xfrm>
          <a:off x="395536" y="1556792"/>
          <a:ext cx="4100264" cy="479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2114940"/>
              </p:ext>
            </p:extLst>
          </p:nvPr>
        </p:nvGraphicFramePr>
        <p:xfrm>
          <a:off x="4716016" y="1536394"/>
          <a:ext cx="4244280" cy="479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67025"/>
            <a:ext cx="1054699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4" y="296594"/>
            <a:ext cx="89619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5" y="1484784"/>
            <a:ext cx="3383090" cy="25373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4" y="3933056"/>
            <a:ext cx="3576397" cy="268229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58097"/>
            <a:ext cx="3384376" cy="2538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41" y="1112109"/>
            <a:ext cx="3255203" cy="2441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821" y="315827"/>
            <a:ext cx="1054699" cy="1005927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79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Очистка дорог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4" y="1501051"/>
            <a:ext cx="3914748" cy="29360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35" y="3645024"/>
            <a:ext cx="4029372" cy="302202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452" y="332656"/>
            <a:ext cx="1054699" cy="1005927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05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9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</a:t>
            </a:r>
            <a:br>
              <a:rPr lang="ru-RU" dirty="0" smtClean="0"/>
            </a:br>
            <a:r>
              <a:rPr lang="ru-RU" dirty="0" smtClean="0"/>
              <a:t>в акции «Посади дерево»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" y="1847088"/>
            <a:ext cx="3838489" cy="28788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90" y="3789040"/>
            <a:ext cx="3906181" cy="292963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69661"/>
            <a:ext cx="1054699" cy="1005927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2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Участие </a:t>
            </a:r>
            <a:br>
              <a:rPr lang="ru-RU" smtClean="0"/>
            </a:br>
            <a:r>
              <a:rPr lang="ru-RU" smtClean="0"/>
              <a:t>в акции «Чистый берег»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2472128" cy="32961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57" y="1847089"/>
            <a:ext cx="2374566" cy="31660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92" y="2924944"/>
            <a:ext cx="2895786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124" y="246089"/>
            <a:ext cx="1054699" cy="1005927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089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0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52728" cy="86409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Благоустройство кладбища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4" y="1463906"/>
            <a:ext cx="3536061" cy="26520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45953"/>
            <a:ext cx="3024336" cy="22682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11097"/>
            <a:ext cx="3227851" cy="2420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6" y="117695"/>
            <a:ext cx="1054699" cy="1005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81" y="3933056"/>
            <a:ext cx="3465173" cy="259888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69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3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04087"/>
            <a:ext cx="3249125" cy="24368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89314"/>
            <a:ext cx="3810000" cy="28575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" y="3573016"/>
            <a:ext cx="38100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357" y="201124"/>
            <a:ext cx="1054699" cy="1005927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8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1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ru-RU" dirty="0" smtClean="0"/>
              <a:t>Обкос кладбища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0" y="1844824"/>
            <a:ext cx="3438521" cy="25788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38" y="3645024"/>
            <a:ext cx="3925968" cy="29444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201124"/>
            <a:ext cx="1054699" cy="1005927"/>
          </a:xfrm>
          <a:prstGeom prst="rect">
            <a:avLst/>
          </a:prstGeo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9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408712" cy="104758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 на федеральной трассе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2" y="1872959"/>
            <a:ext cx="3384375" cy="25382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84962"/>
            <a:ext cx="3680640" cy="27604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66172"/>
            <a:ext cx="2843809" cy="213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66" y="4077070"/>
            <a:ext cx="3168352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201124"/>
            <a:ext cx="1054699" cy="1005927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1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8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04088"/>
            <a:ext cx="6192688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Хозяйственный павильон на кладбище </a:t>
            </a:r>
            <a:r>
              <a:rPr lang="ru-RU" sz="4400" dirty="0" smtClean="0"/>
              <a:t>с.Кильдеево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5024"/>
            <a:ext cx="3672408" cy="27543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00" y="4653136"/>
            <a:ext cx="2468056" cy="18510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32856"/>
            <a:ext cx="2880321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269661"/>
            <a:ext cx="1054699" cy="1005927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37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4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Уличное освещение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835979"/>
              </p:ext>
            </p:extLst>
          </p:nvPr>
        </p:nvGraphicFramePr>
        <p:xfrm>
          <a:off x="457201" y="1484784"/>
          <a:ext cx="8229598" cy="489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842">
                  <a:extLst>
                    <a:ext uri="{9D8B030D-6E8A-4147-A177-3AD203B41FA5}">
                      <a16:colId xmlns:a16="http://schemas.microsoft.com/office/drawing/2014/main" val="2828174088"/>
                    </a:ext>
                  </a:extLst>
                </a:gridCol>
                <a:gridCol w="1678709">
                  <a:extLst>
                    <a:ext uri="{9D8B030D-6E8A-4147-A177-3AD203B41FA5}">
                      <a16:colId xmlns:a16="http://schemas.microsoft.com/office/drawing/2014/main" val="2406449240"/>
                    </a:ext>
                  </a:extLst>
                </a:gridCol>
                <a:gridCol w="1678709">
                  <a:extLst>
                    <a:ext uri="{9D8B030D-6E8A-4147-A177-3AD203B41FA5}">
                      <a16:colId xmlns:a16="http://schemas.microsoft.com/office/drawing/2014/main" val="4000882047"/>
                    </a:ext>
                  </a:extLst>
                </a:gridCol>
                <a:gridCol w="1182229">
                  <a:extLst>
                    <a:ext uri="{9D8B030D-6E8A-4147-A177-3AD203B41FA5}">
                      <a16:colId xmlns:a16="http://schemas.microsoft.com/office/drawing/2014/main" val="3968879179"/>
                    </a:ext>
                  </a:extLst>
                </a:gridCol>
                <a:gridCol w="1956109">
                  <a:extLst>
                    <a:ext uri="{9D8B030D-6E8A-4147-A177-3AD203B41FA5}">
                      <a16:colId xmlns:a16="http://schemas.microsoft.com/office/drawing/2014/main" val="321928781"/>
                    </a:ext>
                  </a:extLst>
                </a:gridCol>
              </a:tblGrid>
              <a:tr h="9422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Населенный пункт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щит учета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фонарей (шт.)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 год (руб.)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фонарь (руб.)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067780"/>
                  </a:ext>
                </a:extLst>
              </a:tr>
              <a:tr h="72239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Кильдеево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шт.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фото реле)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127060"/>
                  </a:ext>
                </a:extLst>
              </a:tr>
              <a:tr h="72239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Уланово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фото реле)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353492"/>
                  </a:ext>
                </a:extLst>
              </a:tr>
              <a:tr h="72239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Харино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фото реле)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906620"/>
                  </a:ext>
                </a:extLst>
              </a:tr>
              <a:tr h="893561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Федяево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фото реле)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312936"/>
                  </a:ext>
                </a:extLst>
              </a:tr>
              <a:tr h="8935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104 000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1 425,00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44425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261740"/>
            <a:ext cx="1054699" cy="1005927"/>
          </a:xfrm>
          <a:prstGeom prst="rect">
            <a:avLst/>
          </a:prstGeo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244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91264" cy="12241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населения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трудоспособного населения на 01.01.2021г. – 218 человек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081855"/>
              </p:ext>
            </p:extLst>
          </p:nvPr>
        </p:nvGraphicFramePr>
        <p:xfrm>
          <a:off x="251520" y="1772816"/>
          <a:ext cx="86409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81" y="262081"/>
            <a:ext cx="1054699" cy="10059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78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04088"/>
            <a:ext cx="6264696" cy="7806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Затраты на электроэнергию</a:t>
            </a:r>
            <a:endParaRPr lang="ru-RU" sz="4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655865"/>
              </p:ext>
            </p:extLst>
          </p:nvPr>
        </p:nvGraphicFramePr>
        <p:xfrm>
          <a:off x="457200" y="1484784"/>
          <a:ext cx="8229600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260648"/>
            <a:ext cx="1054699" cy="1005927"/>
          </a:xfrm>
          <a:prstGeom prst="rect">
            <a:avLst/>
          </a:prstGeo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379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Памятники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9512" y="1412776"/>
            <a:ext cx="3384376" cy="432048"/>
          </a:xfrm>
        </p:spPr>
        <p:txBody>
          <a:bodyPr/>
          <a:lstStyle/>
          <a:p>
            <a:pPr algn="ctr"/>
            <a:r>
              <a:rPr lang="ru-RU" sz="1600" dirty="0" smtClean="0"/>
              <a:t>Памятник в с.Кильдеево</a:t>
            </a:r>
            <a:endParaRPr lang="ru-RU" sz="16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5364088" y="1196753"/>
            <a:ext cx="3600400" cy="50405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Памятник в д.Уланово</a:t>
            </a:r>
            <a:endParaRPr lang="ru-RU" sz="18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825" y="1916832"/>
            <a:ext cx="3456384" cy="2592288"/>
          </a:xfrm>
          <a:prstGeom prst="rect">
            <a:avLst/>
          </a:prstGeom>
          <a:noFill/>
        </p:spPr>
      </p:pic>
      <p:pic>
        <p:nvPicPr>
          <p:cNvPr id="11" name="Содержимое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76" y="1700808"/>
            <a:ext cx="3456382" cy="2592287"/>
          </a:xfrm>
        </p:spPr>
      </p:pic>
      <p:sp>
        <p:nvSpPr>
          <p:cNvPr id="7" name="Прямоугольник 6"/>
          <p:cNvSpPr/>
          <p:nvPr/>
        </p:nvSpPr>
        <p:spPr>
          <a:xfrm>
            <a:off x="683568" y="5460324"/>
            <a:ext cx="2808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Памятник в д.Харино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0"/>
          <a:stretch/>
        </p:blipFill>
        <p:spPr>
          <a:xfrm>
            <a:off x="3635896" y="4682481"/>
            <a:ext cx="3661069" cy="1925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945" y="221855"/>
            <a:ext cx="1054699" cy="1005927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9" y="14855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408712" cy="79208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Ремонт памятника д.Харино </a:t>
            </a:r>
            <a:endParaRPr lang="ru-RU" sz="40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3384376" cy="432048"/>
          </a:xfrm>
        </p:spPr>
        <p:txBody>
          <a:bodyPr/>
          <a:lstStyle/>
          <a:p>
            <a:pPr algn="ctr"/>
            <a:endParaRPr lang="ru-RU" sz="16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5364088" y="1196753"/>
            <a:ext cx="3600400" cy="504056"/>
          </a:xfrm>
        </p:spPr>
        <p:txBody>
          <a:bodyPr>
            <a:normAutofit/>
          </a:bodyPr>
          <a:lstStyle/>
          <a:p>
            <a:pPr algn="ctr"/>
            <a:endParaRPr lang="ru-RU" sz="18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12776"/>
            <a:ext cx="4458613" cy="3343960"/>
          </a:xfrm>
          <a:prstGeom prst="rect">
            <a:avLst/>
          </a:prstGeom>
          <a:noFill/>
        </p:spPr>
      </p:pic>
      <p:pic>
        <p:nvPicPr>
          <p:cNvPr id="11" name="Содержимое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4554251" cy="34156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38" y="297744"/>
            <a:ext cx="1054699" cy="1005927"/>
          </a:xfrm>
          <a:prstGeom prst="rect">
            <a:avLst/>
          </a:prstGeo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77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Культура</a:t>
            </a:r>
            <a:endParaRPr lang="ru-RU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720080"/>
          </a:xfrm>
        </p:spPr>
        <p:txBody>
          <a:bodyPr/>
          <a:lstStyle/>
          <a:p>
            <a:pPr algn="ctr"/>
            <a:r>
              <a:rPr lang="ru-RU" dirty="0" smtClean="0"/>
              <a:t>Кильдеевский СДК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5025" y="1340769"/>
            <a:ext cx="4041775" cy="576063"/>
          </a:xfrm>
        </p:spPr>
        <p:txBody>
          <a:bodyPr/>
          <a:lstStyle/>
          <a:p>
            <a:pPr algn="ctr"/>
            <a:r>
              <a:rPr lang="ru-RU" dirty="0" smtClean="0"/>
              <a:t>Улановский СК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904709" cy="36772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40739"/>
            <a:ext cx="3083036" cy="407787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316448"/>
            <a:ext cx="1054699" cy="1005927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31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5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04088"/>
            <a:ext cx="5832648" cy="5646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Мероприятия 2020 года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8" y="1855248"/>
            <a:ext cx="3810000" cy="28575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51" y="1475174"/>
            <a:ext cx="3492624" cy="26194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84917"/>
            <a:ext cx="1054699" cy="1005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30" y="4305187"/>
            <a:ext cx="3225204" cy="2418903"/>
          </a:xfrm>
          <a:prstGeom prst="rect">
            <a:avLst/>
          </a:prstGeo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91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9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Церкви 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3826768" cy="504056"/>
          </a:xfrm>
        </p:spPr>
        <p:txBody>
          <a:bodyPr/>
          <a:lstStyle/>
          <a:p>
            <a:pPr algn="ctr"/>
            <a:r>
              <a:rPr lang="ru-RU" dirty="0" smtClean="0"/>
              <a:t>с.Кильдеево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5004048" y="1484784"/>
            <a:ext cx="3682752" cy="648072"/>
          </a:xfrm>
        </p:spPr>
        <p:txBody>
          <a:bodyPr/>
          <a:lstStyle/>
          <a:p>
            <a:pPr algn="ctr"/>
            <a:r>
              <a:rPr lang="ru-RU" dirty="0" smtClean="0"/>
              <a:t>д.Уланово</a:t>
            </a:r>
            <a:endParaRPr lang="ru-RU" dirty="0"/>
          </a:p>
        </p:txBody>
      </p:sp>
      <p:pic>
        <p:nvPicPr>
          <p:cNvPr id="1026" name="Picture 2" descr="C:\Users\Kildeevo\Desktop\фото\Фото с фотоаппарата\P21209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3654" y="1988840"/>
            <a:ext cx="4173860" cy="35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416490" cy="310047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91" y="177010"/>
            <a:ext cx="1054699" cy="993734"/>
          </a:xfrm>
          <a:prstGeom prst="rect">
            <a:avLst/>
          </a:prstGeom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01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66247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Благоустройство церкви д.Уланово</a:t>
            </a:r>
            <a:br>
              <a:rPr lang="ru-RU" sz="3600" dirty="0" smtClean="0"/>
            </a:br>
            <a:r>
              <a:rPr lang="ru-RU" sz="3600" dirty="0" smtClean="0"/>
              <a:t>ремонт колокольни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07221"/>
            <a:ext cx="1054699" cy="993734"/>
          </a:xfrm>
          <a:prstGeom prst="rect">
            <a:avLst/>
          </a:prstGeom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6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6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233"/>
            <a:ext cx="7211144" cy="2130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 </a:t>
            </a:r>
            <a:br>
              <a:rPr lang="ru-RU" dirty="0" smtClean="0"/>
            </a:br>
            <a:r>
              <a:rPr lang="ru-RU" dirty="0" smtClean="0"/>
              <a:t>Троицкой церкви в с.Кильдеево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93" y="1785297"/>
            <a:ext cx="3279189" cy="242295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6759"/>
            <a:ext cx="3062355" cy="2282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86750"/>
            <a:ext cx="1050972" cy="997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3796"/>
            <a:ext cx="2883539" cy="3003686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8680"/>
            <a:ext cx="3499589" cy="25922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40968"/>
            <a:ext cx="3864359" cy="28946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164307"/>
            <a:ext cx="1054699" cy="999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9" y="3356992"/>
            <a:ext cx="4032448" cy="2990732"/>
          </a:xfrm>
          <a:prstGeom prst="rect">
            <a:avLst/>
          </a:prstGeo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2" y="22467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92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75757"/>
            <a:ext cx="1054699" cy="999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4038600" cy="29728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998075" cy="2991152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0" y="26645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9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310667" cy="473300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476672"/>
            <a:ext cx="1054699" cy="100592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37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76875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Призыв в вооруженные силы</a:t>
            </a:r>
            <a:endParaRPr lang="ru-RU" sz="44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329570"/>
              </p:ext>
            </p:extLst>
          </p:nvPr>
        </p:nvGraphicFramePr>
        <p:xfrm>
          <a:off x="323528" y="1556792"/>
          <a:ext cx="85689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837"/>
            <a:ext cx="1054699" cy="993734"/>
          </a:xfrm>
          <a:prstGeom prst="rect">
            <a:avLst/>
          </a:prstGeo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32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6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33670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Социальная </a:t>
            </a:r>
            <a:r>
              <a:rPr lang="ru-RU" sz="3600" b="1" dirty="0" smtClean="0">
                <a:solidFill>
                  <a:schemeClr val="tx1"/>
                </a:solidFill>
              </a:rPr>
              <a:t>защита на 01.01.2021г.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920458"/>
              </p:ext>
            </p:extLst>
          </p:nvPr>
        </p:nvGraphicFramePr>
        <p:xfrm>
          <a:off x="467544" y="1124744"/>
          <a:ext cx="8496944" cy="5707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789" y="131010"/>
            <a:ext cx="1054699" cy="993734"/>
          </a:xfrm>
          <a:prstGeom prst="rect">
            <a:avLst/>
          </a:prstGeo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01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6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Чествование юбиляров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72008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1772817"/>
            <a:ext cx="4041775" cy="576064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5" y="1489219"/>
            <a:ext cx="4879193" cy="2371829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61048"/>
            <a:ext cx="3552395" cy="26642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72039"/>
            <a:ext cx="1054699" cy="999831"/>
          </a:xfrm>
          <a:prstGeom prst="rect">
            <a:avLst/>
          </a:prstGeom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69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4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Чествование юбиляров </a:t>
            </a:r>
            <a:br>
              <a:rPr lang="ru-RU" sz="3200" b="1" dirty="0" smtClean="0"/>
            </a:br>
            <a:r>
              <a:rPr lang="ru-RU" sz="3200" b="1" dirty="0" smtClean="0"/>
              <a:t>совместной супружеской жизни</a:t>
            </a:r>
            <a:endParaRPr lang="ru-RU" sz="32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0152" y="3657973"/>
            <a:ext cx="3100714" cy="2325535"/>
          </a:xfrm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855788"/>
            <a:ext cx="4040188" cy="142875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Устиновы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Георгиевич 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Григорьевна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(50 лет совместной жизни)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1880" y="1575743"/>
            <a:ext cx="2651786" cy="1988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6031" y="3323008"/>
            <a:ext cx="2939819" cy="2204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08" y="4425440"/>
            <a:ext cx="2939819" cy="220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444275"/>
            <a:ext cx="1054699" cy="999831"/>
          </a:xfrm>
          <a:prstGeom prst="rect">
            <a:avLst/>
          </a:prstGeom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0" y="28238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49433"/>
            <a:ext cx="6480720" cy="10287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Награждение </a:t>
            </a:r>
            <a:br>
              <a:rPr lang="ru-RU" sz="4000" dirty="0" smtClean="0"/>
            </a:br>
            <a:r>
              <a:rPr lang="ru-RU" sz="4000" dirty="0" smtClean="0"/>
              <a:t>к 75-летию Победы</a:t>
            </a:r>
            <a:endParaRPr lang="ru-RU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1700808"/>
            <a:ext cx="4038600" cy="196320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" y="3789040"/>
            <a:ext cx="2610379" cy="19577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278385"/>
            <a:ext cx="1054699" cy="999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5" y="1700808"/>
            <a:ext cx="3131840" cy="234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6" y="4472280"/>
            <a:ext cx="2939819" cy="2204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92" y="4293096"/>
            <a:ext cx="2880320" cy="2160240"/>
          </a:xfrm>
          <a:prstGeom prst="rect">
            <a:avLst/>
          </a:prstGeom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43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5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04002"/>
            <a:ext cx="7715200" cy="6408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Почтовое отделение с.Кильдеево</a:t>
            </a:r>
            <a:endParaRPr lang="ru-RU" sz="4400" b="1" dirty="0"/>
          </a:p>
        </p:txBody>
      </p:sp>
      <p:pic>
        <p:nvPicPr>
          <p:cNvPr id="2051" name="Picture 3" descr="E:\DCIM\100OLYMP\P130061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r="12989"/>
          <a:stretch/>
        </p:blipFill>
        <p:spPr bwMode="auto">
          <a:xfrm>
            <a:off x="813792" y="1988839"/>
            <a:ext cx="3182144" cy="48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CIM\100OLYMP\P130062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" b="11591"/>
          <a:stretch/>
        </p:blipFill>
        <p:spPr bwMode="auto">
          <a:xfrm>
            <a:off x="4305017" y="2708920"/>
            <a:ext cx="4381783" cy="29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204172"/>
            <a:ext cx="1054699" cy="999831"/>
          </a:xfrm>
          <a:prstGeom prst="rect">
            <a:avLst/>
          </a:prstGeom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417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7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4617B"/>
                </a:solidFill>
              </a:rPr>
              <a:t>Кильдеевский ФАП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ildeevo\Desktop\Фото с фотоаппарата\P1290617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 b="13750"/>
          <a:stretch/>
        </p:blipFill>
        <p:spPr bwMode="auto">
          <a:xfrm>
            <a:off x="539552" y="1484784"/>
            <a:ext cx="3978210" cy="26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ildeevo\Desktop\Фото с фотоаппарата\P129061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3" b="13664"/>
          <a:stretch/>
        </p:blipFill>
        <p:spPr bwMode="auto">
          <a:xfrm>
            <a:off x="4859722" y="1413347"/>
            <a:ext cx="4071431" cy="26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ildeevo\Desktop\Фото с фотоаппарата\P129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1" b="15082"/>
          <a:stretch/>
        </p:blipFill>
        <p:spPr bwMode="auto">
          <a:xfrm>
            <a:off x="1331640" y="4199892"/>
            <a:ext cx="3744416" cy="24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454" y="183141"/>
            <a:ext cx="1054699" cy="999831"/>
          </a:xfrm>
          <a:prstGeom prst="rect">
            <a:avLst/>
          </a:prstGeom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60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4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Водонапорные башни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38600" cy="3028950"/>
          </a:xfrm>
        </p:spPr>
      </p:pic>
      <p:pic>
        <p:nvPicPr>
          <p:cNvPr id="2050" name="Picture 2" descr="C:\Users\Kildeevo\Desktop\ФОТОГРАФИИ\фото\Водокачки\PA201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91" y="3908648"/>
            <a:ext cx="3600565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15" y="1309301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021" y="156776"/>
            <a:ext cx="1054699" cy="999831"/>
          </a:xfrm>
          <a:prstGeom prst="rect">
            <a:avLst/>
          </a:prstGeom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77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4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Установлены </a:t>
            </a:r>
            <a:br>
              <a:rPr lang="ru-RU" dirty="0" smtClean="0"/>
            </a:br>
            <a:r>
              <a:rPr lang="ru-RU" dirty="0" smtClean="0"/>
              <a:t>3 гидранта в с.Кильдеево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4" b="13968"/>
          <a:stretch/>
        </p:blipFill>
        <p:spPr>
          <a:xfrm>
            <a:off x="323527" y="2060848"/>
            <a:ext cx="4133457" cy="2664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6" b="13968"/>
          <a:stretch/>
        </p:blipFill>
        <p:spPr>
          <a:xfrm>
            <a:off x="4550782" y="3717032"/>
            <a:ext cx="4452535" cy="288032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02" y="204172"/>
            <a:ext cx="1054699" cy="999831"/>
          </a:xfrm>
          <a:prstGeom prst="rect">
            <a:avLst/>
          </a:prstGeom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17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9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Кран </a:t>
            </a:r>
            <a:br>
              <a:rPr lang="ru-RU" dirty="0" smtClean="0"/>
            </a:br>
            <a:r>
              <a:rPr lang="ru-RU" dirty="0" smtClean="0"/>
              <a:t>для забора воды в </a:t>
            </a:r>
            <a:r>
              <a:rPr lang="ru-RU" dirty="0" err="1" smtClean="0"/>
              <a:t>д.Уланово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" b="14894"/>
          <a:stretch/>
        </p:blipFill>
        <p:spPr>
          <a:xfrm>
            <a:off x="1835696" y="2204864"/>
            <a:ext cx="5929859" cy="38884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555" y="285392"/>
            <a:ext cx="1054699" cy="999831"/>
          </a:xfrm>
          <a:prstGeom prst="rect">
            <a:avLst/>
          </a:prstGeom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04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0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40871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«Кильдеевский детский сад»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2856"/>
            <a:ext cx="3642761" cy="240091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269661"/>
            <a:ext cx="1054699" cy="100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666182" cy="2367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2" y="4130351"/>
            <a:ext cx="3591260" cy="236696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5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6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0" y="272040"/>
            <a:ext cx="4365610" cy="55332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933437" cy="5400600"/>
          </a:xfrm>
        </p:spPr>
      </p:pic>
    </p:spTree>
    <p:extLst>
      <p:ext uri="{BB962C8B-B14F-4D97-AF65-F5344CB8AC3E}">
        <p14:creationId xmlns:p14="http://schemas.microsoft.com/office/powerpoint/2010/main" val="42147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Злостные неплательщики за пользование водой за 2020 год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514114"/>
              </p:ext>
            </p:extLst>
          </p:nvPr>
        </p:nvGraphicFramePr>
        <p:xfrm>
          <a:off x="457200" y="2204863"/>
          <a:ext cx="8229600" cy="2737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339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2020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</a:rPr>
                        <a:t>хозяйство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сумма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3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с.Кильдеево ул.Центральная д.61/3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7 920 руб. 59 коп.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3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д.Харино ул.Нагорная д.4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2 823 руб. 60 коп.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271336"/>
                  </a:ext>
                </a:extLst>
              </a:tr>
              <a:tr h="4933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10 744 руб. 19 коп.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75757"/>
            <a:ext cx="1054699" cy="999831"/>
          </a:xfrm>
          <a:prstGeom prst="rect">
            <a:avLst/>
          </a:prstGeom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75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Информация по воде за 2020г.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318603"/>
              </p:ext>
            </p:extLst>
          </p:nvPr>
        </p:nvGraphicFramePr>
        <p:xfrm>
          <a:off x="251520" y="2276872"/>
          <a:ext cx="8435280" cy="352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5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5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5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820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вода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электроэнергия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з/плата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Начислено населению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Оплачено населением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начислено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оплачено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начислено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оплачено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293 803,67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315 317,64 (107,3%)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203 959,28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203 959,00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147 800,00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147 800,00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336796"/>
            <a:ext cx="1054699" cy="999831"/>
          </a:xfrm>
          <a:prstGeom prst="rect">
            <a:avLst/>
          </a:prstGeom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4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Общероссийское голосование по одобрению изменений в Конституцию Российской Федерации 01 июля 2020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076343"/>
              </p:ext>
            </p:extLst>
          </p:nvPr>
        </p:nvGraphicFramePr>
        <p:xfrm>
          <a:off x="457200" y="2564905"/>
          <a:ext cx="8003230" cy="3528392"/>
        </p:xfrm>
        <a:graphic>
          <a:graphicData uri="http://schemas.openxmlformats.org/drawingml/2006/table">
            <a:tbl>
              <a:tblPr firstRow="1" firstCol="1" bandRow="1"/>
              <a:tblGrid>
                <a:gridCol w="437137">
                  <a:extLst>
                    <a:ext uri="{9D8B030D-6E8A-4147-A177-3AD203B41FA5}">
                      <a16:colId xmlns:a16="http://schemas.microsoft.com/office/drawing/2014/main" val="1530995806"/>
                    </a:ext>
                  </a:extLst>
                </a:gridCol>
                <a:gridCol w="1229391">
                  <a:extLst>
                    <a:ext uri="{9D8B030D-6E8A-4147-A177-3AD203B41FA5}">
                      <a16:colId xmlns:a16="http://schemas.microsoft.com/office/drawing/2014/main" val="2355127220"/>
                    </a:ext>
                  </a:extLst>
                </a:gridCol>
                <a:gridCol w="1143202">
                  <a:extLst>
                    <a:ext uri="{9D8B030D-6E8A-4147-A177-3AD203B41FA5}">
                      <a16:colId xmlns:a16="http://schemas.microsoft.com/office/drawing/2014/main" val="4100786146"/>
                    </a:ext>
                  </a:extLst>
                </a:gridCol>
                <a:gridCol w="1320729">
                  <a:extLst>
                    <a:ext uri="{9D8B030D-6E8A-4147-A177-3AD203B41FA5}">
                      <a16:colId xmlns:a16="http://schemas.microsoft.com/office/drawing/2014/main" val="1378382846"/>
                    </a:ext>
                  </a:extLst>
                </a:gridCol>
                <a:gridCol w="905944">
                  <a:extLst>
                    <a:ext uri="{9D8B030D-6E8A-4147-A177-3AD203B41FA5}">
                      <a16:colId xmlns:a16="http://schemas.microsoft.com/office/drawing/2014/main" val="2804921605"/>
                    </a:ext>
                  </a:extLst>
                </a:gridCol>
                <a:gridCol w="1470375">
                  <a:extLst>
                    <a:ext uri="{9D8B030D-6E8A-4147-A177-3AD203B41FA5}">
                      <a16:colId xmlns:a16="http://schemas.microsoft.com/office/drawing/2014/main" val="2352935839"/>
                    </a:ext>
                  </a:extLst>
                </a:gridCol>
                <a:gridCol w="1496452">
                  <a:extLst>
                    <a:ext uri="{9D8B030D-6E8A-4147-A177-3AD203B41FA5}">
                      <a16:colId xmlns:a16="http://schemas.microsoft.com/office/drawing/2014/main" val="3618701230"/>
                    </a:ext>
                  </a:extLst>
                </a:gridCol>
              </a:tblGrid>
              <a:tr h="9622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УИК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избирателей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Приняли участие в голосовании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Проголосовали «ЗА»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Проголосовали «ПРОТИВ»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299502"/>
                  </a:ext>
                </a:extLst>
              </a:tr>
              <a:tr h="641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97,14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 (96,3%)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(3,7%)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628539"/>
                  </a:ext>
                </a:extLst>
              </a:tr>
              <a:tr h="641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 (97,4%)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(2,6%)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83853"/>
                  </a:ext>
                </a:extLst>
              </a:tr>
              <a:tr h="1283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по сельскому поселению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 (96,95%)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(3,05%)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0148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04172"/>
            <a:ext cx="1054699" cy="999831"/>
          </a:xfrm>
          <a:prstGeom prst="rect">
            <a:avLst/>
          </a:prstGeom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17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7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552728" cy="122413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Итоги проведения выборов </a:t>
            </a:r>
            <a:br>
              <a:rPr lang="ru-RU" sz="2800" b="1" i="1" dirty="0" smtClean="0"/>
            </a:br>
            <a:r>
              <a:rPr lang="ru-RU" sz="2800" b="1" i="1" dirty="0" smtClean="0"/>
              <a:t>Президента Республики Татарстан </a:t>
            </a:r>
            <a:br>
              <a:rPr lang="ru-RU" sz="2800" b="1" i="1" dirty="0" smtClean="0"/>
            </a:br>
            <a:r>
              <a:rPr lang="ru-RU" sz="2800" b="1" i="1" dirty="0" smtClean="0"/>
              <a:t>13 сентября 2020 года</a:t>
            </a:r>
            <a:endParaRPr lang="ru-RU" sz="28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460048"/>
              </p:ext>
            </p:extLst>
          </p:nvPr>
        </p:nvGraphicFramePr>
        <p:xfrm>
          <a:off x="457200" y="2204864"/>
          <a:ext cx="8229600" cy="217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3999499811"/>
                    </a:ext>
                  </a:extLst>
                </a:gridCol>
                <a:gridCol w="1063203">
                  <a:extLst>
                    <a:ext uri="{9D8B030D-6E8A-4147-A177-3AD203B41FA5}">
                      <a16:colId xmlns:a16="http://schemas.microsoft.com/office/drawing/2014/main" val="3565771840"/>
                    </a:ext>
                  </a:extLst>
                </a:gridCol>
                <a:gridCol w="1525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Кандидаты в Президенты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избирателей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Явка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Проголосовало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«За»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Минниханов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Рустам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Нургалиевич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337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312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92,5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290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92,9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117724"/>
            <a:ext cx="1054699" cy="1005927"/>
          </a:xfrm>
          <a:prstGeom prst="rect">
            <a:avLst/>
          </a:prstGeo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0829"/>
            <a:ext cx="6408712" cy="12353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выборов депутатов представительных органов муниципальных образований Республики Татарстан 13</a:t>
            </a:r>
            <a:r>
              <a:rPr lang="ru-RU" sz="20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sz="20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06122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78975"/>
            <a:ext cx="1054699" cy="100592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59536"/>
              </p:ext>
            </p:extLst>
          </p:nvPr>
        </p:nvGraphicFramePr>
        <p:xfrm>
          <a:off x="251521" y="1556791"/>
          <a:ext cx="8615540" cy="5134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val="222279204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1709145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9806282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6208367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18546323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61398267"/>
                    </a:ext>
                  </a:extLst>
                </a:gridCol>
                <a:gridCol w="838677">
                  <a:extLst>
                    <a:ext uri="{9D8B030D-6E8A-4147-A177-3AD203B41FA5}">
                      <a16:colId xmlns:a16="http://schemas.microsoft.com/office/drawing/2014/main" val="3383576983"/>
                    </a:ext>
                  </a:extLst>
                </a:gridCol>
              </a:tblGrid>
              <a:tr h="490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Депутаты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избирателей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«против»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2719166219"/>
                  </a:ext>
                </a:extLst>
              </a:tr>
              <a:tr h="510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Смирнов А.О.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Кильдеевский избирательный округ №1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(35)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3670917577"/>
                  </a:ext>
                </a:extLst>
              </a:tr>
              <a:tr h="548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Романова В.И.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Кильдеевский избирательный округ №2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(42)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2285285257"/>
                  </a:ext>
                </a:extLst>
              </a:tr>
              <a:tr h="51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Мукаева Р.А.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Кильдеевский избирательный округ №3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(64)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4192265970"/>
                  </a:ext>
                </a:extLst>
              </a:tr>
              <a:tr h="47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Гордеев А.Н.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Кильдеевский избирательный округ №4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(46)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3043998376"/>
                  </a:ext>
                </a:extLst>
              </a:tr>
              <a:tr h="406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УИК 1264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(187)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1531225422"/>
                  </a:ext>
                </a:extLst>
              </a:tr>
              <a:tr h="474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Бурдин В.М.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Улановский избирательный округ №5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(39)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2188721878"/>
                  </a:ext>
                </a:extLst>
              </a:tr>
              <a:tr h="512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Чнаваян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Улановский избирательный округ №6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(33)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105191216"/>
                  </a:ext>
                </a:extLst>
              </a:tr>
              <a:tr h="477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Гаврилина Г.А.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Харинский избирательный округ №7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(53)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1881891826"/>
                  </a:ext>
                </a:extLst>
              </a:tr>
              <a:tr h="406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УИК 1263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(125)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3266598354"/>
                  </a:ext>
                </a:extLst>
              </a:tr>
              <a:tr h="293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(312)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indent="-438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74" marR="43374" marT="0" marB="0"/>
                </a:tc>
                <a:extLst>
                  <a:ext uri="{0D108BD9-81ED-4DB2-BD59-A6C34878D82A}">
                    <a16:rowId xmlns:a16="http://schemas.microsoft.com/office/drawing/2014/main" val="3649540427"/>
                  </a:ext>
                </a:extLst>
              </a:tr>
            </a:tbl>
          </a:graphicData>
        </a:graphic>
      </p:graphicFrame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82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1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1124"/>
            <a:ext cx="6408712" cy="19317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Сходы граждан в октябре 2020 года в населенных пунктах Кильдеево, Уланово, Харино Кильдеевского сельского поселения по вопросу введения и использования средств самообложения граждан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363272" cy="410445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 памятника деревни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Харино;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первой санитарной зоны водонапорной башни деревни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Уланово;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родника в селе Кильдеево,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разворотной площадки возле кладбища села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Кильдеево.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01124"/>
            <a:ext cx="1054699" cy="1005927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24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1"/>
            <a:ext cx="6696744" cy="17281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ИТОГИ </a:t>
            </a:r>
            <a:br>
              <a:rPr lang="ru-RU" sz="2800" b="1" dirty="0" smtClean="0"/>
            </a:br>
            <a:r>
              <a:rPr lang="ru-RU" sz="2800" b="1" dirty="0" smtClean="0"/>
              <a:t>проведения сходов граждан по вопросу введения и использования средств самообложения граждан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626182"/>
              </p:ext>
            </p:extLst>
          </p:nvPr>
        </p:nvGraphicFramePr>
        <p:xfrm>
          <a:off x="457200" y="1916831"/>
          <a:ext cx="8229600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3925"/>
            <a:ext cx="1054699" cy="1005927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75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0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15715"/>
            <a:ext cx="6624736" cy="14130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Итоги </a:t>
            </a:r>
            <a:br>
              <a:rPr lang="ru-RU" sz="3600" b="1" dirty="0" smtClean="0"/>
            </a:br>
            <a:r>
              <a:rPr lang="ru-RU" sz="3600" b="1" dirty="0" smtClean="0"/>
              <a:t>сбора средств самообложения </a:t>
            </a:r>
            <a:br>
              <a:rPr lang="ru-RU" sz="3600" b="1" dirty="0" smtClean="0"/>
            </a:br>
            <a:r>
              <a:rPr lang="ru-RU" sz="3600" b="1" dirty="0" smtClean="0"/>
              <a:t>2019 года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698590"/>
              </p:ext>
            </p:extLst>
          </p:nvPr>
        </p:nvGraphicFramePr>
        <p:xfrm>
          <a:off x="323528" y="2060846"/>
          <a:ext cx="8640959" cy="3992091"/>
        </p:xfrm>
        <a:graphic>
          <a:graphicData uri="http://schemas.openxmlformats.org/drawingml/2006/table">
            <a:tbl>
              <a:tblPr firstRow="1" firstCol="1" bandRow="1"/>
              <a:tblGrid>
                <a:gridCol w="449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45247357"/>
                    </a:ext>
                  </a:extLst>
                </a:gridCol>
                <a:gridCol w="1680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174">
                  <a:extLst>
                    <a:ext uri="{9D8B030D-6E8A-4147-A177-3AD203B41FA5}">
                      <a16:colId xmlns:a16="http://schemas.microsoft.com/office/drawing/2014/main" val="2934668619"/>
                    </a:ext>
                  </a:extLst>
                </a:gridCol>
              </a:tblGrid>
              <a:tr h="1526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Наименование населенного пункта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План сбора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средств (руб.)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Фактически собрано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средств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(руб.)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сбора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Сумма выделенная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Республикой (руб.)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Итого 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Кильдеево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93 750,00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91 250,00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97,3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369 000,00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460 250,00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Уланово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39 250,00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43 750,00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111,5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157 000,00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200 750,00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Харино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28 500,00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25 000,00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87,7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114 000,00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139 000,00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161 500,00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160 000,00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99,1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640 000,00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800 000,00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406" y="201124"/>
            <a:ext cx="1054699" cy="1005927"/>
          </a:xfrm>
          <a:prstGeom prst="rect">
            <a:avLst/>
          </a:prstGeom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571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5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33670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зон санитарной охраны скважины в соответствии с требованиями СанПиН 2.1.4.1110-02 в село Кильдеево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3" y="1556793"/>
            <a:ext cx="3264362" cy="2448272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0808"/>
            <a:ext cx="3456384" cy="2592288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414908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16" y="4464496"/>
            <a:ext cx="2939819" cy="220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31" y="188640"/>
            <a:ext cx="1054699" cy="1005927"/>
          </a:xfrm>
          <a:prstGeom prst="rect">
            <a:avLst/>
          </a:prstGeom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0" y="23159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 на 01.01.2021г.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285292"/>
              </p:ext>
            </p:extLst>
          </p:nvPr>
        </p:nvGraphicFramePr>
        <p:xfrm>
          <a:off x="179512" y="1628800"/>
          <a:ext cx="878497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789" y="332656"/>
            <a:ext cx="1054699" cy="100592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594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133027"/>
            <a:ext cx="1054699" cy="1005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4" y="1262320"/>
            <a:ext cx="3630621" cy="27229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09893"/>
            <a:ext cx="3360373" cy="25202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3323861" cy="2492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3323861" cy="2492896"/>
          </a:xfrm>
          <a:prstGeom prst="rect">
            <a:avLst/>
          </a:prstGeom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8" y="133027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3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17896"/>
            <a:ext cx="6336704" cy="1454920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Щебенение </a:t>
            </a:r>
            <a:br>
              <a:rPr lang="ru-RU" sz="25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до кладбища в деревни Уланово с раскленцовкой по всей длине дороги от кладбища до въезда на асфальт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9" y="1808820"/>
            <a:ext cx="4176465" cy="313234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4434581" cy="3325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874" y="317896"/>
            <a:ext cx="1054699" cy="1005927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28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0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408712" cy="1224137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зон санитарной охраны скважины в соответствии с требованиями СанПиН 2.1.4.1110-02 в деревни Харино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4" y="1920085"/>
            <a:ext cx="3082174" cy="231163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51058"/>
            <a:ext cx="3624402" cy="27183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77069"/>
            <a:ext cx="2747797" cy="2060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479245"/>
            <a:ext cx="2920153" cy="21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783" y="332656"/>
            <a:ext cx="1054699" cy="1005927"/>
          </a:xfrm>
          <a:prstGeom prst="rect">
            <a:avLst/>
          </a:prstGeom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6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5272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(благоустройство дороги д.Харино по ул.Нагорная, щебенение дороги до родника в д.Уланово – потрачено 1 440 122 руб.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80928"/>
            <a:ext cx="4038600" cy="3028950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224468" cy="31683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62" y="212288"/>
            <a:ext cx="1054699" cy="100592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28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9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933" y="269661"/>
            <a:ext cx="1054699" cy="1005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242560" cy="318192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0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9" y="1556792"/>
            <a:ext cx="2960519" cy="22203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71" y="957063"/>
            <a:ext cx="3531871" cy="26489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56774"/>
            <a:ext cx="3529874" cy="2647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96" y="3890013"/>
            <a:ext cx="3707904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033" y="269661"/>
            <a:ext cx="1054699" cy="1005927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661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1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Заседания </a:t>
            </a:r>
            <a:br>
              <a:rPr lang="ru-RU" sz="3200" dirty="0" smtClean="0"/>
            </a:br>
            <a:r>
              <a:rPr lang="ru-RU" sz="3200" dirty="0" smtClean="0"/>
              <a:t>Совета Кильдеевского сельского поселения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133364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695" y="3429000"/>
            <a:ext cx="4037273" cy="302795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69" y="293309"/>
            <a:ext cx="1054699" cy="1005927"/>
          </a:xfrm>
          <a:prstGeom prst="rect">
            <a:avLst/>
          </a:prstGeom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405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1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Прием граждан </a:t>
            </a:r>
            <a:br>
              <a:rPr lang="ru-RU" sz="4400" dirty="0" smtClean="0"/>
            </a:b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206111" cy="2404582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995937" y="1916832"/>
            <a:ext cx="4896544" cy="424847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через Интернет-приемную Портала муниципальных образований РТ: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обращений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нарушение выгула собак,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организация условий и мест для детского отдыха,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информация о родственниках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536" y="188640"/>
            <a:ext cx="1054699" cy="1005927"/>
          </a:xfrm>
          <a:prstGeom prst="rect">
            <a:avLst/>
          </a:prstGeom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3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chemeClr val="tx1"/>
                </a:solidFill>
              </a:rPr>
              <a:t>Задачи на 2021 год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373840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использованию средств самообложения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2020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года. Средства самообложения собрать до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31.03.2021г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100%, а работы завершить к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01.10.2021г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Содействовать проведению переписи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выборов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депутатов Государственной Думы.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Достойно провести мероприятия по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90-летию Верхнеуслонского района.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229" y="253392"/>
            <a:ext cx="1054699" cy="1005927"/>
          </a:xfrm>
          <a:prstGeom prst="rect">
            <a:avLst/>
          </a:prstGeom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3392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СПАСИБО</a:t>
            </a:r>
            <a:r>
              <a:rPr lang="ru-RU" b="1" cap="all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ЗА ВНИМАНИЕ!!!</a:t>
            </a:r>
            <a:endParaRPr lang="ru-RU" b="1" cap="all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670" y="201124"/>
            <a:ext cx="1421397" cy="1355668"/>
          </a:xfrm>
          <a:prstGeom prst="rect">
            <a:avLst/>
          </a:prstGeom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124"/>
            <a:ext cx="1296144" cy="166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262833"/>
            <a:ext cx="1054699" cy="10059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851104" cy="492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1647338"/>
              </p:ext>
            </p:extLst>
          </p:nvPr>
        </p:nvGraphicFramePr>
        <p:xfrm>
          <a:off x="539552" y="1415358"/>
          <a:ext cx="3960440" cy="4939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7584193"/>
              </p:ext>
            </p:extLst>
          </p:nvPr>
        </p:nvGraphicFramePr>
        <p:xfrm>
          <a:off x="4648200" y="1268760"/>
          <a:ext cx="4038600" cy="50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2833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0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6551</TotalTime>
  <Words>1682</Words>
  <Application>Microsoft Office PowerPoint</Application>
  <PresentationFormat>Экран (4:3)</PresentationFormat>
  <Paragraphs>688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89</vt:i4>
      </vt:variant>
    </vt:vector>
  </HeadingPairs>
  <TitlesOfParts>
    <vt:vector size="99" baseType="lpstr">
      <vt:lpstr>Arial</vt:lpstr>
      <vt:lpstr>Batang</vt:lpstr>
      <vt:lpstr>Calibri</vt:lpstr>
      <vt:lpstr>Constantia</vt:lpstr>
      <vt:lpstr>Times New Roman</vt:lpstr>
      <vt:lpstr>Wingdings 2</vt:lpstr>
      <vt:lpstr>Поток</vt:lpstr>
      <vt:lpstr>Оформление по умолчанию</vt:lpstr>
      <vt:lpstr>1_Оформление по умолчанию</vt:lpstr>
      <vt:lpstr>1_Поток</vt:lpstr>
      <vt:lpstr>«Отчет  Главы Кильдеевского сельского поселения Верхнеуслонского муниципального района Республики Татарстан о деятельности Исполнительного комитета Кильдеевского сельского поселения  за 2020 год и задачах на 2021 год»</vt:lpstr>
      <vt:lpstr>Кильдеевское сельское поселение</vt:lpstr>
      <vt:lpstr>     Муниципальное образование  «Кильдеевское сельское поселение»  занимает площадь 7 201 га из них: </vt:lpstr>
      <vt:lpstr>Демография</vt:lpstr>
      <vt:lpstr>Занятость населения Всего трудоспособного населения на 01.01.2021г. – 218 человек</vt:lpstr>
      <vt:lpstr>Презентация PowerPoint</vt:lpstr>
      <vt:lpstr>МБДОУ «Кильдеевский детский сад»</vt:lpstr>
      <vt:lpstr>Демографическая ситуация на 01.01.2021г.</vt:lpstr>
      <vt:lpstr>Презентация PowerPoint</vt:lpstr>
      <vt:lpstr>Бюджет Кильдеевского сельского поселения</vt:lpstr>
      <vt:lpstr>Динамика доходов  Кильдеевского сельского поселения</vt:lpstr>
      <vt:lpstr>Доходы сельского поселения</vt:lpstr>
      <vt:lpstr>Структура собственных доходов                        сельского поселения              рубли</vt:lpstr>
      <vt:lpstr>Участие в республиканских программах</vt:lpstr>
      <vt:lpstr>Участие в республиканских программах</vt:lpstr>
      <vt:lpstr>Ремонт водонапорных башен  с.Кильдеево, д.Харино (средства самообложения –  потрачено 405 550 руб.)</vt:lpstr>
      <vt:lpstr>Презентация PowerPoint</vt:lpstr>
      <vt:lpstr>Презентация PowerPoint</vt:lpstr>
      <vt:lpstr>Презентация PowerPoint</vt:lpstr>
      <vt:lpstr>Щебенение дороги  (до кладбища д.Уланово, дорога до водонапорной башни с.Кильдеево – средства самообложения - потрачено 395 950 руб.</vt:lpstr>
      <vt:lpstr>Презентация PowerPoint</vt:lpstr>
      <vt:lpstr>Грант (благоустройство дороги д.Харино по ул.Нагорная, щебенение дороги до родника в д.Уланово – потрачено 1 440 122 руб.</vt:lpstr>
      <vt:lpstr>Презентация PowerPoint</vt:lpstr>
      <vt:lpstr>Презентация PowerPoint</vt:lpstr>
      <vt:lpstr>Реконструкция уличного освещения в с.Федяево потрачено – 137 500 рублей</vt:lpstr>
      <vt:lpstr>Информация по долгам перед организациями</vt:lpstr>
      <vt:lpstr>Бюджет на 2021 год</vt:lpstr>
      <vt:lpstr>Сравнение собственных доходов  2020 года с планами на 2021 год</vt:lpstr>
      <vt:lpstr>Расходы на 2021 год</vt:lpstr>
      <vt:lpstr>КФХ «Пашков»</vt:lpstr>
      <vt:lpstr>Поголовье скота  с 01.01.2019 по 01.01.2021 год</vt:lpstr>
      <vt:lpstr>(голова)</vt:lpstr>
      <vt:lpstr>Господдержка личных подсобных хозяйств </vt:lpstr>
      <vt:lpstr>Господдержка крестьянских (фермерских) хозяйств</vt:lpstr>
      <vt:lpstr>Субсидии на КРС и козоматок  с 2016 по 2020 год</vt:lpstr>
      <vt:lpstr>Участие в сельскохозяйственных ярмарках г.Казани</vt:lpstr>
      <vt:lpstr>Вывоз ТБО</vt:lpstr>
      <vt:lpstr>БЛАГОУСТРОЙСТВО</vt:lpstr>
      <vt:lpstr>Обкос территории и дорог</vt:lpstr>
      <vt:lpstr>Презентация PowerPoint</vt:lpstr>
      <vt:lpstr>Очистка дорог</vt:lpstr>
      <vt:lpstr>Участие  в акции «Посади дерево»</vt:lpstr>
      <vt:lpstr>Участие  в акции «Чистый берег»</vt:lpstr>
      <vt:lpstr>Благоустройство кладбища</vt:lpstr>
      <vt:lpstr>Презентация PowerPoint</vt:lpstr>
      <vt:lpstr>Обкос кладбища</vt:lpstr>
      <vt:lpstr>Уборка  мусора на федеральной трассе</vt:lpstr>
      <vt:lpstr>Хозяйственный павильон на кладбище с.Кильдеево</vt:lpstr>
      <vt:lpstr>Уличное освещение</vt:lpstr>
      <vt:lpstr>Затраты на электроэнергию</vt:lpstr>
      <vt:lpstr>Памятники </vt:lpstr>
      <vt:lpstr>Ремонт памятника д.Харино </vt:lpstr>
      <vt:lpstr>Культура</vt:lpstr>
      <vt:lpstr>Мероприятия 2020 года</vt:lpstr>
      <vt:lpstr>Церкви </vt:lpstr>
      <vt:lpstr>Благоустройство церкви д.Уланово ремонт колокольни</vt:lpstr>
      <vt:lpstr>Благоустройство  Троицкой церкви в с.Кильдеево</vt:lpstr>
      <vt:lpstr>Презентация PowerPoint</vt:lpstr>
      <vt:lpstr>Презентация PowerPoint</vt:lpstr>
      <vt:lpstr>Призыв в вооруженные силы</vt:lpstr>
      <vt:lpstr>Социальная защита на 01.01.2021г.</vt:lpstr>
      <vt:lpstr>Чествование юбиляров</vt:lpstr>
      <vt:lpstr>Чествование юбиляров  совместной супружеской жизни</vt:lpstr>
      <vt:lpstr>Награждение  к 75-летию Победы</vt:lpstr>
      <vt:lpstr>Почтовое отделение с.Кильдеево</vt:lpstr>
      <vt:lpstr>Кильдеевский ФАП</vt:lpstr>
      <vt:lpstr>Водонапорные башни</vt:lpstr>
      <vt:lpstr>Установлены  3 гидранта в с.Кильдеево</vt:lpstr>
      <vt:lpstr>Кран  для забора воды в д.Уланово</vt:lpstr>
      <vt:lpstr>Презентация PowerPoint</vt:lpstr>
      <vt:lpstr>Злостные неплательщики за пользование водой за 2020 год</vt:lpstr>
      <vt:lpstr>Информация по воде за 2020г.</vt:lpstr>
      <vt:lpstr>Общероссийское голосование по одобрению изменений в Конституцию Российской Федерации 01 июля 2020 года</vt:lpstr>
      <vt:lpstr>Итоги проведения выборов  Президента Республики Татарстан  13 сентября 2020 года</vt:lpstr>
      <vt:lpstr>ИТОГИ  проведения выборов депутатов представительных органов муниципальных образований Республики Татарстан 13 сентября 2020 года</vt:lpstr>
      <vt:lpstr>Сходы граждан в октябре 2020 года в населенных пунктах Кильдеево, Уланово, Харино Кильдеевского сельского поселения по вопросу введения и использования средств самообложения граждан</vt:lpstr>
      <vt:lpstr>ИТОГИ  проведения сходов граждан по вопросу введения и использования средств самообложения граждан</vt:lpstr>
      <vt:lpstr>Итоги  сбора средств самообложения  2019 года</vt:lpstr>
      <vt:lpstr>Обустройство зон санитарной охраны скважины в соответствии с требованиями СанПиН 2.1.4.1110-02 в село Кильдеево</vt:lpstr>
      <vt:lpstr>Презентация PowerPoint</vt:lpstr>
      <vt:lpstr>Щебенение  дороги до кладбища в деревни Уланово с раскленцовкой по всей длине дороги от кладбища до въезда на асфальт </vt:lpstr>
      <vt:lpstr>Обустройство зон санитарной охраны скважины в соответствии с требованиями СанПиН 2.1.4.1110-02 в деревни Харино</vt:lpstr>
      <vt:lpstr>Грант (благоустройство дороги д.Харино по ул.Нагорная, щебенение дороги до родника в д.Уланово – потрачено 1 440 122 руб.</vt:lpstr>
      <vt:lpstr>Презентация PowerPoint</vt:lpstr>
      <vt:lpstr>Презентация PowerPoint</vt:lpstr>
      <vt:lpstr>Заседания  Совета Кильдеевского сельского поселения</vt:lpstr>
      <vt:lpstr>Прием граждан  </vt:lpstr>
      <vt:lpstr>Задачи на 2021 год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 работы Кильдеевского сельского поселения за  9 месяцев 2013 года</dc:title>
  <dc:creator>Kildeevo</dc:creator>
  <cp:lastModifiedBy>Пользователь Windows</cp:lastModifiedBy>
  <cp:revision>503</cp:revision>
  <cp:lastPrinted>2018-02-03T08:31:28Z</cp:lastPrinted>
  <dcterms:modified xsi:type="dcterms:W3CDTF">2021-01-30T08:48:14Z</dcterms:modified>
</cp:coreProperties>
</file>