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4" r:id="rId1"/>
    <p:sldMasterId id="2147484006" r:id="rId2"/>
    <p:sldMasterId id="2147484018" r:id="rId3"/>
    <p:sldMasterId id="2147484174" r:id="rId4"/>
    <p:sldMasterId id="2147484210" r:id="rId5"/>
    <p:sldMasterId id="2147484240" r:id="rId6"/>
  </p:sldMasterIdLst>
  <p:sldIdLst>
    <p:sldId id="256" r:id="rId7"/>
    <p:sldId id="306" r:id="rId8"/>
    <p:sldId id="263" r:id="rId9"/>
    <p:sldId id="325" r:id="rId10"/>
    <p:sldId id="358" r:id="rId11"/>
    <p:sldId id="258" r:id="rId12"/>
    <p:sldId id="259" r:id="rId13"/>
    <p:sldId id="361" r:id="rId14"/>
    <p:sldId id="264" r:id="rId15"/>
    <p:sldId id="326" r:id="rId16"/>
    <p:sldId id="357" r:id="rId17"/>
    <p:sldId id="352" r:id="rId18"/>
    <p:sldId id="329" r:id="rId19"/>
    <p:sldId id="373" r:id="rId20"/>
    <p:sldId id="267" r:id="rId21"/>
    <p:sldId id="331" r:id="rId22"/>
    <p:sldId id="332" r:id="rId23"/>
    <p:sldId id="356" r:id="rId24"/>
    <p:sldId id="269" r:id="rId25"/>
    <p:sldId id="270" r:id="rId26"/>
    <p:sldId id="271" r:id="rId27"/>
    <p:sldId id="274" r:id="rId28"/>
    <p:sldId id="333" r:id="rId29"/>
    <p:sldId id="273" r:id="rId30"/>
    <p:sldId id="276" r:id="rId31"/>
    <p:sldId id="376" r:id="rId32"/>
    <p:sldId id="363" r:id="rId33"/>
    <p:sldId id="365" r:id="rId34"/>
    <p:sldId id="292" r:id="rId35"/>
    <p:sldId id="334" r:id="rId36"/>
    <p:sldId id="335" r:id="rId37"/>
    <p:sldId id="372" r:id="rId38"/>
    <p:sldId id="367" r:id="rId39"/>
    <p:sldId id="369" r:id="rId40"/>
    <p:sldId id="340" r:id="rId41"/>
    <p:sldId id="339" r:id="rId42"/>
    <p:sldId id="303" r:id="rId43"/>
    <p:sldId id="318" r:id="rId44"/>
    <p:sldId id="374" r:id="rId45"/>
    <p:sldId id="371" r:id="rId46"/>
    <p:sldId id="344" r:id="rId47"/>
    <p:sldId id="345" r:id="rId48"/>
    <p:sldId id="346" r:id="rId49"/>
    <p:sldId id="347" r:id="rId50"/>
    <p:sldId id="349" r:id="rId51"/>
    <p:sldId id="355" r:id="rId52"/>
    <p:sldId id="377" r:id="rId53"/>
    <p:sldId id="378" r:id="rId54"/>
    <p:sldId id="351" r:id="rId55"/>
    <p:sldId id="348" r:id="rId56"/>
    <p:sldId id="354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88081531090941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869565217391304E-2"/>
                  <c:y val="0.130139896981041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60E301F-4708-4E90-BBE9-04AC1B74BE49}" type="VALUE">
                      <a:rPr lang="ru-RU" sz="24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ж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04347826086957"/>
                      <c:h val="0.27074222997708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7A0-45F2-9FD9-60081A841288}"/>
                </c:ext>
              </c:extLst>
            </c:dLbl>
            <c:dLbl>
              <c:idx val="1"/>
              <c:layout>
                <c:manualLayout>
                  <c:x val="6.038647342995169E-3"/>
                  <c:y val="0.3419364638730402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60FF8B5-32D4-45DC-B039-2013A755CDA8}" type="VALUE">
                      <a:rPr lang="ru-RU" sz="24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ж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07246376811594"/>
                      <c:h val="0.183982231680941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7A0-45F2-9FD9-60081A841288}"/>
                </c:ext>
              </c:extLst>
            </c:dLbl>
            <c:dLbl>
              <c:idx val="2"/>
              <c:layout>
                <c:manualLayout>
                  <c:x val="-1.2076819201948469E-3"/>
                  <c:y val="0.244969406953819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23DE19D-3B6D-4853-B95E-9369BDF0C259}" type="VALUE">
                      <a:rPr lang="ru-RU" sz="24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ж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34299516908211"/>
                      <c:h val="0.222258701517476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7A0-45F2-9FD9-60081A8412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1502</c:v>
                </c:pt>
                <c:pt idx="1">
                  <c:v>1482</c:v>
                </c:pt>
                <c:pt idx="2">
                  <c:v>1453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0-45F2-9FD9-60081A841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6373456"/>
        <c:axId val="1196377200"/>
      </c:barChart>
      <c:catAx>
        <c:axId val="119637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20" b="0" i="0" u="none" strike="noStrike" kern="1200" normalizeH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6377200"/>
        <c:crosses val="autoZero"/>
        <c:auto val="1"/>
        <c:lblAlgn val="ctr"/>
        <c:lblOffset val="100"/>
        <c:noMultiLvlLbl val="0"/>
      </c:catAx>
      <c:valAx>
        <c:axId val="11963772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9637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20" baseline="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i="0" u="none" strike="noStrike" baseline="0" dirty="0" smtClean="0">
                <a:effectLst/>
              </a:rPr>
              <a:t>Рождаемость и смертность населения</a:t>
            </a:r>
            <a:endParaRPr lang="ru-RU" sz="32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19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F6-4365-BD7A-44292109EF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рождаемость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500000000000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AF6-4365-BD7A-44292109E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F6-4365-BD7A-44292109E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1758623"/>
        <c:axId val="231768607"/>
      </c:barChart>
      <c:catAx>
        <c:axId val="231758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768607"/>
        <c:crosses val="autoZero"/>
        <c:auto val="1"/>
        <c:lblAlgn val="ctr"/>
        <c:lblOffset val="100"/>
        <c:noMultiLvlLbl val="0"/>
      </c:catAx>
      <c:valAx>
        <c:axId val="2317686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758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5083328189201503"/>
          <c:y val="0.93392439386265413"/>
          <c:w val="0.72082425520560856"/>
          <c:h val="5.4330640211619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0" u="none" strike="noStrike" baseline="0" dirty="0" smtClean="0">
                <a:effectLst/>
              </a:rPr>
              <a:t>Миграционный отток</a:t>
            </a:r>
            <a:endParaRPr lang="ru-RU" sz="28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18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42-4B78-A1DC-CDB75D0F20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прибыло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500000000000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142-4B78-A1DC-CDB75D0F20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42-4B78-A1DC-CDB75D0F20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1758623"/>
        <c:axId val="231768607"/>
      </c:barChart>
      <c:catAx>
        <c:axId val="231758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768607"/>
        <c:crosses val="autoZero"/>
        <c:auto val="1"/>
        <c:lblAlgn val="ctr"/>
        <c:lblOffset val="100"/>
        <c:noMultiLvlLbl val="0"/>
      </c:catAx>
      <c:valAx>
        <c:axId val="2317686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758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7278617710583157E-3"/>
          <c:w val="1"/>
          <c:h val="0.9382440949894951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9CA1E6-DFF5-4E28-B9DF-57F7B252F276}" type="VALUE">
                      <a:rPr lang="ru-RU" sz="20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sz="2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план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920-488D-AA4C-0BE7E6AC6FE7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34E0E99-E22B-4FC9-A8B3-1955A17A7F4B}" type="VALUE">
                      <a:rPr lang="ru-RU" sz="28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sz="28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факт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20-488D-AA4C-0BE7E6AC6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2098,1</c:v>
                </c:pt>
                <c:pt idx="1">
                  <c:v>ФАКТ 2458,9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2098.1</c:v>
                </c:pt>
                <c:pt idx="1">
                  <c:v>2458.9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D8-4A17-B0E6-B437C3E34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6071599"/>
        <c:axId val="1916081999"/>
        <c:axId val="0"/>
      </c:bar3DChart>
      <c:catAx>
        <c:axId val="19160715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6081999"/>
        <c:crosses val="autoZero"/>
        <c:auto val="1"/>
        <c:lblAlgn val="ctr"/>
        <c:lblOffset val="100"/>
        <c:noMultiLvlLbl val="0"/>
      </c:catAx>
      <c:valAx>
        <c:axId val="191608199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16071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</a:t>
            </a:r>
            <a:r>
              <a:rPr lang="ru-RU" sz="32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собственных доходов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налог по доходу физических лиц </c:v>
                </c:pt>
                <c:pt idx="1">
                  <c:v>налог на имущество физических лиц </c:v>
                </c:pt>
                <c:pt idx="2">
                  <c:v>земельный налог </c:v>
                </c:pt>
                <c:pt idx="3">
                  <c:v>сельскохозяйственный налог </c:v>
                </c:pt>
                <c:pt idx="4">
                  <c:v>земельный налог юр.лиц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430.3</c:v>
                </c:pt>
                <c:pt idx="1">
                  <c:v>121.4</c:v>
                </c:pt>
                <c:pt idx="2">
                  <c:v>343</c:v>
                </c:pt>
                <c:pt idx="3">
                  <c:v>8.1999999999999993</c:v>
                </c:pt>
                <c:pt idx="4">
                  <c:v>795.2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94-4778-A0BD-5BB6794BF8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налог по доходу физических лиц </c:v>
                </c:pt>
                <c:pt idx="1">
                  <c:v>налог на имущество физических лиц </c:v>
                </c:pt>
                <c:pt idx="2">
                  <c:v>земельный налог </c:v>
                </c:pt>
                <c:pt idx="3">
                  <c:v>сельскохозяйственный налог </c:v>
                </c:pt>
                <c:pt idx="4">
                  <c:v>земельный налог юр.лиц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434.4</c:v>
                </c:pt>
                <c:pt idx="1">
                  <c:v>147.69999999999999</c:v>
                </c:pt>
                <c:pt idx="2">
                  <c:v>347</c:v>
                </c:pt>
                <c:pt idx="3">
                  <c:v>12.1</c:v>
                </c:pt>
                <c:pt idx="4">
                  <c:v>925.5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94-4778-A0BD-5BB6794BF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6894415"/>
        <c:axId val="366895663"/>
      </c:barChart>
      <c:catAx>
        <c:axId val="3668944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6895663"/>
        <c:crosses val="autoZero"/>
        <c:auto val="1"/>
        <c:lblAlgn val="ctr"/>
        <c:lblOffset val="100"/>
        <c:noMultiLvlLbl val="0"/>
      </c:catAx>
      <c:valAx>
        <c:axId val="36689566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366894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на 1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фонарь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949100083934516E-2"/>
          <c:y val="0.12781244348121265"/>
          <c:w val="0.97610179983213097"/>
          <c:h val="0.8262747054770727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 на 1 фонарь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588454774366863E-3"/>
                  <c:y val="4.16013363438896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E2A2C0-EA77-4EAF-8AF3-D48AD81D8402}" type="VALUE">
                      <a:rPr lang="ru-RU" sz="3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z="3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руб.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ru-RU" sz="3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2018 год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62073436585988"/>
                      <c:h val="0.411161990662006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722-4B66-8995-17E88BE05F02}"/>
                </c:ext>
              </c:extLst>
            </c:dLbl>
            <c:dLbl>
              <c:idx val="1"/>
              <c:layout>
                <c:manualLayout>
                  <c:x val="1.9553072864620116E-2"/>
                  <c:y val="-7.863470682921429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2DE17550-A0A6-49A3-A53D-3CA3DF374CC3}" type="VALUE">
                      <a:rPr lang="ru-RU" sz="32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3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руб.</a:t>
                    </a:r>
                  </a:p>
                  <a:p>
                    <a:pPr>
                      <a:defRPr sz="3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endParaRPr lang="ru-RU" sz="32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 sz="3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2019 год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722-4B66-8995-17E88BE05F02}"/>
                </c:ext>
              </c:extLst>
            </c:dLbl>
            <c:dLbl>
              <c:idx val="2"/>
              <c:layout>
                <c:manualLayout>
                  <c:x val="4.8882254491539332E-3"/>
                  <c:y val="-6.603280844482337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BA39D57-92F4-47CC-80A1-9DC44526DE41}" type="VALUE">
                      <a:rPr lang="ru-RU" sz="3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36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sz="3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руб.</a:t>
                    </a:r>
                  </a:p>
                  <a:p>
                    <a:pPr>
                      <a:defRPr sz="3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endParaRPr lang="ru-RU" sz="3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 sz="3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93047975936205"/>
                      <c:h val="0.374647933940679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722-4B66-8995-17E88BE05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6582</c:v>
                </c:pt>
                <c:pt idx="1">
                  <c:v>5251</c:v>
                </c:pt>
                <c:pt idx="2">
                  <c:v>4529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22-4B66-8995-17E88BE05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6138847"/>
        <c:axId val="836134271"/>
        <c:axId val="0"/>
      </c:bar3DChart>
      <c:catAx>
        <c:axId val="83613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4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6134271"/>
        <c:crosses val="autoZero"/>
        <c:auto val="1"/>
        <c:lblAlgn val="ctr"/>
        <c:lblOffset val="100"/>
        <c:noMultiLvlLbl val="0"/>
      </c:catAx>
      <c:valAx>
        <c:axId val="8361342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3613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10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65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6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5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24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744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57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80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21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7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6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05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47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999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728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87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35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76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12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8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29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471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02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95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54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398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7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56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50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17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54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57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729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359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99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97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48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58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35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905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8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19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97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060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91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17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390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21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531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640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47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0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708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18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24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66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84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46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36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29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2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5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68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13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7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1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88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0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613B0-8F2E-4735-AF8E-B8E12EDFECF8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49AB-6323-4C41-B7D3-1429DA3AFC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7579" y="24317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300" i="1" u="sng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Отчёт Главы </a:t>
            </a:r>
            <a:br>
              <a:rPr lang="ru-RU" sz="4300" i="1" u="sng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300" i="1" u="sng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Кураловского</a:t>
            </a:r>
            <a:r>
              <a:rPr lang="ru-RU" sz="4300" i="1" u="sng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сельского поселения Верхнеуслонского муниципального</a:t>
            </a:r>
            <a:br>
              <a:rPr lang="ru-RU" sz="4300" i="1" u="sng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300" i="1" u="sng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района Республики Татарстан</a:t>
            </a:r>
            <a:r>
              <a:rPr lang="ru-RU" sz="4300" i="1" u="sng" cap="all" dirty="0"/>
              <a:t/>
            </a:r>
            <a:br>
              <a:rPr lang="ru-RU" sz="4300" i="1" u="sng" cap="all" dirty="0"/>
            </a:b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4069" y="4500054"/>
            <a:ext cx="8440668" cy="1655762"/>
          </a:xfrm>
        </p:spPr>
        <p:txBody>
          <a:bodyPr/>
          <a:lstStyle/>
          <a:p>
            <a:pPr lvl="0" algn="l">
              <a:lnSpc>
                <a:spcPct val="120000"/>
              </a:lnSpc>
              <a:buSzPct val="125000"/>
            </a:pPr>
            <a:r>
              <a:rPr lang="en-US" sz="2000" cap="all" dirty="0">
                <a:solidFill>
                  <a:srgbClr val="82FFFF"/>
                </a:solidFill>
                <a:latin typeface="Tw Cen MT" panose="020B0602020104020603"/>
              </a:rPr>
              <a:t> </a:t>
            </a:r>
            <a:r>
              <a:rPr lang="ru-RU" sz="4800" b="1" i="1" u="sng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 февраля 2021 </a:t>
            </a:r>
            <a:r>
              <a:rPr lang="ru-RU" sz="4800" b="1" i="1" u="sng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sz="4800" b="1" i="1" u="sng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i="1" u="sng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7" y="2952681"/>
            <a:ext cx="3906740" cy="43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8" y="992777"/>
            <a:ext cx="3877408" cy="5303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96" y="992777"/>
            <a:ext cx="3877408" cy="5303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704" y="992777"/>
            <a:ext cx="3877408" cy="5303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8251" y="169818"/>
            <a:ext cx="743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Совета депутатов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143690"/>
            <a:ext cx="11756571" cy="65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38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91886"/>
            <a:ext cx="10515600" cy="15469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доходной части бюджета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158123"/>
              </p:ext>
            </p:extLst>
          </p:nvPr>
        </p:nvGraphicFramePr>
        <p:xfrm>
          <a:off x="0" y="548640"/>
          <a:ext cx="11639006" cy="630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3851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9768546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8232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hnschrift Condensed" panose="020B0502040204020203" pitchFamily="34" charset="0"/>
              </a:rPr>
              <a:t>Самообложение 2020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3449689"/>
              </p:ext>
            </p:extLst>
          </p:nvPr>
        </p:nvGraphicFramePr>
        <p:xfrm>
          <a:off x="182882" y="1332412"/>
          <a:ext cx="11900262" cy="521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9429">
                  <a:extLst>
                    <a:ext uri="{9D8B030D-6E8A-4147-A177-3AD203B41FA5}">
                      <a16:colId xmlns:a16="http://schemas.microsoft.com/office/drawing/2014/main" val="2035912659"/>
                    </a:ext>
                  </a:extLst>
                </a:gridCol>
                <a:gridCol w="1345329">
                  <a:extLst>
                    <a:ext uri="{9D8B030D-6E8A-4147-A177-3AD203B41FA5}">
                      <a16:colId xmlns:a16="http://schemas.microsoft.com/office/drawing/2014/main" val="2701973141"/>
                    </a:ext>
                  </a:extLst>
                </a:gridCol>
                <a:gridCol w="1505824">
                  <a:extLst>
                    <a:ext uri="{9D8B030D-6E8A-4147-A177-3AD203B41FA5}">
                      <a16:colId xmlns:a16="http://schemas.microsoft.com/office/drawing/2014/main" val="3113797159"/>
                    </a:ext>
                  </a:extLst>
                </a:gridCol>
                <a:gridCol w="1504645">
                  <a:extLst>
                    <a:ext uri="{9D8B030D-6E8A-4147-A177-3AD203B41FA5}">
                      <a16:colId xmlns:a16="http://schemas.microsoft.com/office/drawing/2014/main" val="1901554750"/>
                    </a:ext>
                  </a:extLst>
                </a:gridCol>
                <a:gridCol w="1171853">
                  <a:extLst>
                    <a:ext uri="{9D8B030D-6E8A-4147-A177-3AD203B41FA5}">
                      <a16:colId xmlns:a16="http://schemas.microsoft.com/office/drawing/2014/main" val="3402144242"/>
                    </a:ext>
                  </a:extLst>
                </a:gridCol>
                <a:gridCol w="968873">
                  <a:extLst>
                    <a:ext uri="{9D8B030D-6E8A-4147-A177-3AD203B41FA5}">
                      <a16:colId xmlns:a16="http://schemas.microsoft.com/office/drawing/2014/main" val="696170939"/>
                    </a:ext>
                  </a:extLst>
                </a:gridCol>
                <a:gridCol w="1345329">
                  <a:extLst>
                    <a:ext uri="{9D8B030D-6E8A-4147-A177-3AD203B41FA5}">
                      <a16:colId xmlns:a16="http://schemas.microsoft.com/office/drawing/2014/main" val="2979200546"/>
                    </a:ext>
                  </a:extLst>
                </a:gridCol>
                <a:gridCol w="1159171">
                  <a:extLst>
                    <a:ext uri="{9D8B030D-6E8A-4147-A177-3AD203B41FA5}">
                      <a16:colId xmlns:a16="http://schemas.microsoft.com/office/drawing/2014/main" val="56613761"/>
                    </a:ext>
                  </a:extLst>
                </a:gridCol>
                <a:gridCol w="1559809">
                  <a:extLst>
                    <a:ext uri="{9D8B030D-6E8A-4147-A177-3AD203B41FA5}">
                      <a16:colId xmlns:a16="http://schemas.microsoft.com/office/drawing/2014/main" val="1398530471"/>
                    </a:ext>
                  </a:extLst>
                </a:gridCol>
              </a:tblGrid>
              <a:tr h="37504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сбора средств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собрано средств на 01 апреля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софинансированная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Республикой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собрано средств на 31 декабря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Жители  не заплатившие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Недополученная сумма в 2020 г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5547361"/>
                  </a:ext>
                </a:extLst>
              </a:tr>
              <a:tr h="14616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292300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1169200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316100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80,8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75100 +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300400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=375500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1239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592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2514" y="-72571"/>
            <a:ext cx="8461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Начало работ </a:t>
            </a:r>
            <a:endParaRPr lang="ru-RU" sz="6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7" y="943092"/>
            <a:ext cx="5143500" cy="5786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27" y="943092"/>
            <a:ext cx="5143500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9" y="561703"/>
            <a:ext cx="5143500" cy="59958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54" y="561703"/>
            <a:ext cx="5143500" cy="6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59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352695"/>
            <a:ext cx="5617029" cy="6257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352695"/>
            <a:ext cx="3762104" cy="6257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393" y="352694"/>
            <a:ext cx="4428309" cy="625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5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3" y="1904002"/>
            <a:ext cx="541331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1904002"/>
            <a:ext cx="52120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90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8937"/>
            <a:ext cx="9492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БЛАГОУСТРОЙСТВО </a:t>
            </a:r>
            <a:endParaRPr lang="ru-RU" sz="6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" y="1104600"/>
            <a:ext cx="3740332" cy="5505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37" y="1104600"/>
            <a:ext cx="3866605" cy="5505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0" y="1104600"/>
            <a:ext cx="3769179" cy="550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0"/>
            <a:ext cx="12191999" cy="6841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6" y="4506686"/>
            <a:ext cx="1989479" cy="27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1711" y="252940"/>
            <a:ext cx="53222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/>
              <a:t>Благоустройство </a:t>
            </a:r>
            <a:endParaRPr lang="ru-RU" sz="5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9" y="1176270"/>
            <a:ext cx="5490754" cy="5146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34" y="1176270"/>
            <a:ext cx="5603966" cy="514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613953"/>
            <a:ext cx="5146765" cy="5656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19" y="613953"/>
            <a:ext cx="5143500" cy="56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937"/>
            <a:ext cx="10515600" cy="94116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КЛАДБИЩ и РОДНИКА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4" y="1267096"/>
            <a:ext cx="5143500" cy="5434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267096"/>
            <a:ext cx="5090160" cy="54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8" y="548640"/>
            <a:ext cx="4563291" cy="5865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3" y="548640"/>
            <a:ext cx="5656217" cy="586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9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ОБКОС ТЕРРИТОРИЙ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515291"/>
            <a:ext cx="4837612" cy="4767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91" y="1515291"/>
            <a:ext cx="5723709" cy="47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СВАЛОК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3" y="1690688"/>
            <a:ext cx="3424437" cy="4788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9" y="1704386"/>
            <a:ext cx="4171662" cy="4788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630" y="1690687"/>
            <a:ext cx="3965299" cy="478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verhniy-uslon.tatarstan.ru/file/verhniy-uslon/Image/IMG_20200430_11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3" y="1169894"/>
            <a:ext cx="2857500" cy="5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verhniy-uslon.tatarstan.ru/file/verhniy-uslon/Image/IMG-20200507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47" y="1169894"/>
            <a:ext cx="3738282" cy="5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765" y="1102659"/>
            <a:ext cx="3267635" cy="54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13" y="754743"/>
            <a:ext cx="3853543" cy="568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4" y="754743"/>
            <a:ext cx="3484880" cy="568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405" y="754743"/>
            <a:ext cx="3963852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36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95086"/>
            <a:ext cx="5094514" cy="5762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5" y="595087"/>
            <a:ext cx="5921828" cy="57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18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1" y="1532965"/>
            <a:ext cx="4782671" cy="48274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9" y="1532965"/>
            <a:ext cx="5298141" cy="4827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9724" y="0"/>
            <a:ext cx="939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75-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209006"/>
            <a:ext cx="11194867" cy="62701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0" y="4310744"/>
            <a:ext cx="2511993" cy="269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9" y="653142"/>
            <a:ext cx="3462201" cy="5499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46" y="653140"/>
            <a:ext cx="2965268" cy="5486404"/>
          </a:xfrm>
          <a:prstGeom prst="rect">
            <a:avLst/>
          </a:prstGeom>
        </p:spPr>
      </p:pic>
      <p:pic>
        <p:nvPicPr>
          <p:cNvPr id="7170" name="Picture 2" descr="https://verhniy-uslon.tatarstan.ru/file/verhniy-uslon/Image/IMG_20200304_1503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653139"/>
            <a:ext cx="2457179" cy="54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verhniy-uslon.tatarstan.ru/file/verhniy-uslon/Image/IMG_20200307_1220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93" y="653139"/>
            <a:ext cx="2963907" cy="54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64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6" y="627017"/>
            <a:ext cx="4310743" cy="5747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5094" y="1835331"/>
            <a:ext cx="5747660" cy="33310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93" y="627014"/>
            <a:ext cx="3553098" cy="57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3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erhniy-uslon.tatarstan.ru/file/verhniy-uslon/Image/IMG-20201001-WA002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" y="852055"/>
            <a:ext cx="4374862" cy="54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erhniy-uslon.tatarstan.ru/file/verhniy-uslon/Image/IMG-20201001-WA0017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5" y="852055"/>
            <a:ext cx="3906693" cy="54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verhniy-uslon.tatarstan.ru/file/verhniy-uslon/Image/IMG-20201001-WA0016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1" y="852055"/>
            <a:ext cx="3013363" cy="54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83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ПОЛА СДК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9" y="1786435"/>
            <a:ext cx="3009750" cy="45359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786436"/>
            <a:ext cx="3973830" cy="4535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74" y="1786435"/>
            <a:ext cx="4088675" cy="453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70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1" y="809896"/>
            <a:ext cx="4489269" cy="5643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2" y="809897"/>
            <a:ext cx="3831771" cy="5643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303" y="809897"/>
            <a:ext cx="3409405" cy="56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52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ФАП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90689"/>
            <a:ext cx="5074618" cy="47231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425440" cy="46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6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37030"/>
            <a:ext cx="5767978" cy="59798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537030"/>
            <a:ext cx="5820227" cy="59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9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verhniy-uslon.tatarstan.ru/file/verhniy-uslon/Image/IMG_20190904_140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2" y="2436392"/>
            <a:ext cx="3622675" cy="420503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1116" y="363577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tt-RU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ОТДЕЛЕНИЕ СВЯЗИ КУРАЛОВО</a:t>
            </a:r>
            <a:endParaRPr lang="ru-RU" sz="44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2436394"/>
            <a:ext cx="4532811" cy="420503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4" y="2436392"/>
            <a:ext cx="5199018" cy="420503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98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2172" y="281839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t-RU" sz="4400" b="1" kern="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МОБИЛЬНЫЙ СБЕРБАНК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11" y="1728389"/>
            <a:ext cx="9144000" cy="45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orokino72.ru/i/n/244/200244/tn_200244_72b789f9e63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9006"/>
            <a:ext cx="11901442" cy="642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9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352696"/>
            <a:ext cx="10685418" cy="6061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4" y="4441371"/>
            <a:ext cx="1780473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56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ПЕРЕПИСИ НАСЕЛЕНИЯ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91" y="1690688"/>
            <a:ext cx="3066803" cy="475167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21" y="1690688"/>
            <a:ext cx="4384964" cy="475167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8644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«ПОМОЩЬ РЯДОМ»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0" y="18256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2" y="1825625"/>
            <a:ext cx="50553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54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653143"/>
            <a:ext cx="3671207" cy="5747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53143"/>
            <a:ext cx="3810000" cy="5747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96" y="653143"/>
            <a:ext cx="3405595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9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868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59" y="1838688"/>
            <a:ext cx="49246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42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5" y="849086"/>
            <a:ext cx="4349795" cy="5460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3" y="849086"/>
            <a:ext cx="5773784" cy="54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40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5" y="1851751"/>
            <a:ext cx="32635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46" y="1851751"/>
            <a:ext cx="4237826" cy="4353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72" y="1851751"/>
            <a:ext cx="38576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69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31242482"/>
              </p:ext>
            </p:extLst>
          </p:nvPr>
        </p:nvGraphicFramePr>
        <p:xfrm>
          <a:off x="209005" y="203200"/>
          <a:ext cx="11691257" cy="5921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5362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342351"/>
              </p:ext>
            </p:extLst>
          </p:nvPr>
        </p:nvGraphicFramePr>
        <p:xfrm>
          <a:off x="326571" y="809898"/>
          <a:ext cx="11351623" cy="5826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7602">
                  <a:extLst>
                    <a:ext uri="{9D8B030D-6E8A-4147-A177-3AD203B41FA5}">
                      <a16:colId xmlns:a16="http://schemas.microsoft.com/office/drawing/2014/main" val="1246217934"/>
                    </a:ext>
                  </a:extLst>
                </a:gridCol>
                <a:gridCol w="2837602">
                  <a:extLst>
                    <a:ext uri="{9D8B030D-6E8A-4147-A177-3AD203B41FA5}">
                      <a16:colId xmlns:a16="http://schemas.microsoft.com/office/drawing/2014/main" val="98868911"/>
                    </a:ext>
                  </a:extLst>
                </a:gridCol>
                <a:gridCol w="2837602">
                  <a:extLst>
                    <a:ext uri="{9D8B030D-6E8A-4147-A177-3AD203B41FA5}">
                      <a16:colId xmlns:a16="http://schemas.microsoft.com/office/drawing/2014/main" val="3201629467"/>
                    </a:ext>
                  </a:extLst>
                </a:gridCol>
                <a:gridCol w="2838817">
                  <a:extLst>
                    <a:ext uri="{9D8B030D-6E8A-4147-A177-3AD203B41FA5}">
                      <a16:colId xmlns:a16="http://schemas.microsoft.com/office/drawing/2014/main" val="100272677"/>
                    </a:ext>
                  </a:extLst>
                </a:gridCol>
              </a:tblGrid>
              <a:tr h="9545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1301215"/>
                  </a:ext>
                </a:extLst>
              </a:tr>
              <a:tr h="9545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фонарей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0299892"/>
                  </a:ext>
                </a:extLst>
              </a:tr>
              <a:tr h="19584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оплаты электроэнергии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520 000 руб.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456 900 руб.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443 900 руб.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3936993"/>
                  </a:ext>
                </a:extLst>
              </a:tr>
              <a:tr h="19584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 на 1 фонарь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6582 руб.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5251 руб.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4529 руб.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4002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291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mycdn.me/i?r=AzEPZsRbOZEKgBhR0XGMT1Rk_79N30qMINPV4cE4jpUoh6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2" y="274320"/>
            <a:ext cx="11403874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442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171"/>
            <a:ext cx="10515600" cy="91440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ВОИНСКИЙ УЧЕТ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6" y="1430134"/>
            <a:ext cx="6521911" cy="48724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1430134"/>
            <a:ext cx="5059275" cy="4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085434"/>
              </p:ext>
            </p:extLst>
          </p:nvPr>
        </p:nvGraphicFramePr>
        <p:xfrm>
          <a:off x="838200" y="1593669"/>
          <a:ext cx="10515600" cy="4976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020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913" y="263582"/>
            <a:ext cx="11088915" cy="6954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ЗАДАЧИ НА 2021 ГОД :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Щебенение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дорог по республиканской программе в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н.п.Куралово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ул.Профсоюзная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Набережная, в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с.Р.Бурнашево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ул.Большая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Заречная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Установка фонарей уличного освещения в с. Русское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Бурнашево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t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Установка дорожных знаков в с.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Р.Бурнашево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Постановка на кадастровый учет всех внутри поселковых дорог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завершение строительство ФАП в с.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Куралово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</a:t>
            </a:r>
            <a:r>
              <a:rPr lang="ru-RU" sz="2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мероприятия к 90-летию района;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Замена водопровода и установка пожарных гидрантов по республиканской программе «Обеспечение населения питьевой водой в населенных пунктах РТ»;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продолжить работы по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благоустройству поселения;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Содействовать проведению переписи населения  2021г.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69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5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65557514"/>
              </p:ext>
            </p:extLst>
          </p:nvPr>
        </p:nvGraphicFramePr>
        <p:xfrm>
          <a:off x="159657" y="217714"/>
          <a:ext cx="11858172" cy="6487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16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71311658"/>
              </p:ext>
            </p:extLst>
          </p:nvPr>
        </p:nvGraphicFramePr>
        <p:xfrm>
          <a:off x="420914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50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452" y="862149"/>
            <a:ext cx="646611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граждан</a:t>
            </a:r>
            <a:endParaRPr lang="ru-RU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2" y="1802674"/>
            <a:ext cx="3810000" cy="4598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802674"/>
            <a:ext cx="3810000" cy="4598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936" y="1802674"/>
            <a:ext cx="3137264" cy="4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9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0401" y="744583"/>
            <a:ext cx="51337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13 сентября 2020 года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Выборы Президента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Республики Татарстан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https://verhniy-uslon.tatarstan.ru/file/verhniy-uslon/Image/%D0%9E%D0%B1%D1%89%D0%B5%D1%80%D0%BE%D1%81%D0%B8%D0%B9%D1%81%D0%BA%D0%BE%D0%B5%20%D0%B3%D0%BE%D0%BB%D0%BE%D1%81%D0%BE%D0%B2%D0%B0%D0%BD%D0%B8%D0%B5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914400"/>
            <a:ext cx="2664823" cy="52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749323"/>
            <a:ext cx="4742361" cy="34294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81" y="914400"/>
            <a:ext cx="3492682" cy="53005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21" y="2129578"/>
            <a:ext cx="1846762" cy="19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212</Words>
  <Application>Microsoft Office PowerPoint</Application>
  <PresentationFormat>Широкоэкранный</PresentationFormat>
  <Paragraphs>99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51</vt:i4>
      </vt:variant>
    </vt:vector>
  </HeadingPairs>
  <TitlesOfParts>
    <vt:vector size="64" baseType="lpstr">
      <vt:lpstr>Arial</vt:lpstr>
      <vt:lpstr>Arial Black</vt:lpstr>
      <vt:lpstr>Bahnschrift Condensed</vt:lpstr>
      <vt:lpstr>Calibri</vt:lpstr>
      <vt:lpstr>Calibri Light</vt:lpstr>
      <vt:lpstr>Times New Roman</vt:lpstr>
      <vt:lpstr>Tw Cen MT</vt:lpstr>
      <vt:lpstr>1_Тема Office</vt:lpstr>
      <vt:lpstr>2_Тема Office</vt:lpstr>
      <vt:lpstr>3_Тема Office</vt:lpstr>
      <vt:lpstr>16_Тема Office</vt:lpstr>
      <vt:lpstr>19_Тема Office</vt:lpstr>
      <vt:lpstr>Тема Office</vt:lpstr>
      <vt:lpstr>Отчёт Главы  Кураловского сельского поселения Верхнеуслонского муниципального района Республики Татарстан </vt:lpstr>
      <vt:lpstr>Презентация PowerPoint</vt:lpstr>
      <vt:lpstr>Презентация PowerPoint</vt:lpstr>
      <vt:lpstr>Презентация PowerPoint</vt:lpstr>
      <vt:lpstr>ЧИСЛЕННОСТЬ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доходной части бюджета</vt:lpstr>
      <vt:lpstr>Презентация PowerPoint</vt:lpstr>
      <vt:lpstr>Самообложение 2020</vt:lpstr>
      <vt:lpstr>Презентация PowerPoint</vt:lpstr>
      <vt:lpstr>Презентация PowerPoint</vt:lpstr>
      <vt:lpstr>Презентация PowerPoint</vt:lpstr>
      <vt:lpstr>ВОДОСНАБЖЕНИЕ</vt:lpstr>
      <vt:lpstr>Презентация PowerPoint</vt:lpstr>
      <vt:lpstr>Презентация PowerPoint</vt:lpstr>
      <vt:lpstr>Презентация PowerPoint</vt:lpstr>
      <vt:lpstr>УБОРКА КЛАДБИЩ и РОДНИКА</vt:lpstr>
      <vt:lpstr>Презентация PowerPoint</vt:lpstr>
      <vt:lpstr>ОБКОС ТЕРРИТОРИЙ</vt:lpstr>
      <vt:lpstr>УБОРКА СВАЛОК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РЕМОНТ ПОЛА СДК</vt:lpstr>
      <vt:lpstr>Презентация PowerPoint</vt:lpstr>
      <vt:lpstr>БЛАГОУСТРОЙСТВО ФАП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ПЕРЕПИСИ НАСЕЛЕНИЯ</vt:lpstr>
      <vt:lpstr>«ПОМОЩЬ РЯДОМ»</vt:lpstr>
      <vt:lpstr>Презентация PowerPoint</vt:lpstr>
      <vt:lpstr>ПОЖАРНАЯ БЕЗОПАСНОСТЬ</vt:lpstr>
      <vt:lpstr>Презентация PowerPoint</vt:lpstr>
      <vt:lpstr>ОСВЕЩЕНИЕ</vt:lpstr>
      <vt:lpstr>Презентация PowerPoint</vt:lpstr>
      <vt:lpstr>Презентация PowerPoint</vt:lpstr>
      <vt:lpstr>Презентация PowerPoint</vt:lpstr>
      <vt:lpstr>ВОИНСКИЙ УЧЕТ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98</cp:revision>
  <dcterms:created xsi:type="dcterms:W3CDTF">2020-01-19T10:48:19Z</dcterms:created>
  <dcterms:modified xsi:type="dcterms:W3CDTF">2021-02-01T08:57:16Z</dcterms:modified>
</cp:coreProperties>
</file>