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7" r:id="rId4"/>
    <p:sldId id="328" r:id="rId5"/>
    <p:sldId id="265" r:id="rId6"/>
    <p:sldId id="266" r:id="rId7"/>
    <p:sldId id="267" r:id="rId8"/>
    <p:sldId id="332" r:id="rId9"/>
    <p:sldId id="333" r:id="rId10"/>
    <p:sldId id="268" r:id="rId11"/>
    <p:sldId id="334" r:id="rId12"/>
    <p:sldId id="335" r:id="rId13"/>
    <p:sldId id="336" r:id="rId14"/>
    <p:sldId id="337" r:id="rId15"/>
    <p:sldId id="339" r:id="rId16"/>
    <p:sldId id="340" r:id="rId17"/>
    <p:sldId id="338" r:id="rId18"/>
    <p:sldId id="341" r:id="rId19"/>
    <p:sldId id="342" r:id="rId20"/>
    <p:sldId id="343" r:id="rId21"/>
    <p:sldId id="344" r:id="rId22"/>
    <p:sldId id="345" r:id="rId23"/>
    <p:sldId id="276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294" r:id="rId32"/>
    <p:sldId id="295" r:id="rId33"/>
    <p:sldId id="370" r:id="rId34"/>
    <p:sldId id="354" r:id="rId35"/>
    <p:sldId id="355" r:id="rId36"/>
    <p:sldId id="307" r:id="rId37"/>
    <p:sldId id="357" r:id="rId38"/>
    <p:sldId id="356" r:id="rId39"/>
    <p:sldId id="358" r:id="rId40"/>
    <p:sldId id="359" r:id="rId41"/>
    <p:sldId id="363" r:id="rId42"/>
    <p:sldId id="361" r:id="rId43"/>
    <p:sldId id="362" r:id="rId44"/>
    <p:sldId id="360" r:id="rId45"/>
    <p:sldId id="364" r:id="rId46"/>
    <p:sldId id="365" r:id="rId47"/>
    <p:sldId id="366" r:id="rId48"/>
    <p:sldId id="367" r:id="rId49"/>
    <p:sldId id="368" r:id="rId50"/>
    <p:sldId id="369" r:id="rId51"/>
    <p:sldId id="371" r:id="rId52"/>
    <p:sldId id="372" r:id="rId53"/>
    <p:sldId id="373" r:id="rId54"/>
    <p:sldId id="375" r:id="rId55"/>
    <p:sldId id="318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0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Рождаемость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52-4F1F-A518-77CDD306F7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Смертность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</c:v>
                </c:pt>
                <c:pt idx="1">
                  <c:v>9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52-4F1F-A518-77CDD306F7E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59933407"/>
        <c:axId val="259937983"/>
      </c:barChart>
      <c:catAx>
        <c:axId val="2599334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937983"/>
        <c:crosses val="autoZero"/>
        <c:auto val="1"/>
        <c:lblAlgn val="ctr"/>
        <c:lblOffset val="100"/>
        <c:noMultiLvlLbl val="0"/>
      </c:catAx>
      <c:valAx>
        <c:axId val="2599379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933407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err="1" smtClean="0">
                <a:solidFill>
                  <a:schemeClr val="tx1"/>
                </a:solidFill>
              </a:rPr>
              <a:t>Бюджетообразующие</a:t>
            </a:r>
            <a:r>
              <a:rPr lang="ru-RU" sz="2800" baseline="0" dirty="0" smtClean="0">
                <a:solidFill>
                  <a:schemeClr val="tx1"/>
                </a:solidFill>
              </a:rPr>
              <a:t> налоги </a:t>
            </a:r>
          </a:p>
          <a:p>
            <a:pPr>
              <a:defRPr sz="2800">
                <a:solidFill>
                  <a:schemeClr val="tx1"/>
                </a:solidFill>
              </a:defRPr>
            </a:pPr>
            <a:r>
              <a:rPr lang="ru-RU" sz="2800" baseline="0" dirty="0" smtClean="0">
                <a:solidFill>
                  <a:schemeClr val="tx1"/>
                </a:solidFill>
              </a:rPr>
              <a:t>динамика за 3 года</a:t>
            </a:r>
          </a:p>
          <a:p>
            <a:pPr>
              <a:defRPr sz="2800">
                <a:solidFill>
                  <a:schemeClr val="tx1"/>
                </a:solidFill>
              </a:defRPr>
            </a:pPr>
            <a:r>
              <a:rPr lang="ru-RU" sz="2400" baseline="0" dirty="0" smtClean="0">
                <a:solidFill>
                  <a:schemeClr val="tx1"/>
                </a:solidFill>
              </a:rPr>
              <a:t>Исполнение в процентах</a:t>
            </a:r>
            <a:endParaRPr lang="ru-RU" sz="24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40480661509113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земельный налог</c:v>
                </c:pt>
                <c:pt idx="1">
                  <c:v>налог на доходы физ.лиц</c:v>
                </c:pt>
                <c:pt idx="2">
                  <c:v>налог на имущество физ.лиц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150</c:v>
                </c:pt>
                <c:pt idx="1">
                  <c:v>119</c:v>
                </c:pt>
                <c:pt idx="2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5F-4B52-8490-062B4E2CE58C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налог на доходы физ.лиц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земельный налог</c:v>
                </c:pt>
                <c:pt idx="1">
                  <c:v>налог на доходы физ.лиц</c:v>
                </c:pt>
                <c:pt idx="2">
                  <c:v>налог на имущество физ.лиц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141</c:v>
                </c:pt>
                <c:pt idx="1">
                  <c:v>174.9</c:v>
                </c:pt>
                <c:pt idx="2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5F-4B52-8490-062B4E2CE58C}"/>
            </c:ext>
          </c:extLst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налог на имущество физ.лиц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земельный налог</c:v>
                </c:pt>
                <c:pt idx="1">
                  <c:v>налог на доходы физ.лиц</c:v>
                </c:pt>
                <c:pt idx="2">
                  <c:v>налог на имущество физ.лиц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173.5</c:v>
                </c:pt>
                <c:pt idx="1">
                  <c:v>122.4</c:v>
                </c:pt>
                <c:pt idx="2">
                  <c:v>134.19999999999999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5F-4B52-8490-062B4E2CE58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земельный налог</c:v>
                </c:pt>
                <c:pt idx="1">
                  <c:v>налог на доходы физ.лиц</c:v>
                </c:pt>
                <c:pt idx="2">
                  <c:v>налог на имущество физ.лиц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3-165F-4B52-8490-062B4E2CE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259946303"/>
        <c:axId val="259927167"/>
      </c:barChart>
      <c:catAx>
        <c:axId val="259946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927167"/>
        <c:crosses val="autoZero"/>
        <c:auto val="1"/>
        <c:lblAlgn val="ctr"/>
        <c:lblOffset val="100"/>
        <c:noMultiLvlLbl val="0"/>
      </c:catAx>
      <c:valAx>
        <c:axId val="259927167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59946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77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9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901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52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41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400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73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33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38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51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6D43B-8D7D-41DD-BB16-61FC96B2C95C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57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6D43B-8D7D-41DD-BB16-61FC96B2C95C}" type="datetimeFigureOut">
              <a:rPr lang="ru-RU" smtClean="0"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B3152-D5A5-4992-A03C-6755BED8A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5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Введенско-Слободского сельского поселения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95861"/>
          </a:xfrm>
        </p:spPr>
        <p:txBody>
          <a:bodyPr>
            <a:normAutofit fontScale="85000" lnSpcReduction="10000"/>
          </a:bodyPr>
          <a:lstStyle/>
          <a:p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 итогах социально-экономического развития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сельского поселения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и задачах на 2023 год»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412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459747369"/>
              </p:ext>
            </p:extLst>
          </p:nvPr>
        </p:nvGraphicFramePr>
        <p:xfrm>
          <a:off x="733529" y="160774"/>
          <a:ext cx="11133573" cy="6410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3007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34" y="1155560"/>
            <a:ext cx="5754356" cy="4315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240" y="291403"/>
            <a:ext cx="533567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/>
              <a:t>В 2022 году проведена работа по уточнению отдельных характеристик земельных участков и данных об их правообладателях. Также проведена работа по выявлению и оформлению имущества, обладающими признаками выморочного, раннее учтенных объектов недвижимости. На территории поселения по итогам проведенной работы осталось </a:t>
            </a:r>
            <a:r>
              <a:rPr lang="ru-RU" sz="2600" b="1" dirty="0" smtClean="0"/>
              <a:t>128</a:t>
            </a:r>
            <a:r>
              <a:rPr lang="ru-RU" sz="2600" dirty="0" smtClean="0"/>
              <a:t> проблемных участка, из них </a:t>
            </a:r>
            <a:r>
              <a:rPr lang="ru-RU" sz="2600" b="1" dirty="0" smtClean="0"/>
              <a:t>32 </a:t>
            </a:r>
            <a:r>
              <a:rPr lang="ru-RU" sz="2600" dirty="0" smtClean="0"/>
              <a:t>участка в которых наследники не вступили в наследство, а пользуются и землей и объектами недвижимости.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80336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099" y="1302099"/>
            <a:ext cx="5555901" cy="55559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2273" y="211016"/>
            <a:ext cx="111235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Доходную часть </a:t>
            </a:r>
            <a:r>
              <a:rPr lang="ru-RU" sz="2800" b="1" dirty="0" smtClean="0"/>
              <a:t>бюджета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/>
              <a:t>также составляют средства самообложения граждан.</a:t>
            </a:r>
          </a:p>
          <a:p>
            <a:r>
              <a:rPr lang="ru-RU" sz="2800" dirty="0" smtClean="0"/>
              <a:t>В </a:t>
            </a:r>
            <a:r>
              <a:rPr lang="ru-RU" sz="2800" dirty="0"/>
              <a:t>2022 году сходы были проведены в населенном пункте </a:t>
            </a:r>
            <a:r>
              <a:rPr lang="ru-RU" sz="2800" dirty="0" err="1"/>
              <a:t>с.Введенская</a:t>
            </a:r>
            <a:r>
              <a:rPr lang="ru-RU" sz="2800" dirty="0"/>
              <a:t> Слобода, </a:t>
            </a:r>
            <a:r>
              <a:rPr lang="ru-RU" sz="2800" dirty="0" err="1"/>
              <a:t>п.Восточная</a:t>
            </a:r>
            <a:r>
              <a:rPr lang="ru-RU" sz="2800" dirty="0"/>
              <a:t> Звезда, </a:t>
            </a:r>
            <a:r>
              <a:rPr lang="ru-RU" sz="2800" dirty="0" err="1"/>
              <a:t>п.Петропавловская</a:t>
            </a:r>
            <a:r>
              <a:rPr lang="ru-RU" sz="2800" dirty="0"/>
              <a:t> Слобода, </a:t>
            </a:r>
            <a:r>
              <a:rPr lang="ru-RU" sz="2800" dirty="0" err="1"/>
              <a:t>д.Елизаветино</a:t>
            </a:r>
            <a:r>
              <a:rPr lang="ru-RU" sz="2800" dirty="0"/>
              <a:t>, </a:t>
            </a:r>
            <a:r>
              <a:rPr lang="ru-RU" sz="2800" dirty="0" err="1"/>
              <a:t>д.Савино</a:t>
            </a:r>
            <a:r>
              <a:rPr lang="ru-RU" sz="28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10" y="2457785"/>
            <a:ext cx="4301531" cy="43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70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4255" y="371789"/>
            <a:ext cx="1086226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По результатам сходов граждан признаны состоявшимися сходы в 4 населенных пунктах - </a:t>
            </a:r>
            <a:r>
              <a:rPr lang="ru-RU" sz="3200" b="1" dirty="0" err="1"/>
              <a:t>п.Восточная</a:t>
            </a:r>
            <a:r>
              <a:rPr lang="ru-RU" sz="3200" b="1" dirty="0"/>
              <a:t> Звезда, </a:t>
            </a:r>
            <a:r>
              <a:rPr lang="ru-RU" sz="3200" b="1" dirty="0" err="1"/>
              <a:t>п.Петропавловская</a:t>
            </a:r>
            <a:r>
              <a:rPr lang="ru-RU" sz="3200" b="1" dirty="0"/>
              <a:t> Слобода, </a:t>
            </a:r>
            <a:r>
              <a:rPr lang="ru-RU" sz="3200" b="1" dirty="0" err="1"/>
              <a:t>д.Елизаветино</a:t>
            </a:r>
            <a:r>
              <a:rPr lang="ru-RU" sz="3200" b="1" dirty="0"/>
              <a:t>, </a:t>
            </a:r>
            <a:r>
              <a:rPr lang="ru-RU" sz="3200" b="1" dirty="0" err="1"/>
              <a:t>д.Савино</a:t>
            </a:r>
            <a:r>
              <a:rPr lang="ru-RU" sz="3200" b="1" dirty="0"/>
              <a:t>. </a:t>
            </a:r>
          </a:p>
          <a:p>
            <a:r>
              <a:rPr lang="ru-RU" sz="3200" dirty="0"/>
              <a:t>На 2023 год жителями принято решение о направлении полученных средств на решение следующих вопросов местного значения</a:t>
            </a:r>
            <a:r>
              <a:rPr lang="ru-RU" sz="3200" dirty="0" smtClean="0"/>
              <a:t>:</a:t>
            </a:r>
          </a:p>
          <a:p>
            <a:endParaRPr lang="ru-R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   </a:t>
            </a:r>
            <a:r>
              <a:rPr lang="ru-RU" sz="3200" b="1" dirty="0"/>
              <a:t>- благоустройство детской площадки в </a:t>
            </a:r>
            <a:r>
              <a:rPr lang="ru-RU" sz="3200" b="1" dirty="0" err="1"/>
              <a:t>п.Восточная</a:t>
            </a:r>
            <a:r>
              <a:rPr lang="ru-RU" sz="3200" b="1" dirty="0"/>
              <a:t> Звезда</a:t>
            </a:r>
            <a:r>
              <a:rPr lang="ru-RU" sz="3200" b="1" dirty="0" smtClean="0"/>
              <a:t>;</a:t>
            </a:r>
          </a:p>
          <a:p>
            <a:endParaRPr lang="ru-R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   </a:t>
            </a:r>
            <a:r>
              <a:rPr lang="ru-RU" sz="3200" b="1" dirty="0"/>
              <a:t>- ремонт дорог местного значения в </a:t>
            </a:r>
            <a:r>
              <a:rPr lang="ru-RU" sz="3200" b="1" dirty="0" err="1"/>
              <a:t>д.Елизаветино</a:t>
            </a:r>
            <a:r>
              <a:rPr lang="ru-RU" sz="3200" b="1" dirty="0"/>
              <a:t>, </a:t>
            </a:r>
            <a:r>
              <a:rPr lang="ru-RU" sz="3200" b="1" dirty="0" err="1"/>
              <a:t>д.Савино</a:t>
            </a:r>
            <a:r>
              <a:rPr lang="ru-RU" sz="3200" b="1" dirty="0"/>
              <a:t> и </a:t>
            </a:r>
            <a:r>
              <a:rPr lang="ru-RU" sz="3200" b="1" dirty="0" err="1"/>
              <a:t>п.Петропавловская</a:t>
            </a:r>
            <a:r>
              <a:rPr lang="ru-RU" sz="3200" b="1" dirty="0"/>
              <a:t> Слобода.</a:t>
            </a:r>
          </a:p>
        </p:txBody>
      </p:sp>
    </p:spTree>
    <p:extLst>
      <p:ext uri="{BB962C8B-B14F-4D97-AF65-F5344CB8AC3E}">
        <p14:creationId xmlns:p14="http://schemas.microsoft.com/office/powerpoint/2010/main" val="983565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4933" y="180870"/>
            <a:ext cx="1046033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Освобождаются от уплаты средств самообложения следующие категории граждан:</a:t>
            </a:r>
          </a:p>
          <a:p>
            <a:r>
              <a:rPr lang="ru-RU" sz="2800" dirty="0"/>
              <a:t>а) инвалиды 1 группы </a:t>
            </a:r>
          </a:p>
          <a:p>
            <a:r>
              <a:rPr lang="ru-RU" sz="2800" dirty="0"/>
              <a:t>б) граждане призванные в вооруженные силы Российской Федерации согласно Указа Президента Российской Федерации от 21.09.2022 № 647 "Об объявлении частичной мобилизации в Российской Федерации" </a:t>
            </a:r>
          </a:p>
          <a:p>
            <a:endParaRPr lang="ru-RU" sz="2800" dirty="0" smtClean="0"/>
          </a:p>
          <a:p>
            <a:pPr algn="ctr"/>
            <a:r>
              <a:rPr lang="ru-RU" sz="2800" b="1" dirty="0" smtClean="0"/>
              <a:t>Размер </a:t>
            </a:r>
            <a:r>
              <a:rPr lang="ru-RU" sz="2800" b="1" dirty="0"/>
              <a:t>платежей составляет 50 процентов от суммы, установленной в решении о сходе граждан для следующих категорий граждан:</a:t>
            </a:r>
          </a:p>
          <a:p>
            <a:r>
              <a:rPr lang="ru-RU" sz="2800" dirty="0"/>
              <a:t>а) многодетные семьи,</a:t>
            </a:r>
          </a:p>
          <a:p>
            <a:r>
              <a:rPr lang="ru-RU" sz="2800" dirty="0"/>
              <a:t>б) студенты учебных заведений очного обучения, </a:t>
            </a:r>
          </a:p>
          <a:p>
            <a:r>
              <a:rPr lang="ru-RU" sz="2800" dirty="0"/>
              <a:t>в) труженики тыла</a:t>
            </a:r>
          </a:p>
        </p:txBody>
      </p:sp>
    </p:spTree>
    <p:extLst>
      <p:ext uri="{BB962C8B-B14F-4D97-AF65-F5344CB8AC3E}">
        <p14:creationId xmlns:p14="http://schemas.microsoft.com/office/powerpoint/2010/main" val="3147159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28" y="229155"/>
            <a:ext cx="4772968" cy="63639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4014" y="733529"/>
            <a:ext cx="576775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 2022 году средства, полученные по  итогам сходов 2021 года, были направлены </a:t>
            </a:r>
            <a:r>
              <a:rPr lang="ru-RU" sz="2800" b="1" dirty="0"/>
              <a:t>на ремонт дорог в </a:t>
            </a:r>
            <a:r>
              <a:rPr lang="ru-RU" sz="2800" b="1" dirty="0" err="1"/>
              <a:t>с.Введенская</a:t>
            </a:r>
            <a:r>
              <a:rPr lang="ru-RU" sz="2800" b="1" dirty="0"/>
              <a:t> Слобода, </a:t>
            </a:r>
            <a:r>
              <a:rPr lang="ru-RU" sz="2800" b="1" dirty="0" err="1"/>
              <a:t>д.Елизаветино</a:t>
            </a:r>
            <a:r>
              <a:rPr lang="ru-RU" sz="2800" b="1" dirty="0"/>
              <a:t>, </a:t>
            </a:r>
            <a:r>
              <a:rPr lang="ru-RU" sz="2800" b="1" dirty="0" err="1"/>
              <a:t>д.Савино</a:t>
            </a:r>
            <a:r>
              <a:rPr lang="ru-RU" sz="2800" b="1" dirty="0"/>
              <a:t>, </a:t>
            </a:r>
            <a:r>
              <a:rPr lang="ru-RU" sz="2800" b="1" dirty="0" err="1"/>
              <a:t>п.Петропавловская</a:t>
            </a:r>
            <a:r>
              <a:rPr lang="ru-RU" sz="2800" b="1" dirty="0"/>
              <a:t> Слобода и на благоустройство детской площадки в </a:t>
            </a:r>
            <a:r>
              <a:rPr lang="ru-RU" sz="2800" b="1" dirty="0" err="1"/>
              <a:t>п.Восточная</a:t>
            </a:r>
            <a:r>
              <a:rPr lang="ru-RU" sz="2800" b="1" dirty="0"/>
              <a:t> Звезда.</a:t>
            </a:r>
            <a:r>
              <a:rPr lang="ru-RU" sz="2800" dirty="0"/>
              <a:t> Работы выполнены в полном объеме на сумму </a:t>
            </a:r>
            <a:r>
              <a:rPr lang="ru-RU" sz="2800" b="1" dirty="0"/>
              <a:t>875 100 </a:t>
            </a:r>
            <a:r>
              <a:rPr lang="ru-RU" sz="2800" dirty="0"/>
              <a:t>рублей. Из них </a:t>
            </a:r>
            <a:r>
              <a:rPr lang="ru-RU" sz="2800" b="1" dirty="0"/>
              <a:t>средства населения 174 850</a:t>
            </a:r>
            <a:r>
              <a:rPr lang="ru-RU" sz="2800" dirty="0"/>
              <a:t>.</a:t>
            </a:r>
          </a:p>
          <a:p>
            <a:r>
              <a:rPr lang="ru-RU" sz="2800" dirty="0"/>
              <a:t>Из </a:t>
            </a:r>
            <a:r>
              <a:rPr lang="ru-RU" sz="2800" b="1" dirty="0"/>
              <a:t>республики</a:t>
            </a:r>
            <a:r>
              <a:rPr lang="ru-RU" sz="2800" dirty="0"/>
              <a:t> выделили дотаций в размере </a:t>
            </a:r>
            <a:r>
              <a:rPr lang="ru-RU" sz="2800" b="1" dirty="0"/>
              <a:t>700250</a:t>
            </a:r>
            <a:r>
              <a:rPr lang="ru-RU" sz="2800" dirty="0"/>
              <a:t> рублей.</a:t>
            </a:r>
          </a:p>
        </p:txBody>
      </p:sp>
    </p:spTree>
    <p:extLst>
      <p:ext uri="{BB962C8B-B14F-4D97-AF65-F5344CB8AC3E}">
        <p14:creationId xmlns:p14="http://schemas.microsoft.com/office/powerpoint/2010/main" val="4174512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28" y="673239"/>
            <a:ext cx="8447315" cy="6335486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120077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Жители </a:t>
            </a:r>
          </a:p>
          <a:p>
            <a:pPr algn="ctr"/>
            <a:r>
              <a:rPr lang="ru-RU" sz="2800" dirty="0" smtClean="0"/>
              <a:t>Благоустройство детской площадки в </a:t>
            </a:r>
            <a:r>
              <a:rPr lang="ru-RU" sz="2800" dirty="0" err="1" smtClean="0"/>
              <a:t>п.Восточная</a:t>
            </a:r>
            <a:r>
              <a:rPr lang="ru-RU" sz="2800" dirty="0" smtClean="0"/>
              <a:t> Звезда</a:t>
            </a:r>
          </a:p>
          <a:p>
            <a:pPr algn="ctr"/>
            <a:r>
              <a:rPr lang="ru-RU" sz="2800" dirty="0" smtClean="0"/>
              <a:t>Использовано в 2021 году -</a:t>
            </a:r>
            <a:r>
              <a:rPr lang="ru-RU" sz="2800" b="1" dirty="0" smtClean="0"/>
              <a:t>110 899 </a:t>
            </a:r>
            <a:r>
              <a:rPr lang="ru-RU" sz="2800" dirty="0" smtClean="0"/>
              <a:t>рублей</a:t>
            </a:r>
          </a:p>
          <a:p>
            <a:pPr algn="ctr"/>
            <a:r>
              <a:rPr lang="ru-RU" sz="2800" dirty="0" smtClean="0"/>
              <a:t>В 2022 году – </a:t>
            </a:r>
            <a:r>
              <a:rPr lang="ru-RU" sz="2800" b="1" dirty="0" smtClean="0"/>
              <a:t>89 250 </a:t>
            </a:r>
            <a:r>
              <a:rPr lang="ru-RU" sz="2800" dirty="0" smtClean="0"/>
              <a:t>рублей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50682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590032"/>
              </p:ext>
            </p:extLst>
          </p:nvPr>
        </p:nvGraphicFramePr>
        <p:xfrm>
          <a:off x="683288" y="301450"/>
          <a:ext cx="10902462" cy="6354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95966">
                  <a:extLst>
                    <a:ext uri="{9D8B030D-6E8A-4147-A177-3AD203B41FA5}">
                      <a16:colId xmlns:a16="http://schemas.microsoft.com/office/drawing/2014/main" val="1829411658"/>
                    </a:ext>
                  </a:extLst>
                </a:gridCol>
                <a:gridCol w="2572378">
                  <a:extLst>
                    <a:ext uri="{9D8B030D-6E8A-4147-A177-3AD203B41FA5}">
                      <a16:colId xmlns:a16="http://schemas.microsoft.com/office/drawing/2014/main" val="2489563902"/>
                    </a:ext>
                  </a:extLst>
                </a:gridCol>
                <a:gridCol w="2934118">
                  <a:extLst>
                    <a:ext uri="{9D8B030D-6E8A-4147-A177-3AD203B41FA5}">
                      <a16:colId xmlns:a16="http://schemas.microsoft.com/office/drawing/2014/main" val="1054430830"/>
                    </a:ext>
                  </a:extLst>
                </a:gridCol>
              </a:tblGrid>
              <a:tr h="8239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Вид работы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Протяженность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Сумма затрат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extLst>
                  <a:ext uri="{0D108BD9-81ED-4DB2-BD59-A6C34878D82A}">
                    <a16:rowId xmlns:a16="http://schemas.microsoft.com/office/drawing/2014/main" val="2903639095"/>
                  </a:ext>
                </a:extLst>
              </a:tr>
              <a:tr h="623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Щебенение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дорог в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д.Елизаветино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101 м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137 100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extLst>
                  <a:ext uri="{0D108BD9-81ED-4DB2-BD59-A6C34878D82A}">
                    <a16:rowId xmlns:a16="http://schemas.microsoft.com/office/drawing/2014/main" val="2997573569"/>
                  </a:ext>
                </a:extLst>
              </a:tr>
              <a:tr h="623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Щебенение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дорог в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д.Савино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107 м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122 500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extLst>
                  <a:ext uri="{0D108BD9-81ED-4DB2-BD59-A6C34878D82A}">
                    <a16:rowId xmlns:a16="http://schemas.microsoft.com/office/drawing/2014/main" val="409260743"/>
                  </a:ext>
                </a:extLst>
              </a:tr>
              <a:tr h="4674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Щебенение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дорог в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п.Петропавловская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Слобода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88 м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47 500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extLst>
                  <a:ext uri="{0D108BD9-81ED-4DB2-BD59-A6C34878D82A}">
                    <a16:rowId xmlns:a16="http://schemas.microsoft.com/office/drawing/2014/main" val="3871610712"/>
                  </a:ext>
                </a:extLst>
              </a:tr>
              <a:tr h="623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Щебенение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дорог в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с.Введенская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Слобода,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ул.Центральная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203 м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300 000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extLst>
                  <a:ext uri="{0D108BD9-81ED-4DB2-BD59-A6C34878D82A}">
                    <a16:rowId xmlns:a16="http://schemas.microsoft.com/office/drawing/2014/main" val="1573704220"/>
                  </a:ext>
                </a:extLst>
              </a:tr>
              <a:tr h="6232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Щебенение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дорог в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с.Введенская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Слобода,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ул.Лесная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106 м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178 750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extLst>
                  <a:ext uri="{0D108BD9-81ED-4DB2-BD59-A6C34878D82A}">
                    <a16:rowId xmlns:a16="http://schemas.microsoft.com/office/drawing/2014/main" val="2638112168"/>
                  </a:ext>
                </a:extLst>
              </a:tr>
              <a:tr h="4674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Благоустройство детской площадки </a:t>
                      </a:r>
                      <a:r>
                        <a:rPr lang="ru-RU" sz="2800" b="1" dirty="0" err="1">
                          <a:solidFill>
                            <a:schemeClr val="tx1"/>
                          </a:solidFill>
                          <a:effectLst/>
                        </a:rPr>
                        <a:t>п.Восточная</a:t>
                      </a:r>
                      <a:r>
                        <a:rPr lang="ru-RU" sz="2800" b="1" dirty="0">
                          <a:solidFill>
                            <a:schemeClr val="tx1"/>
                          </a:solidFill>
                          <a:effectLst/>
                        </a:rPr>
                        <a:t> Звезда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 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89 250 с остатком прошлого года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749" marR="34749" marT="0" marB="0"/>
                </a:tc>
                <a:extLst>
                  <a:ext uri="{0D108BD9-81ED-4DB2-BD59-A6C34878D82A}">
                    <a16:rowId xmlns:a16="http://schemas.microsoft.com/office/drawing/2014/main" val="1748538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9148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337" y="117650"/>
            <a:ext cx="8248650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4690" y="4180344"/>
            <a:ext cx="105005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Расходная </a:t>
            </a:r>
            <a:r>
              <a:rPr lang="ru-RU" sz="2800" b="1" dirty="0"/>
              <a:t>часть </a:t>
            </a:r>
            <a:r>
              <a:rPr lang="ru-RU" sz="2800" dirty="0"/>
              <a:t>бюджета исполнена на </a:t>
            </a:r>
            <a:r>
              <a:rPr lang="ru-RU" sz="2800" b="1" dirty="0"/>
              <a:t>95%</a:t>
            </a:r>
            <a:r>
              <a:rPr lang="ru-RU" sz="2800" dirty="0"/>
              <a:t> или </a:t>
            </a:r>
            <a:r>
              <a:rPr lang="ru-RU" sz="2800" b="1" dirty="0"/>
              <a:t>20 405 200 </a:t>
            </a:r>
            <a:r>
              <a:rPr lang="ru-RU" sz="2800" dirty="0"/>
              <a:t>рублей. Неиспользованная часть доходов перешла на остаток этого 2023 года. По мимо средства самообложения граждан в расходной части учтены средства на благоустройство поселения, уличное освещение, содержание дорог, мероприятия в области коммунального хозяйства и зарплату сотрудникам.</a:t>
            </a:r>
          </a:p>
        </p:txBody>
      </p:sp>
    </p:spTree>
    <p:extLst>
      <p:ext uri="{BB962C8B-B14F-4D97-AF65-F5344CB8AC3E}">
        <p14:creationId xmlns:p14="http://schemas.microsoft.com/office/powerpoint/2010/main" val="4240191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835" y="-351692"/>
            <a:ext cx="6615165" cy="7496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3094" y="1004835"/>
            <a:ext cx="547635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Общая протяжённость водопровода составляет </a:t>
            </a:r>
            <a:endParaRPr lang="ru-RU" sz="3200" dirty="0" smtClean="0"/>
          </a:p>
          <a:p>
            <a:r>
              <a:rPr lang="ru-RU" sz="3200" b="1" dirty="0" smtClean="0"/>
              <a:t>6,374 </a:t>
            </a:r>
            <a:r>
              <a:rPr lang="ru-RU" sz="3200" b="1" dirty="0"/>
              <a:t>км.</a:t>
            </a:r>
          </a:p>
          <a:p>
            <a:endParaRPr lang="ru-RU" sz="3200" dirty="0" smtClean="0"/>
          </a:p>
          <a:p>
            <a:r>
              <a:rPr lang="ru-RU" sz="3200" dirty="0" smtClean="0"/>
              <a:t>Население </a:t>
            </a:r>
            <a:r>
              <a:rPr lang="ru-RU" sz="3200" dirty="0"/>
              <a:t>обслуживает 3 скважины – 2 в </a:t>
            </a:r>
            <a:r>
              <a:rPr lang="ru-RU" sz="3200" dirty="0" err="1"/>
              <a:t>с.Введенская</a:t>
            </a:r>
            <a:r>
              <a:rPr lang="ru-RU" sz="3200" dirty="0"/>
              <a:t> Слобода и 1 в </a:t>
            </a:r>
            <a:r>
              <a:rPr lang="ru-RU" sz="3200" dirty="0" err="1"/>
              <a:t>п.Восточная</a:t>
            </a:r>
            <a:r>
              <a:rPr lang="ru-RU" sz="3200" dirty="0"/>
              <a:t> Звезда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11609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0773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Совет </a:t>
            </a:r>
          </a:p>
          <a:p>
            <a:pPr algn="ctr"/>
            <a:r>
              <a:rPr lang="ru-RU" sz="4800" dirty="0" smtClean="0"/>
              <a:t>Введенско-Слободского сельского поселения</a:t>
            </a:r>
            <a:endParaRPr lang="ru-RU" sz="4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567031"/>
              </p:ext>
            </p:extLst>
          </p:nvPr>
        </p:nvGraphicFramePr>
        <p:xfrm>
          <a:off x="964641" y="1730433"/>
          <a:ext cx="10470383" cy="4989449"/>
        </p:xfrm>
        <a:graphic>
          <a:graphicData uri="http://schemas.openxmlformats.org/drawingml/2006/table">
            <a:tbl>
              <a:tblPr firstRow="1" firstCol="1" bandRow="1"/>
              <a:tblGrid>
                <a:gridCol w="1205578">
                  <a:extLst>
                    <a:ext uri="{9D8B030D-6E8A-4147-A177-3AD203B41FA5}">
                      <a16:colId xmlns:a16="http://schemas.microsoft.com/office/drawing/2014/main" val="3437046639"/>
                    </a:ext>
                  </a:extLst>
                </a:gridCol>
                <a:gridCol w="4506355">
                  <a:extLst>
                    <a:ext uri="{9D8B030D-6E8A-4147-A177-3AD203B41FA5}">
                      <a16:colId xmlns:a16="http://schemas.microsoft.com/office/drawing/2014/main" val="1324751517"/>
                    </a:ext>
                  </a:extLst>
                </a:gridCol>
                <a:gridCol w="4758450">
                  <a:extLst>
                    <a:ext uri="{9D8B030D-6E8A-4147-A177-3AD203B41FA5}">
                      <a16:colId xmlns:a16="http://schemas.microsoft.com/office/drawing/2014/main" val="41141574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Ф.И.О.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депутата сельского поселения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округа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47956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Синюхин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Сергей Петрович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Введенско-Слободской одномандатный избирательный округ №1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6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Бухараев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Марат Зуфарович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Введенско-Слободской одномандатный избирательный округ №2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867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Маркухин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Денис Викторович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Введенско-Слободской одномандатный избирательный округ №3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6516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Баданин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Дмитрий Валерьевич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Введенско-Слободской одномандатный избирательный округ №4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756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Игнатьева 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Савия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Вагизовна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Савиновский одномандатный избирательный округ №5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0307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Заикин</a:t>
                      </a: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Сергей Валерьевич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Петропавловский одномандатный избирательный округ №6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546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Морозов Дмитрий Владимирович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Елизаветинский одномандатный избирательный округ №7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68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571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059" y="71171"/>
            <a:ext cx="4230991" cy="5645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832" y="4371032"/>
            <a:ext cx="98775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Начислено – </a:t>
            </a:r>
            <a:r>
              <a:rPr lang="ru-RU" sz="3200" b="1" dirty="0" smtClean="0"/>
              <a:t>654 </a:t>
            </a:r>
            <a:r>
              <a:rPr lang="ru-RU" sz="3200" b="1" dirty="0"/>
              <a:t>346,24 </a:t>
            </a:r>
            <a:r>
              <a:rPr lang="ru-RU" sz="3200" dirty="0"/>
              <a:t>руб., </a:t>
            </a:r>
            <a:endParaRPr lang="ru-RU" sz="3200" dirty="0" smtClean="0"/>
          </a:p>
          <a:p>
            <a:r>
              <a:rPr lang="ru-RU" sz="3200" dirty="0" smtClean="0"/>
              <a:t>Оплачено -  </a:t>
            </a:r>
            <a:r>
              <a:rPr lang="ru-RU" sz="3200" b="1" dirty="0"/>
              <a:t>544 572,9 </a:t>
            </a:r>
            <a:r>
              <a:rPr lang="ru-RU" sz="3200" dirty="0"/>
              <a:t>руб. </a:t>
            </a:r>
            <a:endParaRPr lang="ru-RU" sz="3200" dirty="0" smtClean="0"/>
          </a:p>
          <a:p>
            <a:r>
              <a:rPr lang="ru-RU" sz="3200" dirty="0" smtClean="0"/>
              <a:t>что </a:t>
            </a:r>
            <a:r>
              <a:rPr lang="ru-RU" sz="3200" dirty="0"/>
              <a:t>составляет 83,2% по сравнению с прошлым годом собираемость больше на 13,2 </a:t>
            </a:r>
            <a:r>
              <a:rPr lang="ru-RU" sz="3200" dirty="0" smtClean="0"/>
              <a:t>%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39109" y="1153163"/>
            <a:ext cx="4049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Лицевых счетов</a:t>
            </a:r>
          </a:p>
          <a:p>
            <a:pPr algn="ctr"/>
            <a:endParaRPr lang="ru-RU" sz="3200" b="1" dirty="0" smtClean="0"/>
          </a:p>
          <a:p>
            <a:pPr algn="ctr"/>
            <a:r>
              <a:rPr lang="ru-RU" sz="3200" b="1" u="sng" dirty="0" smtClean="0"/>
              <a:t>282</a:t>
            </a:r>
            <a:endParaRPr lang="ru-RU" sz="32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7770725" y="1153163"/>
            <a:ext cx="4421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Переоформлено договоров</a:t>
            </a:r>
          </a:p>
          <a:p>
            <a:pPr algn="ctr"/>
            <a:r>
              <a:rPr lang="ru-RU" sz="3200" b="1" u="sng" dirty="0" smtClean="0"/>
              <a:t>183</a:t>
            </a:r>
            <a:endParaRPr lang="ru-RU" sz="32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2933483" y="3481649"/>
            <a:ext cx="1366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</a:rPr>
              <a:t>64,9%</a:t>
            </a:r>
            <a:endParaRPr lang="ru-RU" sz="36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45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26382" y="341644"/>
            <a:ext cx="9505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ЗАТРАТЫ ПО ВОДОСНАБЖЕНИЮ 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2418" y="1165609"/>
            <a:ext cx="1182690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/>
              <a:t>- на оплату  электроэнергии за водоснабжение – </a:t>
            </a:r>
            <a:r>
              <a:rPr lang="ru-RU" sz="3200" dirty="0" smtClean="0"/>
              <a:t>433 198,34 руб</a:t>
            </a:r>
            <a:r>
              <a:rPr lang="ru-RU" sz="320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/>
              <a:t>- приобретены  насосы </a:t>
            </a:r>
            <a:r>
              <a:rPr lang="ru-RU" sz="3200" dirty="0" smtClean="0"/>
              <a:t>59 940 </a:t>
            </a:r>
            <a:r>
              <a:rPr lang="ru-RU" sz="3200" dirty="0"/>
              <a:t>руб.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/>
              <a:t>- услуги банка 500 руб.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/>
              <a:t>- содержание аварийной бригады: </a:t>
            </a:r>
            <a:r>
              <a:rPr lang="ru-RU" sz="3200" dirty="0" smtClean="0"/>
              <a:t>146 967,12 </a:t>
            </a:r>
            <a:r>
              <a:rPr lang="ru-RU" sz="3200" dirty="0"/>
              <a:t>руб.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/>
              <a:t>- налог УСН </a:t>
            </a:r>
            <a:r>
              <a:rPr lang="ru-RU" sz="3200" dirty="0" smtClean="0"/>
              <a:t>12 059 </a:t>
            </a:r>
            <a:r>
              <a:rPr lang="ru-RU" sz="3200" dirty="0"/>
              <a:t>руб.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/>
              <a:t>-работа экскаватора </a:t>
            </a:r>
            <a:r>
              <a:rPr lang="ru-RU" sz="3200" dirty="0" smtClean="0"/>
              <a:t>5 400 </a:t>
            </a:r>
            <a:r>
              <a:rPr lang="ru-RU" sz="3200" dirty="0"/>
              <a:t>руб.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/>
              <a:t>- расходные материалы для скважин </a:t>
            </a:r>
            <a:r>
              <a:rPr lang="ru-RU" sz="3200" dirty="0" smtClean="0"/>
              <a:t>53 830 </a:t>
            </a:r>
            <a:r>
              <a:rPr lang="ru-RU" sz="3200" dirty="0"/>
              <a:t>руб.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/>
              <a:t>- расходы на подготовку программы водоснабжения на 2023г </a:t>
            </a:r>
            <a:endParaRPr lang="ru-RU" sz="3200" dirty="0" smtClean="0"/>
          </a:p>
          <a:p>
            <a:r>
              <a:rPr lang="ru-RU" sz="3200" dirty="0"/>
              <a:t> </a:t>
            </a:r>
            <a:r>
              <a:rPr lang="ru-RU" sz="3200" dirty="0" smtClean="0"/>
              <a:t>      3 850 </a:t>
            </a:r>
            <a:r>
              <a:rPr lang="ru-RU" sz="3200" dirty="0"/>
              <a:t>руб.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/>
              <a:t>- расходы на программу энергосбережения для Госкомитета </a:t>
            </a:r>
            <a:r>
              <a:rPr lang="ru-RU" sz="3200" dirty="0" smtClean="0"/>
              <a:t> </a:t>
            </a:r>
          </a:p>
          <a:p>
            <a:r>
              <a:rPr lang="ru-RU" sz="3200" dirty="0"/>
              <a:t> </a:t>
            </a:r>
            <a:r>
              <a:rPr lang="ru-RU" sz="3200" dirty="0" smtClean="0"/>
              <a:t>      3 500 </a:t>
            </a:r>
            <a:r>
              <a:rPr lang="ru-RU" sz="3200" dirty="0"/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696138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98" y="803868"/>
            <a:ext cx="7756888" cy="5154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1596" y="1436914"/>
            <a:ext cx="32355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Всего по счетчику начисляют </a:t>
            </a:r>
            <a:r>
              <a:rPr lang="ru-RU" sz="3200" b="1" dirty="0" smtClean="0"/>
              <a:t>21 </a:t>
            </a:r>
            <a:r>
              <a:rPr lang="ru-RU" sz="3200" dirty="0" smtClean="0"/>
              <a:t>домовладению </a:t>
            </a:r>
          </a:p>
          <a:p>
            <a:endParaRPr lang="ru-RU" sz="3200" dirty="0" smtClean="0"/>
          </a:p>
          <a:p>
            <a:endParaRPr lang="ru-RU" sz="3200" dirty="0"/>
          </a:p>
          <a:p>
            <a:r>
              <a:rPr lang="ru-RU" sz="3200" dirty="0" smtClean="0"/>
              <a:t>По тарифу </a:t>
            </a:r>
            <a:r>
              <a:rPr lang="ru-RU" sz="3200" b="1" dirty="0" smtClean="0"/>
              <a:t>261 </a:t>
            </a:r>
            <a:r>
              <a:rPr lang="ru-RU" sz="3200" dirty="0" smtClean="0"/>
              <a:t>домовладению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69476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6088" y="371789"/>
            <a:ext cx="11271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БЛАГОУСТРОЙСТВО И СОДЕРЖАНИЕ ДОРОГ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41" y="833454"/>
            <a:ext cx="4296717" cy="5799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85" y="833453"/>
            <a:ext cx="4296716" cy="57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12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28" y="442127"/>
            <a:ext cx="4227845" cy="56371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9" y="944544"/>
            <a:ext cx="6561574" cy="492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51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81" y="949570"/>
            <a:ext cx="6139544" cy="4604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024" y="439617"/>
            <a:ext cx="7532913" cy="56496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04" y="0"/>
            <a:ext cx="3376248" cy="511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73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5" y="721527"/>
            <a:ext cx="4048439" cy="53979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85" y="721527"/>
            <a:ext cx="4231822" cy="5397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2821" y="1245996"/>
            <a:ext cx="28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Ликвидация свалки </a:t>
            </a:r>
          </a:p>
          <a:p>
            <a:endParaRPr lang="ru-RU" sz="3600" b="1" dirty="0"/>
          </a:p>
          <a:p>
            <a:r>
              <a:rPr lang="ru-RU" sz="3600" b="1" dirty="0" err="1" smtClean="0"/>
              <a:t>д.Савино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93889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" y="70338"/>
            <a:ext cx="3866104" cy="5154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9301" y="266524"/>
            <a:ext cx="5617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Уборка и вывоз мусора с кладбища в </a:t>
            </a:r>
            <a:r>
              <a:rPr lang="ru-RU" sz="2800" b="1" dirty="0" err="1" smtClean="0"/>
              <a:t>д.Медведково</a:t>
            </a:r>
            <a:endParaRPr lang="ru-RU" sz="2800" b="1" dirty="0"/>
          </a:p>
        </p:txBody>
      </p:sp>
      <p:sp>
        <p:nvSpPr>
          <p:cNvPr id="6" name="Стрелка вправо 5"/>
          <p:cNvSpPr/>
          <p:nvPr/>
        </p:nvSpPr>
        <p:spPr>
          <a:xfrm rot="10800000">
            <a:off x="4320790" y="552657"/>
            <a:ext cx="1496645" cy="3818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6" y="2923441"/>
            <a:ext cx="6682155" cy="3758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89301" y="1607737"/>
            <a:ext cx="5617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Уборка и вывоз мусора с кладбища </a:t>
            </a:r>
            <a:r>
              <a:rPr lang="ru-RU" sz="2800" b="1" dirty="0" err="1" smtClean="0"/>
              <a:t>с.Введенская</a:t>
            </a:r>
            <a:r>
              <a:rPr lang="ru-RU" sz="2800" b="1" dirty="0" smtClean="0"/>
              <a:t> Слобода</a:t>
            </a:r>
            <a:endParaRPr lang="ru-RU" sz="2800" b="1" dirty="0"/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4411226" y="2180492"/>
            <a:ext cx="1195754" cy="177855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33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80" y="411982"/>
            <a:ext cx="4405155" cy="5787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411982"/>
            <a:ext cx="4336910" cy="57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442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30" y="231112"/>
            <a:ext cx="4815882" cy="5757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26" y="231112"/>
            <a:ext cx="4416251" cy="5757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630" y="4419158"/>
            <a:ext cx="10915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Контейнерные площадки</a:t>
            </a:r>
          </a:p>
          <a:p>
            <a:pPr algn="ctr"/>
            <a:r>
              <a:rPr lang="ru-RU" sz="3200" b="1" dirty="0" err="1" smtClean="0"/>
              <a:t>п.Восточная</a:t>
            </a:r>
            <a:r>
              <a:rPr lang="ru-RU" sz="3200" b="1" dirty="0" smtClean="0"/>
              <a:t> Звезда                           </a:t>
            </a:r>
            <a:r>
              <a:rPr lang="ru-RU" sz="3200" b="1" dirty="0" err="1" smtClean="0"/>
              <a:t>с.Введенская</a:t>
            </a:r>
            <a:r>
              <a:rPr lang="ru-RU" sz="3200" b="1" dirty="0" smtClean="0"/>
              <a:t> Слобода</a:t>
            </a:r>
          </a:p>
          <a:p>
            <a:pPr algn="ctr"/>
            <a:r>
              <a:rPr lang="ru-RU" sz="3200" b="1" dirty="0"/>
              <a:t> </a:t>
            </a:r>
            <a:r>
              <a:rPr lang="ru-RU" sz="3200" b="1" dirty="0" smtClean="0"/>
              <a:t>                                                       </a:t>
            </a:r>
            <a:r>
              <a:rPr lang="ru-RU" sz="3200" b="1" dirty="0" err="1" smtClean="0"/>
              <a:t>ул.Татарстан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047289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2255855"/>
            <a:ext cx="4836606" cy="43911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2417" y="361740"/>
            <a:ext cx="55098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 </a:t>
            </a:r>
            <a:r>
              <a:rPr lang="ru-RU" sz="3200" dirty="0" smtClean="0"/>
              <a:t>2022 </a:t>
            </a:r>
            <a:r>
              <a:rPr lang="ru-RU" sz="3200" dirty="0"/>
              <a:t>году проведено </a:t>
            </a:r>
            <a:r>
              <a:rPr lang="ru-RU" sz="3200" dirty="0" smtClean="0"/>
              <a:t>7 заседаний </a:t>
            </a:r>
            <a:r>
              <a:rPr lang="ru-RU" sz="3200" dirty="0"/>
              <a:t>Совета, где было рассмотрено </a:t>
            </a:r>
            <a:r>
              <a:rPr lang="ru-RU" sz="3200" dirty="0" smtClean="0"/>
              <a:t>25 </a:t>
            </a:r>
            <a:r>
              <a:rPr lang="ru-RU" sz="3200" dirty="0"/>
              <a:t>вопросов и по всем приняты решения.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5" y="628022"/>
            <a:ext cx="5821345" cy="436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86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698" y="361741"/>
            <a:ext cx="4494963" cy="58227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740"/>
            <a:ext cx="3955492" cy="5822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0" y="0"/>
            <a:ext cx="5140779" cy="68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45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693" y="301451"/>
            <a:ext cx="4702628" cy="62701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08" y="301450"/>
            <a:ext cx="4683997" cy="627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46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2" y="442126"/>
            <a:ext cx="10651252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12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743" y="338293"/>
            <a:ext cx="4337330" cy="5901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55" y="338293"/>
            <a:ext cx="4426300" cy="59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30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080" cy="6772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301" y="0"/>
            <a:ext cx="4078280" cy="50442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5288" y="5305530"/>
            <a:ext cx="6641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Заведующая ФАП </a:t>
            </a:r>
          </a:p>
          <a:p>
            <a:pPr algn="ctr"/>
            <a:r>
              <a:rPr lang="ru-RU" sz="2800" b="1" dirty="0" smtClean="0"/>
              <a:t>– Игнатьева </a:t>
            </a:r>
            <a:r>
              <a:rPr lang="ru-RU" sz="2800" b="1" dirty="0" err="1" smtClean="0"/>
              <a:t>Савия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Вагизовна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53208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6" y="216038"/>
            <a:ext cx="8299940" cy="622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88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8346" cy="38987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863" y="1537397"/>
            <a:ext cx="7094137" cy="532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82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7" y="261258"/>
            <a:ext cx="5230564" cy="64811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949" y="261258"/>
            <a:ext cx="5264051" cy="6481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7117" y="261258"/>
            <a:ext cx="8852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Заведующая СДК Суханова Елена Анатольевна поздравила с Новым годом ветеранов на дому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13143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37" y="1245509"/>
            <a:ext cx="7141028" cy="53557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6431" y="291402"/>
            <a:ext cx="9988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Песни, частушки, конкурсы – все это поднимает настроение и помогает жить и </a:t>
            </a:r>
            <a:r>
              <a:rPr lang="ru-RU" sz="2800" b="1" dirty="0" smtClean="0"/>
              <a:t>работать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03947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9469"/>
            <a:ext cx="4823209" cy="3617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691" y="149470"/>
            <a:ext cx="4806462" cy="36174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78" y="3296418"/>
            <a:ext cx="5766130" cy="335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50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6" y="221062"/>
            <a:ext cx="7345345" cy="6280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18585" y="221062"/>
            <a:ext cx="389876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Депутаты </a:t>
            </a:r>
            <a:r>
              <a:rPr lang="ru-RU" sz="2800" dirty="0"/>
              <a:t>так же принимают активное участие в работе сельского поселения. Участвуют в благоустройстве, акциях, различных мероприятиях, оказывают благотворительную помощь. Н</a:t>
            </a:r>
            <a:r>
              <a:rPr lang="ru-RU" sz="2800" dirty="0" smtClean="0"/>
              <a:t>епосредственно </a:t>
            </a:r>
            <a:r>
              <a:rPr lang="ru-RU" sz="2800" dirty="0"/>
              <a:t>взаимодействуют с жителями, решают их вопросы.</a:t>
            </a:r>
          </a:p>
        </p:txBody>
      </p:sp>
    </p:spTree>
    <p:extLst>
      <p:ext uri="{BB962C8B-B14F-4D97-AF65-F5344CB8AC3E}">
        <p14:creationId xmlns:p14="http://schemas.microsoft.com/office/powerpoint/2010/main" val="2245498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01" y="723481"/>
            <a:ext cx="7087437" cy="53155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3095" y="2160396"/>
            <a:ext cx="35571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заменили </a:t>
            </a:r>
            <a:r>
              <a:rPr lang="ru-RU" sz="3200" b="1" dirty="0" err="1"/>
              <a:t>электрощитовую</a:t>
            </a:r>
            <a:r>
              <a:rPr lang="ru-RU" sz="3200" b="1" dirty="0"/>
              <a:t> в подвале на сумму 223 </a:t>
            </a:r>
            <a:r>
              <a:rPr lang="ru-RU" sz="3200" b="1" dirty="0" err="1"/>
              <a:t>тыс.руб</a:t>
            </a:r>
            <a:r>
              <a:rPr lang="ru-RU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1233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0967" y="2130251"/>
            <a:ext cx="35571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 феврале </a:t>
            </a:r>
            <a:r>
              <a:rPr lang="ru-RU" sz="3200" b="1" dirty="0"/>
              <a:t>22 года Голубев К.В вручил хоккейный инвентарь в Фонд развития села, а Фонд подарил школе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52" y="251209"/>
            <a:ext cx="8313336" cy="623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88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47" y="1117879"/>
            <a:ext cx="1005840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94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93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46" y="788796"/>
            <a:ext cx="5228492" cy="5375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71" y="788796"/>
            <a:ext cx="5375868" cy="53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004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9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78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973556" cy="5205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856" y="2522137"/>
            <a:ext cx="7235025" cy="433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478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1952" cy="4233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757" y="2248318"/>
            <a:ext cx="6146243" cy="46096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952" y="754882"/>
            <a:ext cx="3798277" cy="3798277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3755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2" y="395655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74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83" y="0"/>
            <a:ext cx="9087059" cy="68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13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90" y="693336"/>
            <a:ext cx="6772588" cy="43619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140678" y="823965"/>
            <a:ext cx="2240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с.Введенская</a:t>
            </a:r>
            <a:r>
              <a:rPr lang="ru-RU" sz="2800" b="1" dirty="0" smtClean="0"/>
              <a:t> Слобода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1500" y="3074796"/>
            <a:ext cx="2491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д.Медведково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55559" y="4703569"/>
            <a:ext cx="2733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п.Восточная</a:t>
            </a:r>
            <a:r>
              <a:rPr lang="ru-RU" sz="2800" b="1" dirty="0" smtClean="0"/>
              <a:t> Звезда</a:t>
            </a:r>
            <a:endParaRPr 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475595" y="960641"/>
            <a:ext cx="357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д.Елизаветино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82048" y="5075810"/>
            <a:ext cx="4009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п.Петропавловская</a:t>
            </a:r>
            <a:r>
              <a:rPr lang="ru-RU" sz="2800" b="1" dirty="0" smtClean="0"/>
              <a:t> Слобода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96175" y="2986901"/>
            <a:ext cx="221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д.Савино</a:t>
            </a:r>
            <a:endParaRPr lang="ru-RU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093759" y="4703569"/>
            <a:ext cx="2823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/>
              <a:t>п.Детский</a:t>
            </a:r>
            <a:r>
              <a:rPr lang="ru-RU" sz="2800" b="1" dirty="0" smtClean="0"/>
              <a:t> санаторий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43684" y="823965"/>
            <a:ext cx="66319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 smtClean="0"/>
              <a:t>7</a:t>
            </a:r>
            <a:r>
              <a:rPr lang="ru-RU" sz="3600" b="1" i="1" dirty="0" smtClean="0"/>
              <a:t> населенных пунктов</a:t>
            </a:r>
          </a:p>
          <a:p>
            <a:pPr algn="ctr"/>
            <a:r>
              <a:rPr lang="ru-RU" sz="3600" b="1" i="1" u="sng" dirty="0" smtClean="0"/>
              <a:t>559</a:t>
            </a:r>
            <a:r>
              <a:rPr lang="ru-RU" sz="3600" b="1" i="1" dirty="0" smtClean="0"/>
              <a:t> житель</a:t>
            </a:r>
          </a:p>
          <a:p>
            <a:pPr algn="ctr"/>
            <a:r>
              <a:rPr lang="ru-RU" sz="3600" b="1" i="1" dirty="0" err="1" smtClean="0"/>
              <a:t>домоволадений</a:t>
            </a:r>
            <a:r>
              <a:rPr lang="ru-RU" sz="3600" b="1" i="1" dirty="0" smtClean="0"/>
              <a:t> более </a:t>
            </a:r>
            <a:r>
              <a:rPr lang="ru-RU" sz="3600" b="1" i="1" u="sng" dirty="0" smtClean="0"/>
              <a:t>1052</a:t>
            </a:r>
            <a:endParaRPr lang="ru-RU" sz="3600" b="1" i="1" u="sng" dirty="0"/>
          </a:p>
        </p:txBody>
      </p:sp>
    </p:spTree>
    <p:extLst>
      <p:ext uri="{BB962C8B-B14F-4D97-AF65-F5344CB8AC3E}">
        <p14:creationId xmlns:p14="http://schemas.microsoft.com/office/powerpoint/2010/main" val="9009433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2" y="286096"/>
            <a:ext cx="4495591" cy="5994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414" y="286096"/>
            <a:ext cx="4382546" cy="599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944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3" y="342901"/>
            <a:ext cx="3373475" cy="6025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15" y="342902"/>
            <a:ext cx="6603023" cy="52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170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2" y="2662813"/>
            <a:ext cx="7458110" cy="41951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70" y="0"/>
            <a:ext cx="6888703" cy="387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648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" y="0"/>
            <a:ext cx="3865058" cy="51534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46" y="2464358"/>
            <a:ext cx="5858189" cy="4393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61" y="1"/>
            <a:ext cx="4162739" cy="51534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2983" y="100483"/>
            <a:ext cx="40769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Через обращения граждан как письменные, так и устные, формируется и корректируется план осуществляемой и перспективной работы поселения. </a:t>
            </a:r>
          </a:p>
        </p:txBody>
      </p:sp>
    </p:spTree>
    <p:extLst>
      <p:ext uri="{BB962C8B-B14F-4D97-AF65-F5344CB8AC3E}">
        <p14:creationId xmlns:p14="http://schemas.microsoft.com/office/powerpoint/2010/main" val="27962880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2562" y="221064"/>
            <a:ext cx="1141492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 smtClean="0"/>
          </a:p>
          <a:p>
            <a:pPr algn="ctr"/>
            <a:r>
              <a:rPr lang="ru-RU" sz="3200" dirty="0" smtClean="0"/>
              <a:t>За 2022 год в адрес Главы Введенско-Слободского сельского поселения поступило 140 обращений граждан </a:t>
            </a:r>
          </a:p>
          <a:p>
            <a:pPr algn="ctr"/>
            <a:r>
              <a:rPr lang="ru-RU" sz="3200" dirty="0" smtClean="0"/>
              <a:t>(в том числе по оказанию муниципальных услуг 67 обращений) </a:t>
            </a:r>
          </a:p>
          <a:p>
            <a:endParaRPr lang="ru-RU" sz="1000" dirty="0" smtClean="0"/>
          </a:p>
          <a:p>
            <a:endParaRPr lang="ru-RU" sz="1000" dirty="0" smtClean="0"/>
          </a:p>
          <a:p>
            <a:r>
              <a:rPr lang="ru-RU" sz="3200" dirty="0" smtClean="0"/>
              <a:t>Наиболее актуальными в 2021 году стали вопросы: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/>
              <a:t>по благоустройству территории поселения – создание общественных пространств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/>
              <a:t>расчистки дорог от снега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/>
              <a:t>недостаточности освещения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/>
              <a:t>перебои с водой и качество воды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3200" dirty="0" smtClean="0"/>
              <a:t>отлов бродячих собак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3200" dirty="0" smtClean="0"/>
          </a:p>
          <a:p>
            <a:endParaRPr lang="ru-RU" sz="3200" dirty="0" smtClean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650565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706" y="276330"/>
            <a:ext cx="1101299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Задачи </a:t>
            </a:r>
            <a:r>
              <a:rPr lang="ru-RU" sz="3200" b="1" dirty="0" smtClean="0"/>
              <a:t>2023 год</a:t>
            </a:r>
            <a:r>
              <a:rPr lang="ru-RU" sz="3200" b="1" dirty="0"/>
              <a:t>:</a:t>
            </a:r>
          </a:p>
          <a:p>
            <a:endParaRPr lang="ru-RU" sz="3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000" dirty="0" smtClean="0"/>
              <a:t>Работать </a:t>
            </a:r>
            <a:r>
              <a:rPr lang="ru-RU" sz="3000" dirty="0"/>
              <a:t>по принятому плану и по решению текущих задач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000" dirty="0"/>
              <a:t>Решение вопроса по строительству и проектированию пешеходной дороги от </a:t>
            </a:r>
            <a:r>
              <a:rPr lang="ru-RU" sz="3000" dirty="0" err="1"/>
              <a:t>Иннополиса</a:t>
            </a:r>
            <a:r>
              <a:rPr lang="ru-RU" sz="3000" dirty="0"/>
              <a:t> до Введенской Слободы</a:t>
            </a:r>
            <a:r>
              <a:rPr lang="ru-RU" sz="30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000" dirty="0" smtClean="0"/>
              <a:t>Навести </a:t>
            </a:r>
            <a:r>
              <a:rPr lang="ru-RU" sz="3000" dirty="0"/>
              <a:t>порядок в платежной дисциплине за воду, совместно с </a:t>
            </a:r>
            <a:r>
              <a:rPr lang="ru-RU" sz="3000" dirty="0" err="1"/>
              <a:t>МУПом</a:t>
            </a:r>
            <a:r>
              <a:rPr lang="ru-RU" sz="3000" dirty="0"/>
              <a:t> «Волжанка» организовать работу по принудительному взысканию долгов по водоснабжению.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000" dirty="0" smtClean="0"/>
              <a:t>Работа </a:t>
            </a:r>
            <a:r>
              <a:rPr lang="ru-RU" sz="3000" dirty="0"/>
              <a:t>по использованию средств самообложения </a:t>
            </a:r>
            <a:r>
              <a:rPr lang="ru-RU" sz="3000" dirty="0" smtClean="0"/>
              <a:t>2022 </a:t>
            </a:r>
            <a:r>
              <a:rPr lang="ru-RU" sz="3000" dirty="0"/>
              <a:t>года;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000" dirty="0" smtClean="0"/>
              <a:t>Усилить </a:t>
            </a:r>
            <a:r>
              <a:rPr lang="ru-RU" sz="3000" dirty="0"/>
              <a:t>работу по благоустройству территории населенных пунктов, развития инфраструктуры, обеспечение жизнедеятельности поселения.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3158885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666562272"/>
              </p:ext>
            </p:extLst>
          </p:nvPr>
        </p:nvGraphicFramePr>
        <p:xfrm>
          <a:off x="2031999" y="361742"/>
          <a:ext cx="8900607" cy="5776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8326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628" y="180870"/>
            <a:ext cx="2009671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2022 - 559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2021 – 551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2020 </a:t>
            </a:r>
            <a:r>
              <a:rPr lang="ru-RU" sz="2800" b="1" dirty="0"/>
              <a:t>– 530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2019 </a:t>
            </a:r>
            <a:r>
              <a:rPr lang="ru-RU" sz="2800" b="1" dirty="0"/>
              <a:t>– 506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2018 </a:t>
            </a:r>
            <a:r>
              <a:rPr lang="ru-RU" sz="2800" b="1" dirty="0"/>
              <a:t>– 484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2017 </a:t>
            </a:r>
            <a:r>
              <a:rPr lang="ru-RU" sz="2800" b="1" dirty="0"/>
              <a:t>– 496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2016 </a:t>
            </a:r>
            <a:r>
              <a:rPr lang="ru-RU" sz="2800" b="1" dirty="0"/>
              <a:t>– 495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2015 </a:t>
            </a:r>
            <a:r>
              <a:rPr lang="ru-RU" sz="2800" b="1" dirty="0"/>
              <a:t>– </a:t>
            </a:r>
            <a:r>
              <a:rPr lang="ru-RU" sz="2800" b="1" dirty="0" smtClean="0"/>
              <a:t>480</a:t>
            </a:r>
          </a:p>
          <a:p>
            <a:endParaRPr lang="ru-RU" sz="2800" b="1" dirty="0"/>
          </a:p>
          <a:p>
            <a:endParaRPr lang="ru-RU" sz="2800" b="1" dirty="0"/>
          </a:p>
          <a:p>
            <a:endParaRPr lang="ru-RU" sz="2800" b="1" dirty="0"/>
          </a:p>
          <a:p>
            <a:endParaRPr lang="ru-RU" sz="2800" b="1" dirty="0"/>
          </a:p>
          <a:p>
            <a:endParaRPr lang="ru-RU" sz="2800" b="1" dirty="0" smtClean="0"/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490" y="180870"/>
            <a:ext cx="8812405" cy="619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22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5899" y="582804"/>
            <a:ext cx="10058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БЮДЖЕТ СЕЛЬСКОГО ПОСЕЛЕНИЯ</a:t>
            </a:r>
          </a:p>
          <a:p>
            <a:endParaRPr lang="ru-RU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/>
              <a:t>налог на доходы физ. лиц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/>
              <a:t>налог на имущество физ. лиц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/>
              <a:t>земельный налог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/>
              <a:t>госпошлина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/>
              <a:t>аренда имущества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/>
              <a:t>платные услуги и возмещение затрат	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/>
              <a:t>самообложение	</a:t>
            </a:r>
          </a:p>
        </p:txBody>
      </p:sp>
    </p:spTree>
    <p:extLst>
      <p:ext uri="{BB962C8B-B14F-4D97-AF65-F5344CB8AC3E}">
        <p14:creationId xmlns:p14="http://schemas.microsoft.com/office/powerpoint/2010/main" val="384393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38" y="2008833"/>
            <a:ext cx="5689600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9156" y="70339"/>
            <a:ext cx="588833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Бюджет -  главный финансовый инструмент для достижения стабильности социально-экономического развития поселения. От того, насколько активно он пополняется, решаются текущие задачи, определяется судьба дальнейшего развития. </a:t>
            </a:r>
          </a:p>
          <a:p>
            <a:r>
              <a:rPr lang="ru-RU" sz="2800" dirty="0"/>
              <a:t>В 2022 году бюджет сельского поселения был </a:t>
            </a:r>
            <a:r>
              <a:rPr lang="ru-RU" sz="2800" b="1" dirty="0"/>
              <a:t>утвержден</a:t>
            </a:r>
            <a:r>
              <a:rPr lang="ru-RU" sz="2800" dirty="0"/>
              <a:t> в сумме </a:t>
            </a:r>
            <a:r>
              <a:rPr lang="ru-RU" sz="2800" b="1" dirty="0"/>
              <a:t>13 912 990</a:t>
            </a:r>
            <a:r>
              <a:rPr lang="ru-RU" sz="2800" dirty="0"/>
              <a:t> рублей. Фактически доходы бюджета </a:t>
            </a:r>
            <a:r>
              <a:rPr lang="ru-RU" sz="2800" b="1" dirty="0"/>
              <a:t>исполнены</a:t>
            </a:r>
            <a:r>
              <a:rPr lang="ru-RU" sz="2800" dirty="0"/>
              <a:t> на </a:t>
            </a:r>
            <a:endParaRPr lang="ru-RU" sz="2800" dirty="0" smtClean="0"/>
          </a:p>
          <a:p>
            <a:r>
              <a:rPr lang="ru-RU" sz="2800" b="1" dirty="0" smtClean="0"/>
              <a:t>22 </a:t>
            </a:r>
            <a:r>
              <a:rPr lang="ru-RU" sz="2800" b="1" dirty="0"/>
              <a:t>945 000 </a:t>
            </a:r>
            <a:r>
              <a:rPr lang="ru-RU" sz="2800" dirty="0"/>
              <a:t>рублей. </a:t>
            </a:r>
          </a:p>
          <a:p>
            <a:r>
              <a:rPr lang="ru-RU" sz="2800" dirty="0"/>
              <a:t>Бюджет поселения выполнен на </a:t>
            </a:r>
            <a:r>
              <a:rPr lang="ru-RU" sz="2800" b="1" dirty="0"/>
              <a:t>160%. </a:t>
            </a:r>
          </a:p>
        </p:txBody>
      </p:sp>
    </p:spTree>
    <p:extLst>
      <p:ext uri="{BB962C8B-B14F-4D97-AF65-F5344CB8AC3E}">
        <p14:creationId xmlns:p14="http://schemas.microsoft.com/office/powerpoint/2010/main" val="18410892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1138</Words>
  <Application>Microsoft Office PowerPoint</Application>
  <PresentationFormat>Широкоэкранный</PresentationFormat>
  <Paragraphs>190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Times New Roman</vt:lpstr>
      <vt:lpstr>Wingdings</vt:lpstr>
      <vt:lpstr>Тема Office</vt:lpstr>
      <vt:lpstr>Отчет  Главы Введенско-Слободского сельского поселения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Введенско-слободского сельского поселения</dc:title>
  <dc:creator>Пользователь Windows</dc:creator>
  <cp:lastModifiedBy>Пользователь Windows</cp:lastModifiedBy>
  <cp:revision>85</cp:revision>
  <dcterms:created xsi:type="dcterms:W3CDTF">2022-02-03T12:29:37Z</dcterms:created>
  <dcterms:modified xsi:type="dcterms:W3CDTF">2023-01-24T11:34:06Z</dcterms:modified>
</cp:coreProperties>
</file>