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7" r:id="rId4"/>
    <p:sldId id="265" r:id="rId5"/>
    <p:sldId id="266" r:id="rId6"/>
    <p:sldId id="267" r:id="rId7"/>
    <p:sldId id="333" r:id="rId8"/>
    <p:sldId id="268" r:id="rId9"/>
    <p:sldId id="376" r:id="rId10"/>
    <p:sldId id="334" r:id="rId11"/>
    <p:sldId id="381" r:id="rId12"/>
    <p:sldId id="377" r:id="rId13"/>
    <p:sldId id="335" r:id="rId14"/>
    <p:sldId id="336" r:id="rId15"/>
    <p:sldId id="337" r:id="rId16"/>
    <p:sldId id="339" r:id="rId17"/>
    <p:sldId id="338" r:id="rId18"/>
    <p:sldId id="340" r:id="rId19"/>
    <p:sldId id="378" r:id="rId20"/>
    <p:sldId id="380" r:id="rId21"/>
    <p:sldId id="341" r:id="rId22"/>
    <p:sldId id="342" r:id="rId23"/>
    <p:sldId id="343" r:id="rId24"/>
    <p:sldId id="344" r:id="rId25"/>
    <p:sldId id="345" r:id="rId26"/>
    <p:sldId id="382" r:id="rId27"/>
    <p:sldId id="383" r:id="rId28"/>
    <p:sldId id="384" r:id="rId29"/>
    <p:sldId id="407" r:id="rId30"/>
    <p:sldId id="276" r:id="rId31"/>
    <p:sldId id="385" r:id="rId32"/>
    <p:sldId id="386" r:id="rId33"/>
    <p:sldId id="346" r:id="rId34"/>
    <p:sldId id="387" r:id="rId35"/>
    <p:sldId id="347" r:id="rId36"/>
    <p:sldId id="388" r:id="rId37"/>
    <p:sldId id="389" r:id="rId38"/>
    <p:sldId id="390" r:id="rId39"/>
    <p:sldId id="348" r:id="rId40"/>
    <p:sldId id="350" r:id="rId41"/>
    <p:sldId id="391" r:id="rId42"/>
    <p:sldId id="392" r:id="rId43"/>
    <p:sldId id="393" r:id="rId44"/>
    <p:sldId id="394" r:id="rId45"/>
    <p:sldId id="395" r:id="rId46"/>
    <p:sldId id="408" r:id="rId47"/>
    <p:sldId id="294" r:id="rId48"/>
    <p:sldId id="295" r:id="rId49"/>
    <p:sldId id="370" r:id="rId50"/>
    <p:sldId id="397" r:id="rId51"/>
    <p:sldId id="398" r:id="rId52"/>
    <p:sldId id="399" r:id="rId53"/>
    <p:sldId id="400" r:id="rId54"/>
    <p:sldId id="401" r:id="rId55"/>
    <p:sldId id="402" r:id="rId56"/>
    <p:sldId id="354" r:id="rId57"/>
    <p:sldId id="359" r:id="rId58"/>
    <p:sldId id="403" r:id="rId59"/>
    <p:sldId id="404" r:id="rId60"/>
    <p:sldId id="405" r:id="rId61"/>
    <p:sldId id="406" r:id="rId62"/>
    <p:sldId id="409" r:id="rId63"/>
    <p:sldId id="371" r:id="rId64"/>
    <p:sldId id="372" r:id="rId65"/>
    <p:sldId id="318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0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Рождаемость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52-4F1F-A518-77CDD306F7E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Смертность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</c:v>
                </c:pt>
                <c:pt idx="1">
                  <c:v>9</c:v>
                </c:pt>
                <c:pt idx="2">
                  <c:v>7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52-4F1F-A518-77CDD306F7E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8723712"/>
        <c:axId val="58795136"/>
      </c:barChart>
      <c:catAx>
        <c:axId val="58723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795136"/>
        <c:crosses val="autoZero"/>
        <c:auto val="1"/>
        <c:lblAlgn val="ctr"/>
        <c:lblOffset val="100"/>
        <c:noMultiLvlLbl val="0"/>
      </c:catAx>
      <c:valAx>
        <c:axId val="58795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72371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25"/>
      <c:rotY val="3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numRef>
              <c:f>Лист1!$A$2:$A$10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480</c:v>
                </c:pt>
                <c:pt idx="1">
                  <c:v>495</c:v>
                </c:pt>
                <c:pt idx="2">
                  <c:v>496</c:v>
                </c:pt>
                <c:pt idx="3">
                  <c:v>484</c:v>
                </c:pt>
                <c:pt idx="4">
                  <c:v>506</c:v>
                </c:pt>
                <c:pt idx="5">
                  <c:v>530</c:v>
                </c:pt>
                <c:pt idx="6">
                  <c:v>551</c:v>
                </c:pt>
                <c:pt idx="7">
                  <c:v>559</c:v>
                </c:pt>
                <c:pt idx="8">
                  <c:v>580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41-455A-B9BB-BA08FA4120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8720256"/>
        <c:axId val="58721792"/>
        <c:axId val="0"/>
      </c:bar3DChart>
      <c:catAx>
        <c:axId val="58720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8721792"/>
        <c:crosses val="autoZero"/>
        <c:auto val="1"/>
        <c:lblAlgn val="ctr"/>
        <c:lblOffset val="100"/>
        <c:noMultiLvlLbl val="0"/>
      </c:catAx>
      <c:valAx>
        <c:axId val="58721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8720256"/>
        <c:crosses val="autoZero"/>
        <c:crossBetween val="between"/>
      </c:valAx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err="1" smtClean="0">
                <a:solidFill>
                  <a:schemeClr val="tx1"/>
                </a:solidFill>
              </a:rPr>
              <a:t>Бюджетообразующие</a:t>
            </a:r>
            <a:r>
              <a:rPr lang="ru-RU" sz="2800" baseline="0" dirty="0" smtClean="0">
                <a:solidFill>
                  <a:schemeClr val="tx1"/>
                </a:solidFill>
              </a:rPr>
              <a:t> налоги </a:t>
            </a:r>
          </a:p>
          <a:p>
            <a:pPr>
              <a:defRPr sz="2800">
                <a:solidFill>
                  <a:schemeClr val="tx1"/>
                </a:solidFill>
              </a:defRPr>
            </a:pPr>
            <a:r>
              <a:rPr lang="ru-RU" sz="2800" baseline="0" dirty="0" smtClean="0">
                <a:solidFill>
                  <a:schemeClr val="tx1"/>
                </a:solidFill>
              </a:rPr>
              <a:t>динамика за 3 года</a:t>
            </a:r>
          </a:p>
          <a:p>
            <a:pPr>
              <a:defRPr sz="2800">
                <a:solidFill>
                  <a:schemeClr val="tx1"/>
                </a:solidFill>
              </a:defRPr>
            </a:pPr>
            <a:r>
              <a:rPr lang="ru-RU" sz="2400" baseline="0" dirty="0" smtClean="0">
                <a:solidFill>
                  <a:schemeClr val="tx1"/>
                </a:solidFill>
              </a:rPr>
              <a:t>Исполнение в процентах</a:t>
            </a:r>
            <a:endParaRPr lang="ru-RU" sz="24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404806615091130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земельный налог</c:v>
                </c:pt>
                <c:pt idx="1">
                  <c:v>налог на доходы физ.лиц</c:v>
                </c:pt>
                <c:pt idx="2">
                  <c:v>налог на имущество физ.лиц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5F-4B52-8490-062B4E2CE58C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налог на доходы физ.лиц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земельный налог</c:v>
                </c:pt>
                <c:pt idx="1">
                  <c:v>налог на доходы физ.лиц</c:v>
                </c:pt>
                <c:pt idx="2">
                  <c:v>налог на имущество физ.лиц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141</c:v>
                </c:pt>
                <c:pt idx="1">
                  <c:v>174.9</c:v>
                </c:pt>
                <c:pt idx="2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5F-4B52-8490-062B4E2CE58C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налог на имущество физ.лиц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земельный налог</c:v>
                </c:pt>
                <c:pt idx="1">
                  <c:v>налог на доходы физ.лиц</c:v>
                </c:pt>
                <c:pt idx="2">
                  <c:v>налог на имущество физ.лиц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173.5</c:v>
                </c:pt>
                <c:pt idx="1">
                  <c:v>122.4</c:v>
                </c:pt>
                <c:pt idx="2">
                  <c:v>134.19999999999999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5F-4B52-8490-062B4E2CE58C}"/>
            </c:ext>
          </c:extLst>
        </c:ser>
        <c:ser>
          <c:idx val="3"/>
          <c:order val="3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земельный налог</c:v>
                </c:pt>
                <c:pt idx="1">
                  <c:v>налог на доходы физ.лиц</c:v>
                </c:pt>
                <c:pt idx="2">
                  <c:v>налог на имущество физ.лиц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151.80000000000001</c:v>
                </c:pt>
                <c:pt idx="1">
                  <c:v>74.5</c:v>
                </c:pt>
                <c:pt idx="2">
                  <c:v>113.5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5F-4B52-8490-062B4E2CE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62929536"/>
        <c:axId val="62947712"/>
      </c:barChart>
      <c:catAx>
        <c:axId val="6292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947712"/>
        <c:crosses val="autoZero"/>
        <c:auto val="1"/>
        <c:lblAlgn val="ctr"/>
        <c:lblOffset val="100"/>
        <c:noMultiLvlLbl val="0"/>
      </c:catAx>
      <c:valAx>
        <c:axId val="6294771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929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земельный налог</c:v>
                </c:pt>
                <c:pt idx="1">
                  <c:v>налог на имущество физ.лиц</c:v>
                </c:pt>
                <c:pt idx="2">
                  <c:v>налог на доходы физ.лиц</c:v>
                </c:pt>
                <c:pt idx="3">
                  <c:v>иные доходы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0.877</c:v>
                </c:pt>
                <c:pt idx="1">
                  <c:v>4.9500000000000002E-2</c:v>
                </c:pt>
                <c:pt idx="2">
                  <c:v>5.4399999999999997E-2</c:v>
                </c:pt>
                <c:pt idx="3">
                  <c:v>1.9099999999999999E-2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A6-4DCC-8D13-E44B6268AD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6737180240529637"/>
          <c:y val="4.8289612860587888E-2"/>
          <c:w val="0.32516551102753949"/>
          <c:h val="0.92374347313323213"/>
        </c:manualLayout>
      </c:layout>
      <c:overlay val="0"/>
      <c:txPr>
        <a:bodyPr/>
        <a:lstStyle/>
        <a:p>
          <a:pPr>
            <a:defRPr sz="30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773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89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90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52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418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40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732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33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38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51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457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6D43B-8D7D-41DD-BB16-61FC96B2C95C}" type="datetimeFigureOut">
              <a:rPr lang="ru-RU" smtClean="0"/>
              <a:t>18.01.2024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5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Главы Введенско-Слободского сельского поселения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95861"/>
          </a:xfrm>
        </p:spPr>
        <p:txBody>
          <a:bodyPr>
            <a:normAutofit fontScale="85000" lnSpcReduction="10000"/>
          </a:bodyPr>
          <a:lstStyle/>
          <a:p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 итогах социально-экономического развития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задачах на 202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412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3240" y="291403"/>
            <a:ext cx="533567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 2023 году проведена работа по выявлению и оформлению имущества, обладающими признаками выморочного, раннее учтенных объектов недвижимости. На территории поселения по итогам неоформленными остаются  </a:t>
            </a:r>
            <a:r>
              <a:rPr lang="ru-RU" sz="3200" b="1" dirty="0" smtClean="0"/>
              <a:t>45</a:t>
            </a:r>
            <a:r>
              <a:rPr lang="ru-RU" sz="3200" dirty="0" smtClean="0"/>
              <a:t> земельных  участков которых наследники не вступили в наследство – это земли СНТ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63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82" y="0"/>
            <a:ext cx="454429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99564" y="1634836"/>
            <a:ext cx="39346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Совместная работа по выявлению правообладателей со специалистами </a:t>
            </a:r>
            <a:r>
              <a:rPr lang="ru-RU" sz="3200" b="1" dirty="0" err="1" smtClean="0"/>
              <a:t>Росреестра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502474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3986"/>
            <a:ext cx="9829800" cy="615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0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3381" cy="5140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36327" y="211016"/>
            <a:ext cx="49594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Доходную часть </a:t>
            </a:r>
            <a:r>
              <a:rPr lang="ru-RU" sz="2800" b="1" dirty="0" smtClean="0"/>
              <a:t>бюджета</a:t>
            </a:r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/>
              <a:t>также составляют средства самообложения </a:t>
            </a:r>
            <a:r>
              <a:rPr lang="ru-RU" sz="2800" b="1" dirty="0" smtClean="0"/>
              <a:t>граждан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98" y="1801090"/>
            <a:ext cx="7241309" cy="54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70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4255" y="371789"/>
            <a:ext cx="1086226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По результатам сходов граждан признаны состоявшимися сходы в 4 населенных пунктах </a:t>
            </a:r>
            <a:r>
              <a:rPr lang="ru-RU" sz="3200" dirty="0" smtClean="0"/>
              <a:t>– </a:t>
            </a:r>
            <a:r>
              <a:rPr lang="ru-RU" sz="3200" b="1" dirty="0" err="1" smtClean="0"/>
              <a:t>с.Введенская</a:t>
            </a:r>
            <a:r>
              <a:rPr lang="ru-RU" sz="3200" b="1" dirty="0" smtClean="0"/>
              <a:t> Слобода, </a:t>
            </a:r>
            <a:r>
              <a:rPr lang="ru-RU" sz="3200" b="1" dirty="0" err="1" smtClean="0"/>
              <a:t>д.Медведково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д.Елизаветино</a:t>
            </a:r>
            <a:r>
              <a:rPr lang="ru-RU" sz="3200" b="1" dirty="0"/>
              <a:t>, </a:t>
            </a:r>
            <a:r>
              <a:rPr lang="ru-RU" sz="3200" b="1" dirty="0" err="1"/>
              <a:t>д.Савино</a:t>
            </a:r>
            <a:r>
              <a:rPr lang="ru-RU" sz="3200" b="1" dirty="0"/>
              <a:t>. </a:t>
            </a:r>
          </a:p>
          <a:p>
            <a:r>
              <a:rPr lang="ru-RU" sz="3200" dirty="0"/>
              <a:t>На </a:t>
            </a:r>
            <a:r>
              <a:rPr lang="ru-RU" sz="3200" dirty="0" smtClean="0"/>
              <a:t>2024 </a:t>
            </a:r>
            <a:r>
              <a:rPr lang="ru-RU" sz="3200" dirty="0"/>
              <a:t>год жителями принято решение о направлении полученных средств на решение следующих вопросов местного значения</a:t>
            </a:r>
            <a:r>
              <a:rPr lang="ru-RU" sz="3200" dirty="0" smtClean="0"/>
              <a:t>:</a:t>
            </a:r>
          </a:p>
          <a:p>
            <a:endParaRPr lang="ru-RU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  </a:t>
            </a:r>
            <a:r>
              <a:rPr lang="ru-RU" sz="3200" b="1" dirty="0" smtClean="0"/>
              <a:t>на установку контейнерной площадки в </a:t>
            </a:r>
            <a:r>
              <a:rPr lang="ru-RU" sz="3200" b="1" dirty="0" err="1" smtClean="0"/>
              <a:t>д.Медведково</a:t>
            </a:r>
            <a:endParaRPr lang="ru-RU" sz="3200" b="1" dirty="0" smtClean="0"/>
          </a:p>
          <a:p>
            <a:endParaRPr lang="ru-RU" sz="14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smtClean="0"/>
              <a:t> на ремонт </a:t>
            </a:r>
            <a:r>
              <a:rPr lang="ru-RU" sz="3200" b="1" dirty="0"/>
              <a:t>дорог местного значения в </a:t>
            </a:r>
            <a:r>
              <a:rPr lang="ru-RU" sz="3200" b="1" dirty="0" err="1"/>
              <a:t>д.Елизаветино</a:t>
            </a:r>
            <a:r>
              <a:rPr lang="ru-RU" sz="3200" b="1" dirty="0"/>
              <a:t>, </a:t>
            </a:r>
            <a:r>
              <a:rPr lang="ru-RU" sz="3200" b="1" dirty="0" err="1" smtClean="0"/>
              <a:t>д.Савино</a:t>
            </a:r>
            <a:endParaRPr lang="ru-RU" sz="3200" b="1" dirty="0" smtClean="0"/>
          </a:p>
          <a:p>
            <a:endParaRPr lang="ru-RU" sz="14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/>
              <a:t>н</a:t>
            </a:r>
            <a:r>
              <a:rPr lang="ru-RU" sz="3200" b="1" dirty="0" smtClean="0"/>
              <a:t>а обустройство дополнительной скважины в </a:t>
            </a:r>
            <a:r>
              <a:rPr lang="ru-RU" sz="3200" b="1" dirty="0" err="1" smtClean="0"/>
              <a:t>с.Введенская</a:t>
            </a:r>
            <a:r>
              <a:rPr lang="ru-RU" sz="3200" b="1" dirty="0" smtClean="0"/>
              <a:t> Слобода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983565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4933" y="180870"/>
            <a:ext cx="1046033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Освобождаются от уплаты средств самообложения следующие категории граждан:</a:t>
            </a:r>
          </a:p>
          <a:p>
            <a:r>
              <a:rPr lang="ru-RU" sz="2800" dirty="0"/>
              <a:t>а) инвалиды 1 группы </a:t>
            </a:r>
          </a:p>
          <a:p>
            <a:r>
              <a:rPr lang="ru-RU" sz="2800" dirty="0"/>
              <a:t>б) граждане призванные в вооруженные силы Российской Федерации согласно Указа Президента Российской Федерации от 21.09.2022 № 647 "Об объявлении частичной мобилизации в Российской Федерации" </a:t>
            </a:r>
            <a:endParaRPr lang="ru-RU" sz="2800" dirty="0" smtClean="0"/>
          </a:p>
          <a:p>
            <a:r>
              <a:rPr lang="ru-RU" sz="2800" b="1" dirty="0" smtClean="0"/>
              <a:t>в) граждане, проходящие военную службу по контракту и добровольцы</a:t>
            </a:r>
            <a:endParaRPr lang="ru-RU" sz="2800" b="1" dirty="0"/>
          </a:p>
          <a:p>
            <a:endParaRPr lang="ru-RU" sz="1400" dirty="0" smtClean="0"/>
          </a:p>
          <a:p>
            <a:pPr algn="ctr"/>
            <a:r>
              <a:rPr lang="ru-RU" sz="2800" b="1" dirty="0" smtClean="0"/>
              <a:t>Размер </a:t>
            </a:r>
            <a:r>
              <a:rPr lang="ru-RU" sz="2800" b="1" dirty="0"/>
              <a:t>платежей составляет 50 процентов от суммы, установленной в решении о сходе граждан для следующих категорий граждан:</a:t>
            </a:r>
          </a:p>
          <a:p>
            <a:r>
              <a:rPr lang="ru-RU" sz="2800" dirty="0"/>
              <a:t>а) многодетные семьи,</a:t>
            </a:r>
          </a:p>
          <a:p>
            <a:r>
              <a:rPr lang="ru-RU" sz="2800" dirty="0"/>
              <a:t>б) студенты учебных заведений очного обучения, </a:t>
            </a:r>
          </a:p>
          <a:p>
            <a:r>
              <a:rPr lang="ru-RU" sz="2800" dirty="0"/>
              <a:t>в) труженики тыла</a:t>
            </a:r>
          </a:p>
        </p:txBody>
      </p:sp>
    </p:spTree>
    <p:extLst>
      <p:ext uri="{BB962C8B-B14F-4D97-AF65-F5344CB8AC3E}">
        <p14:creationId xmlns:p14="http://schemas.microsoft.com/office/powerpoint/2010/main" val="3147159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4523" y="733529"/>
            <a:ext cx="576775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 </a:t>
            </a:r>
            <a:r>
              <a:rPr lang="ru-RU" sz="2800" dirty="0" smtClean="0"/>
              <a:t>2023 </a:t>
            </a:r>
            <a:r>
              <a:rPr lang="ru-RU" sz="2800" dirty="0"/>
              <a:t>году средства, полученные по  итогам сходов </a:t>
            </a:r>
            <a:r>
              <a:rPr lang="ru-RU" sz="2800" dirty="0" smtClean="0"/>
              <a:t>2022 года</a:t>
            </a:r>
            <a:r>
              <a:rPr lang="ru-RU" sz="2800" dirty="0"/>
              <a:t>, были направлены </a:t>
            </a:r>
            <a:r>
              <a:rPr lang="ru-RU" sz="2800" b="1" dirty="0"/>
              <a:t>на ремонт дорог в </a:t>
            </a:r>
            <a:r>
              <a:rPr lang="ru-RU" sz="2800" b="1" dirty="0" err="1"/>
              <a:t>с.Введенская</a:t>
            </a:r>
            <a:r>
              <a:rPr lang="ru-RU" sz="2800" b="1" dirty="0"/>
              <a:t> Слобода, </a:t>
            </a:r>
            <a:r>
              <a:rPr lang="ru-RU" sz="2800" b="1" dirty="0" err="1"/>
              <a:t>д.Елизаветино</a:t>
            </a:r>
            <a:r>
              <a:rPr lang="ru-RU" sz="2800" b="1" dirty="0"/>
              <a:t>, </a:t>
            </a:r>
            <a:r>
              <a:rPr lang="ru-RU" sz="2800" b="1" dirty="0" err="1"/>
              <a:t>д.Савино</a:t>
            </a:r>
            <a:r>
              <a:rPr lang="ru-RU" sz="2800" b="1" dirty="0"/>
              <a:t>, </a:t>
            </a:r>
            <a:r>
              <a:rPr lang="ru-RU" sz="2800" b="1" dirty="0" err="1"/>
              <a:t>п.Петропавловская</a:t>
            </a:r>
            <a:r>
              <a:rPr lang="ru-RU" sz="2800" b="1" dirty="0"/>
              <a:t> Слобода и на благоустройство детской площадки в </a:t>
            </a:r>
            <a:r>
              <a:rPr lang="ru-RU" sz="2800" b="1" dirty="0" err="1"/>
              <a:t>п.Восточная</a:t>
            </a:r>
            <a:r>
              <a:rPr lang="ru-RU" sz="2800" b="1" dirty="0"/>
              <a:t> Звезда.</a:t>
            </a:r>
            <a:r>
              <a:rPr lang="ru-RU" sz="2800" dirty="0"/>
              <a:t> Работы выполнены в полном объеме на сумму </a:t>
            </a:r>
            <a:r>
              <a:rPr lang="ru-RU" sz="2800" b="1" dirty="0" smtClean="0"/>
              <a:t>406 886,62 </a:t>
            </a:r>
            <a:r>
              <a:rPr lang="ru-RU" sz="2800" dirty="0" smtClean="0"/>
              <a:t>рублей</a:t>
            </a:r>
            <a:r>
              <a:rPr lang="ru-RU" sz="2800" dirty="0"/>
              <a:t>. Из них </a:t>
            </a:r>
            <a:r>
              <a:rPr lang="ru-RU" sz="2800" b="1" dirty="0"/>
              <a:t>средства населения </a:t>
            </a:r>
            <a:r>
              <a:rPr lang="ru-RU" sz="2800" b="1" dirty="0" smtClean="0"/>
              <a:t>79 850 рублей</a:t>
            </a:r>
            <a:r>
              <a:rPr lang="ru-RU" sz="2800" dirty="0" smtClean="0"/>
              <a:t>.</a:t>
            </a:r>
            <a:endParaRPr lang="ru-RU" sz="2800" dirty="0"/>
          </a:p>
          <a:p>
            <a:r>
              <a:rPr lang="ru-RU" sz="2800" dirty="0"/>
              <a:t>Из </a:t>
            </a:r>
            <a:r>
              <a:rPr lang="ru-RU" sz="2800" b="1" dirty="0"/>
              <a:t>республики</a:t>
            </a:r>
            <a:r>
              <a:rPr lang="ru-RU" sz="2800" dirty="0"/>
              <a:t> выделили дотаций в размере </a:t>
            </a:r>
            <a:r>
              <a:rPr lang="ru-RU" sz="2800" b="1" dirty="0" smtClean="0"/>
              <a:t>327036, 62</a:t>
            </a:r>
            <a:r>
              <a:rPr lang="ru-RU" sz="2800" dirty="0" smtClean="0"/>
              <a:t> </a:t>
            </a:r>
            <a:r>
              <a:rPr lang="ru-RU" sz="2800" dirty="0"/>
              <a:t>рублей.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76" y="1668"/>
            <a:ext cx="6019724" cy="666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2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936916"/>
              </p:ext>
            </p:extLst>
          </p:nvPr>
        </p:nvGraphicFramePr>
        <p:xfrm>
          <a:off x="683288" y="301450"/>
          <a:ext cx="10902462" cy="58637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95966">
                  <a:extLst>
                    <a:ext uri="{9D8B030D-6E8A-4147-A177-3AD203B41FA5}">
                      <a16:colId xmlns:a16="http://schemas.microsoft.com/office/drawing/2014/main" val="1829411658"/>
                    </a:ext>
                  </a:extLst>
                </a:gridCol>
                <a:gridCol w="2572378">
                  <a:extLst>
                    <a:ext uri="{9D8B030D-6E8A-4147-A177-3AD203B41FA5}">
                      <a16:colId xmlns:a16="http://schemas.microsoft.com/office/drawing/2014/main" val="2489563902"/>
                    </a:ext>
                  </a:extLst>
                </a:gridCol>
                <a:gridCol w="2934118">
                  <a:extLst>
                    <a:ext uri="{9D8B030D-6E8A-4147-A177-3AD203B41FA5}">
                      <a16:colId xmlns:a16="http://schemas.microsoft.com/office/drawing/2014/main" val="1054430830"/>
                    </a:ext>
                  </a:extLst>
                </a:gridCol>
              </a:tblGrid>
              <a:tr h="823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Вид работы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Протяженность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Сумма затрат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extLst>
                  <a:ext uri="{0D108BD9-81ED-4DB2-BD59-A6C34878D82A}">
                    <a16:rowId xmlns:a16="http://schemas.microsoft.com/office/drawing/2014/main" val="2903639095"/>
                  </a:ext>
                </a:extLst>
              </a:tr>
              <a:tr h="6232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Щебенение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 дорог в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д.Елизаветино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60 м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189 200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extLst>
                  <a:ext uri="{0D108BD9-81ED-4DB2-BD59-A6C34878D82A}">
                    <a16:rowId xmlns:a16="http://schemas.microsoft.com/office/drawing/2014/main" val="2997573569"/>
                  </a:ext>
                </a:extLst>
              </a:tr>
              <a:tr h="6232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Щебенение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 дорог в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д.Савино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r>
                        <a:rPr lang="ru-RU" sz="28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м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  <a:r>
                        <a:rPr lang="ru-RU" sz="28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000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extLst>
                  <a:ext uri="{0D108BD9-81ED-4DB2-BD59-A6C34878D82A}">
                    <a16:rowId xmlns:a16="http://schemas.microsoft.com/office/drawing/2014/main" val="409260743"/>
                  </a:ext>
                </a:extLst>
              </a:tr>
              <a:tr h="4674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Щебенение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 дорог в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п.Петропавловская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 Слобода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20 </a:t>
                      </a:r>
                      <a:r>
                        <a:rPr lang="ru-RU" sz="2800" b="1" dirty="0">
                          <a:effectLst/>
                        </a:rPr>
                        <a:t>м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50</a:t>
                      </a:r>
                      <a:r>
                        <a:rPr lang="ru-RU" sz="2800" b="1" baseline="0" dirty="0" smtClean="0">
                          <a:effectLst/>
                        </a:rPr>
                        <a:t> 050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extLst>
                  <a:ext uri="{0D108BD9-81ED-4DB2-BD59-A6C34878D82A}">
                    <a16:rowId xmlns:a16="http://schemas.microsoft.com/office/drawing/2014/main" val="3871610712"/>
                  </a:ext>
                </a:extLst>
              </a:tr>
              <a:tr h="6232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Щебенение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 дорог в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с.Введенская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 Слобода,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ул.Центральная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подсыпка возле контейнерной площадки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1 150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extLst>
                  <a:ext uri="{0D108BD9-81ED-4DB2-BD59-A6C34878D82A}">
                    <a16:rowId xmlns:a16="http://schemas.microsoft.com/office/drawing/2014/main" val="1573704220"/>
                  </a:ext>
                </a:extLst>
              </a:tr>
              <a:tr h="4674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Благоустройство детской площадки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п.Восточная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 Звезда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установили беседку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56 486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extLst>
                  <a:ext uri="{0D108BD9-81ED-4DB2-BD59-A6C34878D82A}">
                    <a16:rowId xmlns:a16="http://schemas.microsoft.com/office/drawing/2014/main" val="1748538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9148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" y="235527"/>
            <a:ext cx="10058400" cy="623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82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8" y="318655"/>
            <a:ext cx="10418618" cy="616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70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0773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Совет </a:t>
            </a:r>
          </a:p>
          <a:p>
            <a:pPr algn="ctr"/>
            <a:r>
              <a:rPr lang="ru-RU" sz="4800" dirty="0" smtClean="0"/>
              <a:t>Введенско-Слободского сельского поселения</a:t>
            </a:r>
            <a:endParaRPr lang="ru-RU" sz="4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567031"/>
              </p:ext>
            </p:extLst>
          </p:nvPr>
        </p:nvGraphicFramePr>
        <p:xfrm>
          <a:off x="964641" y="1730433"/>
          <a:ext cx="10470383" cy="4989449"/>
        </p:xfrm>
        <a:graphic>
          <a:graphicData uri="http://schemas.openxmlformats.org/drawingml/2006/table">
            <a:tbl>
              <a:tblPr firstRow="1" firstCol="1" bandRow="1"/>
              <a:tblGrid>
                <a:gridCol w="1205578">
                  <a:extLst>
                    <a:ext uri="{9D8B030D-6E8A-4147-A177-3AD203B41FA5}">
                      <a16:colId xmlns:a16="http://schemas.microsoft.com/office/drawing/2014/main" val="3437046639"/>
                    </a:ext>
                  </a:extLst>
                </a:gridCol>
                <a:gridCol w="4506355">
                  <a:extLst>
                    <a:ext uri="{9D8B030D-6E8A-4147-A177-3AD203B41FA5}">
                      <a16:colId xmlns:a16="http://schemas.microsoft.com/office/drawing/2014/main" val="1324751517"/>
                    </a:ext>
                  </a:extLst>
                </a:gridCol>
                <a:gridCol w="4758450">
                  <a:extLst>
                    <a:ext uri="{9D8B030D-6E8A-4147-A177-3AD203B41FA5}">
                      <a16:colId xmlns:a16="http://schemas.microsoft.com/office/drawing/2014/main" val="41141574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Ф.И.О.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депутата сельского поселения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округа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4795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Синюхин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Сергей Петрович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Введенско-Слободской одномандатный избирательный округ №1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06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Бухараев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Марат Зуфарович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Введенско-Слободской одномандатный избирательный округ №2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867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Маркухин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Денис Викторович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Введенско-Слободской одномандатный избирательный округ №3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6516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Баданин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Дмитрий Валерьевич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Введенско-Слободской одномандатный избирательный округ №4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756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Игнатьева 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Савия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Вагизовна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Савиновский одномандатный избирательный округ №5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307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Заикин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Сергей Валерьевич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Петропавловский одномандатный избирательный округ №6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546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Морозов Дмитрий Владимирович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Елизаветинский одномандатный избирательный округ №7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68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571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53" y="0"/>
            <a:ext cx="385574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506" y="0"/>
            <a:ext cx="385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77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37" y="117650"/>
            <a:ext cx="8248650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4690" y="4180344"/>
            <a:ext cx="105005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Расходная </a:t>
            </a:r>
            <a:r>
              <a:rPr lang="ru-RU" sz="2800" b="1" dirty="0"/>
              <a:t>часть </a:t>
            </a:r>
            <a:r>
              <a:rPr lang="ru-RU" sz="2800" dirty="0"/>
              <a:t>бюджета исполнена на </a:t>
            </a:r>
            <a:r>
              <a:rPr lang="ru-RU" sz="2800" b="1" dirty="0" smtClean="0"/>
              <a:t>91,4%</a:t>
            </a:r>
            <a:r>
              <a:rPr lang="ru-RU" sz="2800" dirty="0" smtClean="0"/>
              <a:t> </a:t>
            </a:r>
            <a:r>
              <a:rPr lang="ru-RU" sz="2800" dirty="0"/>
              <a:t>или </a:t>
            </a:r>
            <a:r>
              <a:rPr lang="ru-RU" sz="2800" b="1" dirty="0" smtClean="0"/>
              <a:t>7 745 300 </a:t>
            </a:r>
            <a:r>
              <a:rPr lang="ru-RU" sz="2800" dirty="0" smtClean="0"/>
              <a:t>рублей</a:t>
            </a:r>
            <a:r>
              <a:rPr lang="ru-RU" sz="2800" dirty="0"/>
              <a:t>. Неиспользованная часть доходов перешла на остаток этого </a:t>
            </a:r>
            <a:r>
              <a:rPr lang="ru-RU" sz="2800" dirty="0" smtClean="0"/>
              <a:t>2024 </a:t>
            </a:r>
            <a:r>
              <a:rPr lang="ru-RU" sz="2800" dirty="0"/>
              <a:t>года. По мимо средства самообложения граждан в расходной части учтены средства на благоустройство поселения, уличное освещение, содержание дорог, мероприятия в области коммунального хозяйства и зарплату сотрудникам.</a:t>
            </a:r>
          </a:p>
        </p:txBody>
      </p:sp>
    </p:spTree>
    <p:extLst>
      <p:ext uri="{BB962C8B-B14F-4D97-AF65-F5344CB8AC3E}">
        <p14:creationId xmlns:p14="http://schemas.microsoft.com/office/powerpoint/2010/main" val="4240191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835" y="-351692"/>
            <a:ext cx="6615165" cy="7496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094" y="1004835"/>
            <a:ext cx="547635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Общая протяжённость водопровода составляет </a:t>
            </a:r>
            <a:endParaRPr lang="ru-RU" sz="3200" dirty="0" smtClean="0"/>
          </a:p>
          <a:p>
            <a:r>
              <a:rPr lang="ru-RU" sz="3200" b="1" dirty="0" smtClean="0"/>
              <a:t>6,574 </a:t>
            </a:r>
            <a:r>
              <a:rPr lang="ru-RU" sz="3200" b="1" dirty="0"/>
              <a:t>км.</a:t>
            </a:r>
          </a:p>
          <a:p>
            <a:endParaRPr lang="ru-RU" sz="3200" dirty="0" smtClean="0"/>
          </a:p>
          <a:p>
            <a:r>
              <a:rPr lang="ru-RU" sz="3200" dirty="0" smtClean="0"/>
              <a:t>Население </a:t>
            </a:r>
            <a:r>
              <a:rPr lang="ru-RU" sz="3200" dirty="0"/>
              <a:t>обслуживает 3 скважины – 2 в </a:t>
            </a:r>
            <a:r>
              <a:rPr lang="ru-RU" sz="3200" dirty="0" err="1"/>
              <a:t>с.Введенская</a:t>
            </a:r>
            <a:r>
              <a:rPr lang="ru-RU" sz="3200" dirty="0"/>
              <a:t> Слобода и 1 в </a:t>
            </a:r>
            <a:r>
              <a:rPr lang="ru-RU" sz="3200" dirty="0" err="1"/>
              <a:t>п.Восточная</a:t>
            </a:r>
            <a:r>
              <a:rPr lang="ru-RU" sz="3200" dirty="0"/>
              <a:t> Звезда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11609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832" y="4371032"/>
            <a:ext cx="9877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Начислено – </a:t>
            </a:r>
            <a:r>
              <a:rPr lang="ru-RU" sz="3200" b="1" dirty="0" smtClean="0"/>
              <a:t>738 026,03 </a:t>
            </a:r>
            <a:r>
              <a:rPr lang="ru-RU" sz="3200" dirty="0" smtClean="0"/>
              <a:t>руб</a:t>
            </a:r>
            <a:r>
              <a:rPr lang="ru-RU" sz="3200" dirty="0"/>
              <a:t>., </a:t>
            </a:r>
            <a:endParaRPr lang="ru-RU" sz="3200" dirty="0" smtClean="0"/>
          </a:p>
          <a:p>
            <a:r>
              <a:rPr lang="ru-RU" sz="3200" dirty="0" smtClean="0"/>
              <a:t>Оплачено -  </a:t>
            </a:r>
            <a:r>
              <a:rPr lang="ru-RU" sz="3200" b="1" dirty="0" smtClean="0"/>
              <a:t>639 802, 44 </a:t>
            </a:r>
            <a:r>
              <a:rPr lang="ru-RU" sz="3200" dirty="0" smtClean="0"/>
              <a:t>руб</a:t>
            </a:r>
            <a:r>
              <a:rPr lang="ru-RU" sz="3200" dirty="0"/>
              <a:t>. </a:t>
            </a:r>
            <a:endParaRPr lang="ru-RU" sz="3200" dirty="0" smtClean="0"/>
          </a:p>
          <a:p>
            <a:r>
              <a:rPr lang="ru-RU" sz="3200" dirty="0" smtClean="0"/>
              <a:t>что </a:t>
            </a:r>
            <a:r>
              <a:rPr lang="ru-RU" sz="3200" dirty="0"/>
              <a:t>составляет </a:t>
            </a:r>
            <a:r>
              <a:rPr lang="ru-RU" sz="3200" dirty="0" smtClean="0"/>
              <a:t>86,7%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75340" y="414609"/>
            <a:ext cx="4049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Лицевых счетов</a:t>
            </a:r>
          </a:p>
          <a:p>
            <a:pPr algn="ctr"/>
            <a:endParaRPr lang="ru-RU" sz="3200" b="1" dirty="0" smtClean="0"/>
          </a:p>
          <a:p>
            <a:pPr algn="ctr"/>
            <a:r>
              <a:rPr lang="ru-RU" sz="3200" b="1" u="sng" dirty="0" smtClean="0"/>
              <a:t>282</a:t>
            </a:r>
            <a:endParaRPr lang="ru-RU" sz="32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67319" y="2610889"/>
            <a:ext cx="4421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Переоформлено договоров</a:t>
            </a:r>
          </a:p>
          <a:p>
            <a:pPr algn="ctr"/>
            <a:r>
              <a:rPr lang="ru-RU" sz="3200" b="1" u="sng" dirty="0" smtClean="0"/>
              <a:t>239</a:t>
            </a:r>
            <a:endParaRPr lang="ru-RU" sz="32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3741537" y="3534218"/>
            <a:ext cx="1366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81,8%</a:t>
            </a:r>
            <a:endParaRPr lang="ru-RU" sz="3600" b="1" u="sng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211669"/>
            <a:ext cx="6562892" cy="630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45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6382" y="341644"/>
            <a:ext cx="9505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ЗАТРАТЫ ПО ВОДОСНАБЖЕНИЮ 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2418" y="1165609"/>
            <a:ext cx="1182690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/>
              <a:t>- на оплату  электроэнергии за водоснабжение – </a:t>
            </a:r>
            <a:r>
              <a:rPr lang="ru-RU" sz="3200" dirty="0" smtClean="0"/>
              <a:t>548 341,93 руб</a:t>
            </a:r>
            <a:r>
              <a:rPr lang="ru-RU" sz="3200" dirty="0"/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/>
              <a:t>- </a:t>
            </a:r>
            <a:r>
              <a:rPr lang="ru-RU" sz="3200" dirty="0"/>
              <a:t>услуги банка </a:t>
            </a:r>
            <a:r>
              <a:rPr lang="ru-RU" sz="3200" dirty="0" smtClean="0"/>
              <a:t>1 500 </a:t>
            </a:r>
            <a:r>
              <a:rPr lang="ru-RU" sz="3200" dirty="0"/>
              <a:t>руб.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/>
              <a:t>- содержание аварийной бригады: </a:t>
            </a:r>
            <a:r>
              <a:rPr lang="ru-RU" sz="3200" dirty="0" smtClean="0"/>
              <a:t>167 736, 48руб</a:t>
            </a:r>
            <a:r>
              <a:rPr lang="ru-RU" sz="3200" dirty="0"/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/>
              <a:t>- налог УСН </a:t>
            </a:r>
            <a:r>
              <a:rPr lang="ru-RU" sz="3200" dirty="0" smtClean="0"/>
              <a:t>6 398 руб</a:t>
            </a:r>
            <a:r>
              <a:rPr lang="ru-RU" sz="3200" dirty="0"/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/>
              <a:t>-работа экскаватора </a:t>
            </a:r>
            <a:r>
              <a:rPr lang="ru-RU" sz="3200" dirty="0" smtClean="0"/>
              <a:t>141 300 руб</a:t>
            </a:r>
            <a:r>
              <a:rPr lang="ru-RU" sz="3200" dirty="0"/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/>
              <a:t>- </a:t>
            </a:r>
            <a:r>
              <a:rPr lang="ru-RU" sz="3200" dirty="0"/>
              <a:t>расходы на программу энергосбережения для Госкомитета </a:t>
            </a:r>
            <a:r>
              <a:rPr lang="ru-RU" sz="3200" dirty="0" smtClean="0"/>
              <a:t> </a:t>
            </a:r>
          </a:p>
          <a:p>
            <a:r>
              <a:rPr lang="ru-RU" sz="3200" dirty="0"/>
              <a:t> </a:t>
            </a:r>
            <a:r>
              <a:rPr lang="ru-RU" sz="3200" dirty="0" smtClean="0"/>
              <a:t>      4 923 руб.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dirty="0"/>
              <a:t> </a:t>
            </a:r>
            <a:r>
              <a:rPr lang="ru-RU" sz="3200" dirty="0" smtClean="0"/>
              <a:t>- закупка расходных материалов и ремонтные работы по содержанию скважин – 163 523 руб.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dirty="0"/>
              <a:t> </a:t>
            </a:r>
            <a:r>
              <a:rPr lang="ru-RU" sz="3200" dirty="0" smtClean="0"/>
              <a:t>- услуги ЕРЦ -  34 549 руб.</a:t>
            </a:r>
          </a:p>
          <a:p>
            <a:endParaRPr lang="ru-RU" sz="3200" dirty="0" smtClean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96138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98" y="803868"/>
            <a:ext cx="7756888" cy="5154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596" y="1436914"/>
            <a:ext cx="36585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Всего по счетчику начисляют </a:t>
            </a:r>
            <a:r>
              <a:rPr lang="ru-RU" sz="3200" b="1" dirty="0" smtClean="0"/>
              <a:t>31 </a:t>
            </a:r>
            <a:r>
              <a:rPr lang="ru-RU" sz="3200" dirty="0" smtClean="0"/>
              <a:t>домовладению</a:t>
            </a:r>
          </a:p>
          <a:p>
            <a:r>
              <a:rPr lang="ru-RU" sz="3200" dirty="0"/>
              <a:t> </a:t>
            </a:r>
            <a:r>
              <a:rPr lang="ru-RU" sz="3200" dirty="0" smtClean="0"/>
              <a:t>(2022 год – 21 дом) </a:t>
            </a:r>
          </a:p>
          <a:p>
            <a:endParaRPr lang="ru-RU" sz="3200" dirty="0" smtClean="0"/>
          </a:p>
          <a:p>
            <a:r>
              <a:rPr lang="ru-RU" sz="3200" dirty="0" smtClean="0"/>
              <a:t>  или </a:t>
            </a:r>
            <a:r>
              <a:rPr lang="ru-RU" sz="3200" b="1" dirty="0" smtClean="0"/>
              <a:t>10, 9 %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469476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8291" y="498764"/>
            <a:ext cx="5299364" cy="54171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2 000 000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грант из Республики Татарстан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направлен на ремонт артезианской скважины с установкой погружного насоса  и благоустройство территории по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ул.Лесная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ул.Луговая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с.Введенская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Слобода, включая территорию накопительных емкостей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5292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19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76" y="0"/>
            <a:ext cx="385574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09" y="346364"/>
            <a:ext cx="7259782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58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6954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97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67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308" y="1303849"/>
            <a:ext cx="255943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 </a:t>
            </a:r>
            <a:r>
              <a:rPr lang="ru-RU" sz="3200" dirty="0" smtClean="0"/>
              <a:t>202</a:t>
            </a:r>
            <a:r>
              <a:rPr lang="en-US" sz="3200" dirty="0" smtClean="0"/>
              <a:t>3</a:t>
            </a:r>
            <a:r>
              <a:rPr lang="ru-RU" sz="3200" dirty="0" smtClean="0"/>
              <a:t> </a:t>
            </a:r>
            <a:r>
              <a:rPr lang="ru-RU" sz="3200" dirty="0"/>
              <a:t>году проведено </a:t>
            </a:r>
            <a:r>
              <a:rPr lang="en-US" sz="3200" dirty="0" smtClean="0"/>
              <a:t>8</a:t>
            </a:r>
            <a:r>
              <a:rPr lang="ru-RU" sz="3200" dirty="0" smtClean="0"/>
              <a:t> заседаний </a:t>
            </a:r>
            <a:r>
              <a:rPr lang="ru-RU" sz="3200" dirty="0"/>
              <a:t>Совета, где было рассмотрено </a:t>
            </a:r>
            <a:r>
              <a:rPr lang="en-US" sz="3200" dirty="0" smtClean="0"/>
              <a:t>36 </a:t>
            </a:r>
            <a:r>
              <a:rPr lang="ru-RU" sz="3200" dirty="0" smtClean="0"/>
              <a:t>вопросов </a:t>
            </a:r>
            <a:r>
              <a:rPr lang="ru-RU" sz="3200" dirty="0"/>
              <a:t>и по всем приняты </a:t>
            </a:r>
            <a:r>
              <a:rPr lang="ru-RU" sz="3200" dirty="0" smtClean="0"/>
              <a:t>решения 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40" y="143842"/>
            <a:ext cx="8641231" cy="65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86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6088" y="371789"/>
            <a:ext cx="11271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БЛАГОУСТРОЙСТВО И СОДЕРЖАНИЕ ДОРОГ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85" y="833453"/>
            <a:ext cx="4296716" cy="57992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0" y="833453"/>
            <a:ext cx="4509536" cy="57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12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14" y="0"/>
            <a:ext cx="385762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7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13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96" y="0"/>
            <a:ext cx="3857625" cy="66501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04" y="775854"/>
            <a:ext cx="8965431" cy="504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8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68" y="1593273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8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51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487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63" y="0"/>
            <a:ext cx="7342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22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0058400" cy="565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73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22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8" y="-40178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01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33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212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2494" y="340211"/>
            <a:ext cx="2872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Ликвидация свалки</a:t>
            </a:r>
          </a:p>
          <a:p>
            <a:pPr algn="ctr"/>
            <a:r>
              <a:rPr lang="ru-RU" sz="3600" b="1" dirty="0" smtClean="0"/>
              <a:t>368 040 </a:t>
            </a:r>
          </a:p>
          <a:p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2364"/>
            <a:ext cx="8049491" cy="45256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64" y="235527"/>
            <a:ext cx="7769271" cy="500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89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90" y="693336"/>
            <a:ext cx="6772588" cy="43619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140678" y="823965"/>
            <a:ext cx="2240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с.Введенская</a:t>
            </a:r>
            <a:r>
              <a:rPr lang="ru-RU" sz="2800" b="1" dirty="0" smtClean="0"/>
              <a:t> Слобода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1500" y="3074796"/>
            <a:ext cx="2491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д.Медведково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55559" y="4703569"/>
            <a:ext cx="2733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п.Восточная</a:t>
            </a:r>
            <a:r>
              <a:rPr lang="ru-RU" sz="2800" b="1" dirty="0" smtClean="0"/>
              <a:t> Звезда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475595" y="960641"/>
            <a:ext cx="357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д.Елизаветино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82048" y="5075810"/>
            <a:ext cx="4009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п.Петропавловская</a:t>
            </a:r>
            <a:r>
              <a:rPr lang="ru-RU" sz="2800" b="1" dirty="0" smtClean="0"/>
              <a:t> Слобода</a:t>
            </a: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596175" y="2986901"/>
            <a:ext cx="221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д.Савино</a:t>
            </a:r>
            <a:endParaRPr lang="ru-RU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093759" y="4703569"/>
            <a:ext cx="2823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п.Детский</a:t>
            </a:r>
            <a:r>
              <a:rPr lang="ru-RU" sz="2800" b="1" dirty="0" smtClean="0"/>
              <a:t> санаторий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843684" y="823965"/>
            <a:ext cx="66319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u="sng" dirty="0" smtClean="0"/>
              <a:t>7</a:t>
            </a:r>
            <a:r>
              <a:rPr lang="ru-RU" sz="3600" b="1" i="1" dirty="0" smtClean="0"/>
              <a:t> населенных пунктов</a:t>
            </a:r>
          </a:p>
          <a:p>
            <a:pPr algn="ctr"/>
            <a:r>
              <a:rPr lang="ru-RU" sz="3600" b="1" i="1" u="sng" dirty="0" smtClean="0"/>
              <a:t>5</a:t>
            </a:r>
            <a:r>
              <a:rPr lang="en-US" sz="3600" b="1" i="1" u="sng" dirty="0" smtClean="0"/>
              <a:t>80</a:t>
            </a:r>
            <a:r>
              <a:rPr lang="ru-RU" sz="3600" b="1" i="1" dirty="0" smtClean="0"/>
              <a:t> жителей</a:t>
            </a:r>
          </a:p>
          <a:p>
            <a:pPr algn="ctr"/>
            <a:r>
              <a:rPr lang="ru-RU" sz="3600" b="1" i="1" dirty="0" err="1" smtClean="0"/>
              <a:t>домоволадений</a:t>
            </a:r>
            <a:r>
              <a:rPr lang="ru-RU" sz="3600" b="1" i="1" dirty="0" smtClean="0"/>
              <a:t> более </a:t>
            </a:r>
            <a:r>
              <a:rPr lang="ru-RU" sz="3600" b="1" i="1" u="sng" dirty="0" smtClean="0"/>
              <a:t>1052</a:t>
            </a:r>
            <a:endParaRPr lang="ru-RU" sz="3600" b="1" i="1" u="sng" dirty="0"/>
          </a:p>
        </p:txBody>
      </p:sp>
    </p:spTree>
    <p:extLst>
      <p:ext uri="{BB962C8B-B14F-4D97-AF65-F5344CB8AC3E}">
        <p14:creationId xmlns:p14="http://schemas.microsoft.com/office/powerpoint/2010/main" val="900943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0"/>
            <a:ext cx="385762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06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442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3" y="0"/>
            <a:ext cx="538422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13418" y="2161309"/>
            <a:ext cx="44888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Детские игровые и спортивные снаряды на 300 000 рублей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609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4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8400" y="914400"/>
            <a:ext cx="53894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2023 году за счет республики выполнены работы по устройству тротуара вдоль автодороги М-7 «Волга» – Введенская Слобода протяженностью 3,8 км.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 общую сумму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39 000 000 рублей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558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48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4182" y="401781"/>
            <a:ext cx="5181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 программе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«Приведение в нормативное состояние дорог уличной сети в населенных пунктах»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выполнен ремонт дороги в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д.Медведково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1,2 км.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На сумму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6 000 000 рублей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39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425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1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2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446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03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7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462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64" y="1107831"/>
            <a:ext cx="11996046" cy="46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128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4255" cy="52681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27" y="2532784"/>
            <a:ext cx="7689273" cy="432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30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48110117"/>
              </p:ext>
            </p:extLst>
          </p:nvPr>
        </p:nvGraphicFramePr>
        <p:xfrm>
          <a:off x="2031999" y="361742"/>
          <a:ext cx="8900607" cy="5776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83264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61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66" y="0"/>
            <a:ext cx="5926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11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7" y="0"/>
            <a:ext cx="5615998" cy="494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331" y="1395989"/>
            <a:ext cx="6930163" cy="519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8606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9380"/>
            <a:ext cx="4807528" cy="3510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964" y="2493818"/>
            <a:ext cx="4971907" cy="410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3" y="2355273"/>
            <a:ext cx="4197927" cy="423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9011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109101"/>
            <a:ext cx="7994074" cy="59955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63" y="1911927"/>
            <a:ext cx="6386945" cy="479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659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300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4080" cy="67725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5288" y="5305530"/>
            <a:ext cx="6641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Заведующая ФАП </a:t>
            </a:r>
          </a:p>
          <a:p>
            <a:pPr algn="ctr"/>
            <a:r>
              <a:rPr lang="ru-RU" sz="2800" b="1" dirty="0" smtClean="0"/>
              <a:t>– Игнатьева </a:t>
            </a:r>
            <a:r>
              <a:rPr lang="ru-RU" sz="2800" b="1" dirty="0" err="1" smtClean="0"/>
              <a:t>Савия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Вагизовна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06" y="263236"/>
            <a:ext cx="6535898" cy="48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80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9" y="466205"/>
            <a:ext cx="10058400" cy="4526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7964" y="5458691"/>
            <a:ext cx="9337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 место за подготовку к новому учебному году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452688"/>
            <a:ext cx="184785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2331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900545"/>
            <a:ext cx="7038109" cy="527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060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07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628" y="180870"/>
            <a:ext cx="2009671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2023 - 580</a:t>
            </a:r>
          </a:p>
          <a:p>
            <a:endParaRPr lang="ru-RU" sz="2000" b="1" dirty="0" smtClean="0"/>
          </a:p>
          <a:p>
            <a:r>
              <a:rPr lang="ru-RU" sz="2800" b="1" dirty="0" smtClean="0"/>
              <a:t>2022 - 559</a:t>
            </a:r>
          </a:p>
          <a:p>
            <a:endParaRPr lang="ru-RU" sz="2000" b="1" dirty="0" smtClean="0"/>
          </a:p>
          <a:p>
            <a:r>
              <a:rPr lang="ru-RU" sz="2800" b="1" dirty="0" smtClean="0"/>
              <a:t>2021 – 551</a:t>
            </a:r>
          </a:p>
          <a:p>
            <a:endParaRPr lang="ru-RU" sz="2000" b="1" dirty="0" smtClean="0"/>
          </a:p>
          <a:p>
            <a:r>
              <a:rPr lang="ru-RU" sz="2800" b="1" dirty="0" smtClean="0"/>
              <a:t>2020 </a:t>
            </a:r>
            <a:r>
              <a:rPr lang="ru-RU" sz="2800" b="1" dirty="0"/>
              <a:t>– 530</a:t>
            </a:r>
          </a:p>
          <a:p>
            <a:endParaRPr lang="ru-RU" sz="2000" b="1" dirty="0" smtClean="0"/>
          </a:p>
          <a:p>
            <a:r>
              <a:rPr lang="ru-RU" sz="2800" b="1" dirty="0" smtClean="0"/>
              <a:t>2019 </a:t>
            </a:r>
            <a:r>
              <a:rPr lang="ru-RU" sz="2800" b="1" dirty="0"/>
              <a:t>– 506</a:t>
            </a:r>
          </a:p>
          <a:p>
            <a:endParaRPr lang="ru-RU" sz="2000" b="1" dirty="0" smtClean="0"/>
          </a:p>
          <a:p>
            <a:r>
              <a:rPr lang="ru-RU" sz="2800" b="1" dirty="0" smtClean="0"/>
              <a:t>2018 </a:t>
            </a:r>
            <a:r>
              <a:rPr lang="ru-RU" sz="2800" b="1" dirty="0"/>
              <a:t>– 484</a:t>
            </a:r>
          </a:p>
          <a:p>
            <a:endParaRPr lang="ru-RU" sz="2000" b="1" dirty="0" smtClean="0"/>
          </a:p>
          <a:p>
            <a:r>
              <a:rPr lang="ru-RU" sz="2800" b="1" dirty="0" smtClean="0"/>
              <a:t>2017 </a:t>
            </a:r>
            <a:r>
              <a:rPr lang="ru-RU" sz="2800" b="1" dirty="0"/>
              <a:t>– 496</a:t>
            </a:r>
          </a:p>
          <a:p>
            <a:endParaRPr lang="ru-RU" sz="2000" b="1" dirty="0" smtClean="0"/>
          </a:p>
          <a:p>
            <a:r>
              <a:rPr lang="ru-RU" sz="2800" b="1" dirty="0" smtClean="0"/>
              <a:t>2016 </a:t>
            </a:r>
            <a:r>
              <a:rPr lang="ru-RU" sz="2800" b="1" dirty="0"/>
              <a:t>– 495</a:t>
            </a:r>
          </a:p>
          <a:p>
            <a:endParaRPr lang="ru-RU" sz="2000" b="1" dirty="0" smtClean="0"/>
          </a:p>
          <a:p>
            <a:r>
              <a:rPr lang="ru-RU" sz="2800" b="1" dirty="0" smtClean="0"/>
              <a:t>2015 </a:t>
            </a:r>
            <a:r>
              <a:rPr lang="ru-RU" sz="2800" b="1" dirty="0"/>
              <a:t>– </a:t>
            </a:r>
            <a:r>
              <a:rPr lang="ru-RU" sz="2800" b="1" dirty="0" smtClean="0"/>
              <a:t>480</a:t>
            </a:r>
          </a:p>
          <a:p>
            <a:endParaRPr lang="ru-RU" sz="2800" b="1" dirty="0"/>
          </a:p>
          <a:p>
            <a:endParaRPr lang="ru-RU" sz="2800" b="1" dirty="0"/>
          </a:p>
          <a:p>
            <a:endParaRPr lang="ru-RU" sz="2800" b="1" dirty="0"/>
          </a:p>
          <a:p>
            <a:endParaRPr lang="ru-RU" sz="2800" b="1" dirty="0"/>
          </a:p>
          <a:p>
            <a:endParaRPr lang="ru-RU" sz="2800" b="1" dirty="0" smtClean="0"/>
          </a:p>
          <a:p>
            <a:endParaRPr lang="ru-RU" sz="2800" dirty="0"/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615609316"/>
              </p:ext>
            </p:extLst>
          </p:nvPr>
        </p:nvGraphicFramePr>
        <p:xfrm>
          <a:off x="2031999" y="290945"/>
          <a:ext cx="8913091" cy="6082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80224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210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951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8" y="325315"/>
            <a:ext cx="9996854" cy="611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052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3" y="342901"/>
            <a:ext cx="3373475" cy="6025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15" y="342902"/>
            <a:ext cx="6603023" cy="529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170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15017" cy="52612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36" y="2721834"/>
            <a:ext cx="7356764" cy="413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648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706" y="276330"/>
            <a:ext cx="1101299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Задачи </a:t>
            </a:r>
            <a:r>
              <a:rPr lang="ru-RU" sz="3200" b="1" dirty="0" smtClean="0"/>
              <a:t>2024 год</a:t>
            </a:r>
            <a:r>
              <a:rPr lang="ru-RU" sz="3200" b="1" dirty="0"/>
              <a:t>:</a:t>
            </a:r>
          </a:p>
          <a:p>
            <a:endParaRPr lang="ru-RU" sz="3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000" dirty="0" smtClean="0"/>
              <a:t>Строительство дороги </a:t>
            </a:r>
            <a:r>
              <a:rPr lang="ru-RU" sz="3000" dirty="0" err="1" smtClean="0"/>
              <a:t>с.Введенская</a:t>
            </a:r>
            <a:r>
              <a:rPr lang="ru-RU" sz="3000" dirty="0" smtClean="0"/>
              <a:t> Слобода улицы Лесная, Молодежная</a:t>
            </a:r>
            <a:endParaRPr lang="ru-RU" sz="3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000" dirty="0" smtClean="0"/>
              <a:t> организация совместной работы с  </a:t>
            </a:r>
            <a:r>
              <a:rPr lang="ru-RU" sz="3000" dirty="0" err="1" smtClean="0"/>
              <a:t>МУП«Волжанка</a:t>
            </a:r>
            <a:r>
              <a:rPr lang="ru-RU" sz="3000" dirty="0"/>
              <a:t>» </a:t>
            </a:r>
            <a:r>
              <a:rPr lang="ru-RU" sz="3000" dirty="0" smtClean="0"/>
              <a:t>по принудительному взысканию </a:t>
            </a:r>
            <a:r>
              <a:rPr lang="ru-RU" sz="3000" dirty="0"/>
              <a:t>долгов по </a:t>
            </a:r>
            <a:r>
              <a:rPr lang="ru-RU" sz="3000" dirty="0" smtClean="0"/>
              <a:t>водоснабжению</a:t>
            </a:r>
            <a:endParaRPr lang="ru-RU" sz="3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000" dirty="0" smtClean="0"/>
              <a:t>Работа </a:t>
            </a:r>
            <a:r>
              <a:rPr lang="ru-RU" sz="3000" dirty="0"/>
              <a:t>по использованию средств самообложения </a:t>
            </a:r>
            <a:r>
              <a:rPr lang="ru-RU" sz="3000" smtClean="0"/>
              <a:t>2023 года</a:t>
            </a:r>
            <a:endParaRPr lang="ru-RU" sz="3000" dirty="0" smtClean="0"/>
          </a:p>
        </p:txBody>
      </p:sp>
    </p:spTree>
    <p:extLst>
      <p:ext uri="{BB962C8B-B14F-4D97-AF65-F5344CB8AC3E}">
        <p14:creationId xmlns:p14="http://schemas.microsoft.com/office/powerpoint/2010/main" val="3158885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83" y="223675"/>
            <a:ext cx="6534129" cy="4366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273" y="4441916"/>
            <a:ext cx="11102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800" dirty="0" smtClean="0"/>
          </a:p>
          <a:p>
            <a:pPr algn="ctr"/>
            <a:r>
              <a:rPr lang="ru-RU" sz="2800" dirty="0" smtClean="0"/>
              <a:t>В 2023 </a:t>
            </a:r>
            <a:r>
              <a:rPr lang="ru-RU" sz="2800" dirty="0"/>
              <a:t>году бюджет сельского поселения был </a:t>
            </a:r>
            <a:r>
              <a:rPr lang="ru-RU" sz="2800" b="1" dirty="0"/>
              <a:t>утвержден</a:t>
            </a:r>
            <a:r>
              <a:rPr lang="ru-RU" sz="2800" dirty="0"/>
              <a:t> в сумме </a:t>
            </a:r>
            <a:endParaRPr lang="ru-RU" sz="2800" dirty="0" smtClean="0"/>
          </a:p>
          <a:p>
            <a:pPr algn="ctr"/>
            <a:r>
              <a:rPr lang="ru-RU" sz="2800" b="1" dirty="0" smtClean="0"/>
              <a:t>17 232 62 </a:t>
            </a:r>
            <a:r>
              <a:rPr lang="ru-RU" sz="2800" dirty="0" smtClean="0"/>
              <a:t>рубля. </a:t>
            </a:r>
            <a:r>
              <a:rPr lang="ru-RU" sz="2800" dirty="0"/>
              <a:t>Фактически доходы бюджета </a:t>
            </a:r>
            <a:r>
              <a:rPr lang="ru-RU" sz="2800" b="1" dirty="0"/>
              <a:t>исполнены</a:t>
            </a:r>
            <a:r>
              <a:rPr lang="ru-RU" sz="2800" dirty="0"/>
              <a:t> на </a:t>
            </a:r>
            <a:endParaRPr lang="ru-RU" sz="2800" dirty="0" smtClean="0"/>
          </a:p>
          <a:p>
            <a:pPr algn="ctr"/>
            <a:r>
              <a:rPr lang="ru-RU" sz="2800" b="1" dirty="0" smtClean="0"/>
              <a:t>24 092 60 </a:t>
            </a:r>
            <a:r>
              <a:rPr lang="ru-RU" sz="2800" dirty="0" smtClean="0"/>
              <a:t>рублей</a:t>
            </a:r>
            <a:r>
              <a:rPr lang="ru-RU" sz="2800" dirty="0"/>
              <a:t>. </a:t>
            </a:r>
          </a:p>
          <a:p>
            <a:pPr algn="ctr"/>
            <a:r>
              <a:rPr lang="ru-RU" sz="2800" dirty="0"/>
              <a:t>Бюджет поселения выполнен на </a:t>
            </a:r>
            <a:r>
              <a:rPr lang="ru-RU" sz="2800" b="1" dirty="0" smtClean="0"/>
              <a:t>139%.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41089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48589022"/>
              </p:ext>
            </p:extLst>
          </p:nvPr>
        </p:nvGraphicFramePr>
        <p:xfrm>
          <a:off x="733529" y="160774"/>
          <a:ext cx="11133573" cy="6410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3007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82877747"/>
              </p:ext>
            </p:extLst>
          </p:nvPr>
        </p:nvGraphicFramePr>
        <p:xfrm>
          <a:off x="942109" y="414866"/>
          <a:ext cx="10210800" cy="6249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97195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1162</TotalTime>
  <Words>907</Words>
  <Application>Microsoft Office PowerPoint</Application>
  <PresentationFormat>Широкоэкранный</PresentationFormat>
  <Paragraphs>164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1" baseType="lpstr">
      <vt:lpstr>Arial</vt:lpstr>
      <vt:lpstr>Calibri</vt:lpstr>
      <vt:lpstr>Calibri Light</vt:lpstr>
      <vt:lpstr>Times New Roman</vt:lpstr>
      <vt:lpstr>Wingdings</vt:lpstr>
      <vt:lpstr>Тема Office</vt:lpstr>
      <vt:lpstr>Отчет  Главы Введенско-Слободского сельского поселения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2 000 000  – грант из Республики Татарстан направлен на ремонт артезианской скважины с установкой погружного насоса  и благоустройство территории по ул.Лесная и ул.Луговая с.Введенская Слобода, включая территорию накопительных емкостей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Введенско-слободского сельского поселения</dc:title>
  <dc:creator>Пользователь Windows</dc:creator>
  <cp:lastModifiedBy>Пользователь Windows</cp:lastModifiedBy>
  <cp:revision>115</cp:revision>
  <dcterms:created xsi:type="dcterms:W3CDTF">2022-02-03T12:29:37Z</dcterms:created>
  <dcterms:modified xsi:type="dcterms:W3CDTF">2024-01-18T11:26:49Z</dcterms:modified>
</cp:coreProperties>
</file>