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sldIdLst>
    <p:sldId id="256" r:id="rId2"/>
    <p:sldId id="259" r:id="rId3"/>
    <p:sldId id="261" r:id="rId4"/>
    <p:sldId id="266" r:id="rId5"/>
    <p:sldId id="349" r:id="rId6"/>
    <p:sldId id="260" r:id="rId7"/>
    <p:sldId id="263" r:id="rId8"/>
    <p:sldId id="265" r:id="rId9"/>
    <p:sldId id="267" r:id="rId10"/>
    <p:sldId id="268" r:id="rId11"/>
    <p:sldId id="269" r:id="rId12"/>
    <p:sldId id="270" r:id="rId13"/>
    <p:sldId id="372" r:id="rId14"/>
    <p:sldId id="371" r:id="rId15"/>
    <p:sldId id="271" r:id="rId16"/>
    <p:sldId id="272" r:id="rId17"/>
    <p:sldId id="273" r:id="rId18"/>
    <p:sldId id="276" r:id="rId19"/>
    <p:sldId id="274" r:id="rId20"/>
    <p:sldId id="275" r:id="rId21"/>
    <p:sldId id="360" r:id="rId22"/>
    <p:sldId id="361" r:id="rId23"/>
    <p:sldId id="277" r:id="rId24"/>
    <p:sldId id="278" r:id="rId25"/>
    <p:sldId id="362" r:id="rId26"/>
    <p:sldId id="363" r:id="rId27"/>
    <p:sldId id="354" r:id="rId28"/>
    <p:sldId id="281" r:id="rId29"/>
    <p:sldId id="282" r:id="rId30"/>
    <p:sldId id="279" r:id="rId31"/>
    <p:sldId id="280" r:id="rId32"/>
    <p:sldId id="350" r:id="rId33"/>
    <p:sldId id="283" r:id="rId34"/>
    <p:sldId id="284" r:id="rId35"/>
    <p:sldId id="285" r:id="rId36"/>
    <p:sldId id="355" r:id="rId37"/>
    <p:sldId id="286" r:id="rId38"/>
    <p:sldId id="287" r:id="rId39"/>
    <p:sldId id="352" r:id="rId40"/>
    <p:sldId id="288" r:id="rId41"/>
    <p:sldId id="289" r:id="rId42"/>
    <p:sldId id="290" r:id="rId43"/>
    <p:sldId id="291" r:id="rId44"/>
    <p:sldId id="353" r:id="rId45"/>
    <p:sldId id="292" r:id="rId46"/>
    <p:sldId id="293" r:id="rId47"/>
    <p:sldId id="351" r:id="rId48"/>
    <p:sldId id="294" r:id="rId49"/>
    <p:sldId id="365" r:id="rId50"/>
    <p:sldId id="295" r:id="rId51"/>
    <p:sldId id="296" r:id="rId52"/>
    <p:sldId id="366" r:id="rId53"/>
    <p:sldId id="298" r:id="rId54"/>
    <p:sldId id="301" r:id="rId55"/>
    <p:sldId id="299" r:id="rId56"/>
    <p:sldId id="300" r:id="rId57"/>
    <p:sldId id="302" r:id="rId58"/>
    <p:sldId id="303" r:id="rId59"/>
    <p:sldId id="304" r:id="rId60"/>
    <p:sldId id="305" r:id="rId61"/>
    <p:sldId id="307" r:id="rId62"/>
    <p:sldId id="306" r:id="rId63"/>
    <p:sldId id="356" r:id="rId64"/>
    <p:sldId id="357" r:id="rId65"/>
    <p:sldId id="308" r:id="rId66"/>
    <p:sldId id="309" r:id="rId67"/>
    <p:sldId id="375" r:id="rId68"/>
    <p:sldId id="376" r:id="rId69"/>
    <p:sldId id="367" r:id="rId70"/>
    <p:sldId id="310" r:id="rId71"/>
    <p:sldId id="313" r:id="rId72"/>
    <p:sldId id="311" r:id="rId73"/>
    <p:sldId id="312" r:id="rId74"/>
    <p:sldId id="314" r:id="rId75"/>
    <p:sldId id="315" r:id="rId76"/>
    <p:sldId id="316" r:id="rId77"/>
    <p:sldId id="317" r:id="rId78"/>
    <p:sldId id="318" r:id="rId79"/>
    <p:sldId id="319" r:id="rId80"/>
    <p:sldId id="321" r:id="rId81"/>
    <p:sldId id="322" r:id="rId82"/>
    <p:sldId id="320" r:id="rId83"/>
    <p:sldId id="324" r:id="rId84"/>
    <p:sldId id="328" r:id="rId85"/>
    <p:sldId id="325" r:id="rId86"/>
    <p:sldId id="323" r:id="rId87"/>
    <p:sldId id="326" r:id="rId88"/>
    <p:sldId id="327" r:id="rId89"/>
    <p:sldId id="332" r:id="rId90"/>
    <p:sldId id="334" r:id="rId91"/>
    <p:sldId id="333" r:id="rId92"/>
    <p:sldId id="329" r:id="rId93"/>
    <p:sldId id="330" r:id="rId94"/>
    <p:sldId id="331" r:id="rId95"/>
    <p:sldId id="373" r:id="rId96"/>
    <p:sldId id="374" r:id="rId97"/>
    <p:sldId id="335" r:id="rId98"/>
    <p:sldId id="336" r:id="rId99"/>
    <p:sldId id="338" r:id="rId100"/>
    <p:sldId id="339" r:id="rId101"/>
    <p:sldId id="368" r:id="rId102"/>
    <p:sldId id="340" r:id="rId103"/>
    <p:sldId id="341" r:id="rId104"/>
    <p:sldId id="342" r:id="rId105"/>
    <p:sldId id="369" r:id="rId106"/>
    <p:sldId id="343" r:id="rId107"/>
    <p:sldId id="358" r:id="rId108"/>
    <p:sldId id="345" r:id="rId109"/>
    <p:sldId id="344" r:id="rId110"/>
    <p:sldId id="359" r:id="rId111"/>
    <p:sldId id="346" r:id="rId112"/>
    <p:sldId id="347" r:id="rId113"/>
    <p:sldId id="364" r:id="rId114"/>
    <p:sldId id="348" r:id="rId1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9E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4960093713149467E-2"/>
          <c:y val="0.23772609819121446"/>
          <c:w val="0.9251307394492515"/>
          <c:h val="0.602264745976520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030556125330239E-3"/>
                  <c:y val="8.5271317829457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DA-4F28-899A-B2766E46EC09}"/>
                </c:ext>
              </c:extLst>
            </c:dLbl>
            <c:dLbl>
              <c:idx val="1"/>
              <c:layout>
                <c:manualLayout>
                  <c:x val="-4.4040741500441126E-3"/>
                  <c:y val="7.7519379844961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3DA-4F28-899A-B2766E46EC09}"/>
                </c:ext>
              </c:extLst>
            </c:dLbl>
            <c:dLbl>
              <c:idx val="2"/>
              <c:layout>
                <c:manualLayout>
                  <c:x val="-2.2020370750220159E-3"/>
                  <c:y val="7.4935400516795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3DA-4F28-899A-B2766E46E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7634</c:v>
                </c:pt>
                <c:pt idx="1">
                  <c:v>3976</c:v>
                </c:pt>
                <c:pt idx="2">
                  <c:v>4208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DA-4F28-899A-B2766E46EC0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3030556125330643E-3"/>
                  <c:y val="7.4935400516795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3DA-4F28-899A-B2766E46EC09}"/>
                </c:ext>
              </c:extLst>
            </c:dLbl>
            <c:dLbl>
              <c:idx val="1"/>
              <c:layout>
                <c:manualLayout>
                  <c:x val="-6.6061112250660478E-3"/>
                  <c:y val="7.4935400516795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3DA-4F28-899A-B2766E46EC09}"/>
                </c:ext>
              </c:extLst>
            </c:dLbl>
            <c:dLbl>
              <c:idx val="2"/>
              <c:layout>
                <c:manualLayout>
                  <c:x val="-1.6148085339434973E-16"/>
                  <c:y val="8.5271317829457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3DA-4F28-899A-B2766E46E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5360</c:v>
                </c:pt>
                <c:pt idx="1">
                  <c:v>3783</c:v>
                </c:pt>
                <c:pt idx="2">
                  <c:v>7062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DA-4F28-899A-B2766E46E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598303"/>
        <c:axId val="653597055"/>
        <c:axId val="0"/>
      </c:bar3DChart>
      <c:catAx>
        <c:axId val="65359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597055"/>
        <c:crosses val="autoZero"/>
        <c:auto val="1"/>
        <c:lblAlgn val="ctr"/>
        <c:lblOffset val="100"/>
        <c:noMultiLvlLbl val="0"/>
      </c:catAx>
      <c:valAx>
        <c:axId val="653597055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598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993984797621527E-2"/>
          <c:y val="6.7521211011414284E-3"/>
          <c:w val="0.41089656372981387"/>
          <c:h val="0.23097397709007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Земельный налог физических лиц </a:t>
            </a:r>
            <a:endParaRPr lang="ru-RU" sz="2000" b="1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830</c:v>
                </c:pt>
                <c:pt idx="1">
                  <c:v>937</c:v>
                </c:pt>
                <c:pt idx="2">
                  <c:v>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7B-4EFC-BE43-38123A5D25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Фактическое поступление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905.4</c:v>
                </c:pt>
                <c:pt idx="1">
                  <c:v>886.5</c:v>
                </c:pt>
                <c:pt idx="2">
                  <c:v>1053.2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7B-4EFC-BE43-38123A5D2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614527"/>
        <c:axId val="653599551"/>
        <c:axId val="0"/>
      </c:bar3DChart>
      <c:catAx>
        <c:axId val="653614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599551"/>
        <c:crosses val="autoZero"/>
        <c:auto val="1"/>
        <c:lblAlgn val="ctr"/>
        <c:lblOffset val="100"/>
        <c:noMultiLvlLbl val="0"/>
      </c:catAx>
      <c:valAx>
        <c:axId val="653599551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614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40563881127744E-2"/>
          <c:y val="9.7633358996797773E-2"/>
          <c:w val="0.44448016256032513"/>
          <c:h val="0.10227041857925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Земельный налог юридических лиц </a:t>
            </a:r>
            <a:endParaRPr lang="ru-RU" sz="2000" b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6924166539019139"/>
          <c:y val="2.41545939660302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206751054852322E-2"/>
          <c:y val="0.1023588210821345"/>
          <c:w val="0.95358649789029537"/>
          <c:h val="0.72691736814281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575</c:v>
                </c:pt>
                <c:pt idx="1">
                  <c:v>612.9</c:v>
                </c:pt>
                <c:pt idx="2">
                  <c:v>1787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5-4362-BB91-E2B6160516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Фактическое поступление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5613.9</c:v>
                </c:pt>
                <c:pt idx="1">
                  <c:v>1840.6</c:v>
                </c:pt>
                <c:pt idx="2">
                  <c:v>1914.8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5-4362-BB91-E2B616051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609119"/>
        <c:axId val="653600383"/>
        <c:axId val="0"/>
      </c:bar3DChart>
      <c:catAx>
        <c:axId val="65360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600383"/>
        <c:crosses val="autoZero"/>
        <c:auto val="1"/>
        <c:lblAlgn val="ctr"/>
        <c:lblOffset val="100"/>
        <c:noMultiLvlLbl val="0"/>
      </c:catAx>
      <c:valAx>
        <c:axId val="653600383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60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3344579554138016"/>
          <c:y val="0.10815245102179347"/>
          <c:w val="0.39753031662181471"/>
          <c:h val="7.0566410013011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2000" b="1" baseline="0" dirty="0" smtClean="0">
                <a:solidFill>
                  <a:srgbClr val="FF0000"/>
                </a:solidFill>
              </a:rPr>
              <a:t> лиц </a:t>
            </a:r>
            <a:endParaRPr lang="ru-RU" sz="2000" b="1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326</c:v>
                </c:pt>
                <c:pt idx="1">
                  <c:v>424</c:v>
                </c:pt>
                <c:pt idx="2">
                  <c:v>455.1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7B-4EFC-BE43-38123A5D25C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Фактическое поступление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466.6</c:v>
                </c:pt>
                <c:pt idx="1">
                  <c:v>520.4</c:v>
                </c:pt>
                <c:pt idx="2">
                  <c:v>1053.2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7B-4EFC-BE43-38123A5D2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614527"/>
        <c:axId val="653599551"/>
        <c:axId val="0"/>
      </c:bar3DChart>
      <c:catAx>
        <c:axId val="653614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599551"/>
        <c:crosses val="autoZero"/>
        <c:auto val="1"/>
        <c:lblAlgn val="ctr"/>
        <c:lblOffset val="100"/>
        <c:noMultiLvlLbl val="0"/>
      </c:catAx>
      <c:valAx>
        <c:axId val="653599551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6145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0340563881127744E-2"/>
          <c:y val="9.7633358996797773E-2"/>
          <c:w val="0.44448016256032513"/>
          <c:h val="0.102270418579254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rgbClr val="FF0000"/>
                </a:solidFill>
              </a:rPr>
              <a:t>Имущественный налог</a:t>
            </a:r>
            <a:endParaRPr lang="ru-RU" sz="2000" b="1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6924166539019139"/>
          <c:y val="2.41545939660302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260</c:v>
                </c:pt>
                <c:pt idx="1">
                  <c:v>270</c:v>
                </c:pt>
                <c:pt idx="2">
                  <c:v>329.3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5-4362-BB91-E2B6160516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Фактическое поступление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275.3</c:v>
                </c:pt>
                <c:pt idx="1">
                  <c:v>354.3</c:v>
                </c:pt>
                <c:pt idx="2">
                  <c:v>424.9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5-4362-BB91-E2B6160516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53609119"/>
        <c:axId val="653600383"/>
        <c:axId val="0"/>
      </c:bar3DChart>
      <c:catAx>
        <c:axId val="6536091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53600383"/>
        <c:crosses val="autoZero"/>
        <c:auto val="1"/>
        <c:lblAlgn val="ctr"/>
        <c:lblOffset val="100"/>
        <c:noMultiLvlLbl val="0"/>
      </c:catAx>
      <c:valAx>
        <c:axId val="653600383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536091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298116216485575E-2"/>
          <c:y val="0.1205670930265294"/>
          <c:w val="0.39753031662181471"/>
          <c:h val="7.0566410013011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9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7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78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1566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452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31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82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0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487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48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94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16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2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2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7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51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3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1E691-E9CB-42CD-B6A5-615A1E1A132C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8E3BF-B0A4-4C02-B1FF-80EE61345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417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7392" y="369277"/>
            <a:ext cx="11544300" cy="5152292"/>
          </a:xfrm>
        </p:spPr>
        <p:txBody>
          <a:bodyPr/>
          <a:lstStyle/>
          <a:p>
            <a:pPr algn="ctr"/>
            <a:r>
              <a:rPr lang="ru-RU" b="1" dirty="0" smtClean="0"/>
              <a:t>О деятельности </a:t>
            </a:r>
            <a:br>
              <a:rPr lang="ru-RU" b="1" dirty="0" smtClean="0"/>
            </a:br>
            <a:r>
              <a:rPr lang="ru-RU" b="1" dirty="0" smtClean="0"/>
              <a:t>исполнительного комитета Октябрьского </a:t>
            </a:r>
            <a:br>
              <a:rPr lang="ru-RU" b="1" dirty="0" smtClean="0"/>
            </a:br>
            <a:r>
              <a:rPr lang="ru-RU" b="1" dirty="0" smtClean="0"/>
              <a:t>сельского поселения </a:t>
            </a:r>
            <a:br>
              <a:rPr lang="ru-RU" b="1" dirty="0" smtClean="0"/>
            </a:br>
            <a:r>
              <a:rPr lang="ru-RU" b="1" dirty="0" smtClean="0"/>
              <a:t>за 2023 год </a:t>
            </a:r>
            <a:br>
              <a:rPr lang="ru-RU" b="1" dirty="0" smtClean="0"/>
            </a:br>
            <a:r>
              <a:rPr lang="ru-RU" b="1" dirty="0" smtClean="0"/>
              <a:t>и задачах на 2024 год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45516" y="6154615"/>
            <a:ext cx="2646484" cy="35169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23 января 202</a:t>
            </a:r>
            <a:r>
              <a:rPr lang="en-US" dirty="0" smtClean="0"/>
              <a:t>4</a:t>
            </a:r>
            <a:r>
              <a:rPr lang="ru-RU" dirty="0" smtClean="0"/>
              <a:t>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29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975" y="276226"/>
            <a:ext cx="118110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поступивших обращений граждан за 2021-2023 г.г.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675724"/>
              </p:ext>
            </p:extLst>
          </p:nvPr>
        </p:nvGraphicFramePr>
        <p:xfrm>
          <a:off x="180976" y="1219201"/>
          <a:ext cx="11810998" cy="528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4294">
                  <a:extLst>
                    <a:ext uri="{9D8B030D-6E8A-4147-A177-3AD203B41FA5}">
                      <a16:colId xmlns:a16="http://schemas.microsoft.com/office/drawing/2014/main" val="1398149833"/>
                    </a:ext>
                  </a:extLst>
                </a:gridCol>
                <a:gridCol w="1656835">
                  <a:extLst>
                    <a:ext uri="{9D8B030D-6E8A-4147-A177-3AD203B41FA5}">
                      <a16:colId xmlns:a16="http://schemas.microsoft.com/office/drawing/2014/main" val="2082532571"/>
                    </a:ext>
                  </a:extLst>
                </a:gridCol>
                <a:gridCol w="1433985">
                  <a:extLst>
                    <a:ext uri="{9D8B030D-6E8A-4147-A177-3AD203B41FA5}">
                      <a16:colId xmlns:a16="http://schemas.microsoft.com/office/drawing/2014/main" val="2888830374"/>
                    </a:ext>
                  </a:extLst>
                </a:gridCol>
                <a:gridCol w="1453364">
                  <a:extLst>
                    <a:ext uri="{9D8B030D-6E8A-4147-A177-3AD203B41FA5}">
                      <a16:colId xmlns:a16="http://schemas.microsoft.com/office/drawing/2014/main" val="1888621815"/>
                    </a:ext>
                  </a:extLst>
                </a:gridCol>
                <a:gridCol w="1482431">
                  <a:extLst>
                    <a:ext uri="{9D8B030D-6E8A-4147-A177-3AD203B41FA5}">
                      <a16:colId xmlns:a16="http://schemas.microsoft.com/office/drawing/2014/main" val="1792682918"/>
                    </a:ext>
                  </a:extLst>
                </a:gridCol>
                <a:gridCol w="1269271">
                  <a:extLst>
                    <a:ext uri="{9D8B030D-6E8A-4147-A177-3AD203B41FA5}">
                      <a16:colId xmlns:a16="http://schemas.microsoft.com/office/drawing/2014/main" val="1433953150"/>
                    </a:ext>
                  </a:extLst>
                </a:gridCol>
                <a:gridCol w="1971730">
                  <a:extLst>
                    <a:ext uri="{9D8B030D-6E8A-4147-A177-3AD203B41FA5}">
                      <a16:colId xmlns:a16="http://schemas.microsoft.com/office/drawing/2014/main" val="1441291733"/>
                    </a:ext>
                  </a:extLst>
                </a:gridCol>
                <a:gridCol w="1119088">
                  <a:extLst>
                    <a:ext uri="{9D8B030D-6E8A-4147-A177-3AD203B41FA5}">
                      <a16:colId xmlns:a16="http://schemas.microsoft.com/office/drawing/2014/main" val="663339725"/>
                    </a:ext>
                  </a:extLst>
                </a:gridCol>
              </a:tblGrid>
              <a:tr h="618885">
                <a:tc rowSpan="2"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Год </a:t>
                      </a:r>
                      <a:endParaRPr lang="ru-RU" sz="2000" dirty="0"/>
                    </a:p>
                  </a:txBody>
                  <a:tcP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2000" dirty="0" smtClean="0"/>
                        <a:t>Количество обращений </a:t>
                      </a:r>
                      <a:endParaRPr lang="ru-RU" sz="2000" dirty="0"/>
                    </a:p>
                  </a:txBody>
                  <a:tcP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Тематика поступивших обращений </a:t>
                      </a:r>
                      <a:endParaRPr lang="ru-RU" sz="20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845948"/>
                  </a:ext>
                </a:extLst>
              </a:tr>
              <a:tr h="10200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Земельные вопросы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Дорожное хозяйство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Уличное освещение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Экология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Водоснабжение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Другие вопросы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633841"/>
                  </a:ext>
                </a:extLst>
              </a:tr>
              <a:tr h="121582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470278"/>
                  </a:ext>
                </a:extLst>
              </a:tr>
              <a:tr h="1215824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77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692348"/>
                  </a:ext>
                </a:extLst>
              </a:tr>
              <a:tr h="1215824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2023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44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8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17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4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6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7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7809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848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219828"/>
            <a:ext cx="11811000" cy="4483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Награждение </a:t>
            </a:r>
            <a:r>
              <a:rPr lang="ru-RU" dirty="0" err="1" smtClean="0"/>
              <a:t>Камалеевой</a:t>
            </a:r>
            <a:r>
              <a:rPr lang="ru-RU" dirty="0" smtClean="0"/>
              <a:t> </a:t>
            </a:r>
            <a:r>
              <a:rPr lang="ru-RU" dirty="0" err="1" smtClean="0"/>
              <a:t>Танзили</a:t>
            </a:r>
            <a:r>
              <a:rPr lang="ru-RU" dirty="0" smtClean="0"/>
              <a:t> </a:t>
            </a:r>
            <a:r>
              <a:rPr lang="ru-RU" dirty="0" err="1" smtClean="0"/>
              <a:t>Рахимзяновны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07" y="747592"/>
            <a:ext cx="4473163" cy="596421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04903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953875" cy="84772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Награждение </a:t>
            </a:r>
            <a:r>
              <a:rPr lang="ru-RU" dirty="0" err="1" smtClean="0"/>
              <a:t>Зинатуллиной</a:t>
            </a:r>
            <a:r>
              <a:rPr lang="ru-RU" dirty="0" smtClean="0"/>
              <a:t> </a:t>
            </a:r>
            <a:r>
              <a:rPr lang="ru-RU" dirty="0" err="1" smtClean="0"/>
              <a:t>Фираи</a:t>
            </a:r>
            <a:r>
              <a:rPr lang="ru-RU" dirty="0" smtClean="0"/>
              <a:t> </a:t>
            </a:r>
            <a:r>
              <a:rPr lang="ru-RU" dirty="0" err="1" smtClean="0"/>
              <a:t>Калимулловны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0" y="781050"/>
            <a:ext cx="10385913" cy="58507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5424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47650"/>
            <a:ext cx="9613861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Поздравление юбиляров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1400175"/>
            <a:ext cx="5895181" cy="442138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82" y="1400175"/>
            <a:ext cx="5895181" cy="442138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65616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47650"/>
            <a:ext cx="9613861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Поздравление юбиляров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20" y="963978"/>
            <a:ext cx="4330105" cy="57734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63978"/>
            <a:ext cx="7370763" cy="552807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5338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6200" y="123825"/>
            <a:ext cx="11953875" cy="12191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Поздравление семейной пары Глебовых </a:t>
            </a:r>
            <a:br>
              <a:rPr lang="ru-RU" dirty="0" smtClean="0"/>
            </a:br>
            <a:r>
              <a:rPr lang="ru-RU" dirty="0" smtClean="0"/>
              <a:t>Виктора Сергеевича и Татьяны Васильевны с 50-тилетием совместной жизни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995" y="1447801"/>
            <a:ext cx="9569203" cy="532685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313632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38126"/>
            <a:ext cx="12030075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Вручение продуктовых наборов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" y="1069776"/>
            <a:ext cx="7110412" cy="533280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487" y="1973461"/>
            <a:ext cx="4700588" cy="35254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69512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57176"/>
            <a:ext cx="10883029" cy="4857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Празднование Дня Святой Троицы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838201"/>
            <a:ext cx="5938961" cy="39624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48" y="2819401"/>
            <a:ext cx="5808740" cy="387551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34053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5" y="133350"/>
            <a:ext cx="11915775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Празднование Дня Святой Троицы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39" y="819150"/>
            <a:ext cx="8853714" cy="590708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42833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57176"/>
            <a:ext cx="10883029" cy="4857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Столетие села Янга-Болгар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2" y="915044"/>
            <a:ext cx="5855943" cy="390396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15" y="2867025"/>
            <a:ext cx="5865898" cy="38182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5998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57176"/>
            <a:ext cx="10883029" cy="4857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Столетие села Янга-Болгар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" y="2462659"/>
            <a:ext cx="4749007" cy="267131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19" y="1457325"/>
            <a:ext cx="6988969" cy="524172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381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25" y="171450"/>
            <a:ext cx="11525250" cy="704850"/>
          </a:xfrm>
        </p:spPr>
        <p:txBody>
          <a:bodyPr/>
          <a:lstStyle/>
          <a:p>
            <a:pPr algn="ctr"/>
            <a:r>
              <a:rPr lang="ru-RU" dirty="0" smtClean="0"/>
              <a:t>Заседание Совета поселения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962025"/>
            <a:ext cx="7734300" cy="580072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02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57176"/>
            <a:ext cx="10883029" cy="41909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Столетие села Янга-Болгар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841177"/>
            <a:ext cx="5533231" cy="414992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5" y="2052043"/>
            <a:ext cx="6284913" cy="471368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65532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257176"/>
            <a:ext cx="10883029" cy="4857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Митинги на День Победы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1059001"/>
            <a:ext cx="4910137" cy="368260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618" y="3552825"/>
            <a:ext cx="6892131" cy="310145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15558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6676"/>
            <a:ext cx="11349754" cy="523874"/>
          </a:xfrm>
        </p:spPr>
        <p:txBody>
          <a:bodyPr>
            <a:normAutofit fontScale="90000"/>
          </a:bodyPr>
          <a:lstStyle/>
          <a:p>
            <a:pPr marL="571500" indent="-571500" algn="r">
              <a:buFont typeface="Wingdings" panose="05000000000000000000" pitchFamily="2" charset="2"/>
              <a:buChar char="ü"/>
            </a:pPr>
            <a:r>
              <a:rPr lang="ru-RU" dirty="0" smtClean="0"/>
              <a:t>Задачи на 2024 год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19075" y="762000"/>
            <a:ext cx="11449050" cy="5838825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60000"/>
              </a:lnSpc>
            </a:pPr>
            <a:r>
              <a:rPr lang="ru-RU" sz="3800" dirty="0"/>
              <a:t>Стопроцентный сбор средств самообложения и </a:t>
            </a:r>
            <a:r>
              <a:rPr lang="ru-RU" sz="3800" dirty="0" smtClean="0"/>
              <a:t>выполнение запланированных </a:t>
            </a:r>
            <a:r>
              <a:rPr lang="ru-RU" sz="3800" dirty="0"/>
              <a:t>работ </a:t>
            </a:r>
          </a:p>
          <a:p>
            <a:pPr lvl="0">
              <a:lnSpc>
                <a:spcPct val="160000"/>
              </a:lnSpc>
            </a:pPr>
            <a:r>
              <a:rPr lang="ru-RU" sz="3800" dirty="0"/>
              <a:t>Ремонт дороги по улице Южная в поселке Октябрьский</a:t>
            </a:r>
          </a:p>
          <a:p>
            <a:pPr lvl="0">
              <a:lnSpc>
                <a:spcPct val="160000"/>
              </a:lnSpc>
            </a:pPr>
            <a:r>
              <a:rPr lang="ru-RU" sz="3800" dirty="0"/>
              <a:t>Приобретение евро контейнеров для установки на площадках в поселке Октябрьский</a:t>
            </a:r>
          </a:p>
          <a:p>
            <a:pPr lvl="0">
              <a:lnSpc>
                <a:spcPct val="160000"/>
              </a:lnSpc>
            </a:pPr>
            <a:r>
              <a:rPr lang="ru-RU" sz="3800" dirty="0"/>
              <a:t>Участие в программе "Наш двор" </a:t>
            </a:r>
            <a:endParaRPr lang="ru-RU" sz="3800" dirty="0" smtClean="0"/>
          </a:p>
          <a:p>
            <a:pPr lvl="0">
              <a:lnSpc>
                <a:spcPct val="160000"/>
              </a:lnSpc>
            </a:pPr>
            <a:r>
              <a:rPr lang="ru-RU" sz="3800" dirty="0" smtClean="0"/>
              <a:t>Решение </a:t>
            </a:r>
            <a:r>
              <a:rPr lang="ru-RU" sz="3800" dirty="0"/>
              <a:t>текущих вопросов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3731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4" y="78420"/>
            <a:ext cx="9391651" cy="6665280"/>
          </a:xfrm>
        </p:spPr>
      </p:pic>
    </p:spTree>
    <p:extLst>
      <p:ext uri="{BB962C8B-B14F-4D97-AF65-F5344CB8AC3E}">
        <p14:creationId xmlns:p14="http://schemas.microsoft.com/office/powerpoint/2010/main" val="261163418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10454404" cy="5133222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Спасибо за внимание!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846606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50" y="228600"/>
            <a:ext cx="11753849" cy="704850"/>
          </a:xfrm>
        </p:spPr>
        <p:txBody>
          <a:bodyPr/>
          <a:lstStyle/>
          <a:p>
            <a:r>
              <a:rPr lang="ru-RU" dirty="0" smtClean="0"/>
              <a:t>Анализ работы Совета поселения за 2021-2023 г.г.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104137"/>
              </p:ext>
            </p:extLst>
          </p:nvPr>
        </p:nvGraphicFramePr>
        <p:xfrm>
          <a:off x="285748" y="1104899"/>
          <a:ext cx="11677652" cy="5486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065">
                  <a:extLst>
                    <a:ext uri="{9D8B030D-6E8A-4147-A177-3AD203B41FA5}">
                      <a16:colId xmlns:a16="http://schemas.microsoft.com/office/drawing/2014/main" val="3301385384"/>
                    </a:ext>
                  </a:extLst>
                </a:gridCol>
                <a:gridCol w="2566732">
                  <a:extLst>
                    <a:ext uri="{9D8B030D-6E8A-4147-A177-3AD203B41FA5}">
                      <a16:colId xmlns:a16="http://schemas.microsoft.com/office/drawing/2014/main" val="3169448599"/>
                    </a:ext>
                  </a:extLst>
                </a:gridCol>
                <a:gridCol w="2439376">
                  <a:extLst>
                    <a:ext uri="{9D8B030D-6E8A-4147-A177-3AD203B41FA5}">
                      <a16:colId xmlns:a16="http://schemas.microsoft.com/office/drawing/2014/main" val="957607039"/>
                    </a:ext>
                  </a:extLst>
                </a:gridCol>
                <a:gridCol w="2607979">
                  <a:extLst>
                    <a:ext uri="{9D8B030D-6E8A-4147-A177-3AD203B41FA5}">
                      <a16:colId xmlns:a16="http://schemas.microsoft.com/office/drawing/2014/main" val="1855950627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50439524"/>
                    </a:ext>
                  </a:extLst>
                </a:gridCol>
              </a:tblGrid>
              <a:tr h="1314328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Год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</a:rPr>
                        <a:t>Совет поселения </a:t>
                      </a:r>
                      <a:endParaRPr lang="ru-RU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Постоянные комиссии Совета поселения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927957"/>
                  </a:ext>
                </a:extLst>
              </a:tr>
              <a:tr h="187761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Количество проведенных заседаний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Количество принятых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решений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Количество проведённых заседаний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Количество рассмотренных вопросов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741922"/>
                  </a:ext>
                </a:extLst>
              </a:tr>
              <a:tr h="764821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0007282"/>
                  </a:ext>
                </a:extLst>
              </a:tr>
              <a:tr h="764821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318699"/>
                  </a:ext>
                </a:extLst>
              </a:tr>
              <a:tr h="764821"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2023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8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39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14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24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242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7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1" y="0"/>
            <a:ext cx="11887200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Увеличение границ населенного пункта Октябрьский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2" y="565537"/>
            <a:ext cx="10466208" cy="618927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16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1" y="0"/>
            <a:ext cx="11887200" cy="65111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Увеличение границ населенного пункта Ключищи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916" y="651119"/>
            <a:ext cx="7093870" cy="607512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032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6"/>
            <a:ext cx="11830050" cy="74294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Численность населения в разрезе населенных пунктов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4705844"/>
              </p:ext>
            </p:extLst>
          </p:nvPr>
        </p:nvGraphicFramePr>
        <p:xfrm>
          <a:off x="180973" y="952496"/>
          <a:ext cx="11725275" cy="5648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702">
                  <a:extLst>
                    <a:ext uri="{9D8B030D-6E8A-4147-A177-3AD203B41FA5}">
                      <a16:colId xmlns:a16="http://schemas.microsoft.com/office/drawing/2014/main" val="2555914904"/>
                    </a:ext>
                  </a:extLst>
                </a:gridCol>
                <a:gridCol w="2518408">
                  <a:extLst>
                    <a:ext uri="{9D8B030D-6E8A-4147-A177-3AD203B41FA5}">
                      <a16:colId xmlns:a16="http://schemas.microsoft.com/office/drawing/2014/main" val="178102858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4060937747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1260392167"/>
                    </a:ext>
                  </a:extLst>
                </a:gridCol>
                <a:gridCol w="2345055">
                  <a:extLst>
                    <a:ext uri="{9D8B030D-6E8A-4147-A177-3AD203B41FA5}">
                      <a16:colId xmlns:a16="http://schemas.microsoft.com/office/drawing/2014/main" val="3298166661"/>
                    </a:ext>
                  </a:extLst>
                </a:gridCol>
              </a:tblGrid>
              <a:tr h="1129666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5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п. Октябрьский</a:t>
                      </a:r>
                      <a:endParaRPr lang="ru-RU" sz="235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5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с. Ключищи</a:t>
                      </a:r>
                      <a:endParaRPr lang="ru-RU" sz="235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5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с. Матюшино</a:t>
                      </a:r>
                      <a:endParaRPr lang="ru-RU" sz="235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5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с. Янга-Болгар</a:t>
                      </a:r>
                      <a:endParaRPr lang="ru-RU" sz="235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444773"/>
                  </a:ext>
                </a:extLst>
              </a:tr>
              <a:tr h="1129666">
                <a:tc>
                  <a:txBody>
                    <a:bodyPr/>
                    <a:lstStyle/>
                    <a:p>
                      <a:pPr algn="ctr"/>
                      <a:r>
                        <a:rPr lang="ru-RU" sz="2800" b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</a:t>
                      </a:r>
                      <a:endParaRPr lang="ru-RU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461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162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71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8529873"/>
                  </a:ext>
                </a:extLst>
              </a:tr>
              <a:tr h="1129666">
                <a:tc>
                  <a:txBody>
                    <a:bodyPr/>
                    <a:lstStyle/>
                    <a:p>
                      <a:pPr algn="ctr"/>
                      <a:r>
                        <a:rPr lang="ru-RU" sz="1900" b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Дети до</a:t>
                      </a:r>
                      <a:r>
                        <a:rPr lang="ru-RU" sz="1900" b="1" baseline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18-ти лет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254261"/>
                  </a:ext>
                </a:extLst>
              </a:tr>
              <a:tr h="1129666">
                <a:tc>
                  <a:txBody>
                    <a:bodyPr/>
                    <a:lstStyle/>
                    <a:p>
                      <a:pPr algn="ctr"/>
                      <a:r>
                        <a:rPr lang="ru-RU" sz="1900" b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Трудоспособное население 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290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327113"/>
                  </a:ext>
                </a:extLst>
              </a:tr>
              <a:tr h="1129666">
                <a:tc>
                  <a:txBody>
                    <a:bodyPr/>
                    <a:lstStyle/>
                    <a:p>
                      <a:pPr algn="ctr"/>
                      <a:r>
                        <a:rPr lang="ru-RU" sz="1900" b="1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Жители</a:t>
                      </a:r>
                      <a:r>
                        <a:rPr lang="ru-RU" sz="1900" b="1" baseline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в возрасте от 65 лет и выше </a:t>
                      </a:r>
                      <a:endParaRPr lang="ru-RU" sz="19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</a:t>
                      </a:r>
                      <a:endParaRPr lang="ru-RU" sz="4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2350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82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7650"/>
            <a:ext cx="12087225" cy="13906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Сравнительный анализ поступления </a:t>
            </a:r>
            <a:br>
              <a:rPr lang="ru-RU" dirty="0" smtClean="0"/>
            </a:br>
            <a:r>
              <a:rPr lang="ru-RU" dirty="0" smtClean="0"/>
              <a:t>собственных доходов и дотаций в бюджет поселения </a:t>
            </a:r>
            <a:br>
              <a:rPr lang="ru-RU" dirty="0" smtClean="0"/>
            </a:br>
            <a:r>
              <a:rPr lang="ru-RU" dirty="0" smtClean="0"/>
              <a:t>за 2021-2023 г.г. </a:t>
            </a:r>
            <a:endParaRPr lang="ru-RU" sz="22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238471"/>
              </p:ext>
            </p:extLst>
          </p:nvPr>
        </p:nvGraphicFramePr>
        <p:xfrm>
          <a:off x="276225" y="1781175"/>
          <a:ext cx="11534774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525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26" y="266700"/>
            <a:ext cx="11529296" cy="885825"/>
          </a:xfrm>
        </p:spPr>
        <p:txBody>
          <a:bodyPr/>
          <a:lstStyle/>
          <a:p>
            <a:pPr algn="ctr"/>
            <a:r>
              <a:rPr lang="ru-RU" dirty="0" smtClean="0"/>
              <a:t>Исполнение бюджета за 2023 год </a:t>
            </a:r>
            <a:br>
              <a:rPr lang="ru-RU" dirty="0" smtClean="0"/>
            </a:br>
            <a:r>
              <a:rPr lang="ru-RU" sz="2000" dirty="0" smtClean="0"/>
              <a:t>(в млн. рублей)  </a:t>
            </a:r>
            <a:endParaRPr lang="ru-RU" sz="2000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927173"/>
              </p:ext>
            </p:extLst>
          </p:nvPr>
        </p:nvGraphicFramePr>
        <p:xfrm>
          <a:off x="161926" y="1381124"/>
          <a:ext cx="11868148" cy="5105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037">
                  <a:extLst>
                    <a:ext uri="{9D8B030D-6E8A-4147-A177-3AD203B41FA5}">
                      <a16:colId xmlns:a16="http://schemas.microsoft.com/office/drawing/2014/main" val="3652700200"/>
                    </a:ext>
                  </a:extLst>
                </a:gridCol>
                <a:gridCol w="2967037">
                  <a:extLst>
                    <a:ext uri="{9D8B030D-6E8A-4147-A177-3AD203B41FA5}">
                      <a16:colId xmlns:a16="http://schemas.microsoft.com/office/drawing/2014/main" val="2915365843"/>
                    </a:ext>
                  </a:extLst>
                </a:gridCol>
                <a:gridCol w="2967037">
                  <a:extLst>
                    <a:ext uri="{9D8B030D-6E8A-4147-A177-3AD203B41FA5}">
                      <a16:colId xmlns:a16="http://schemas.microsoft.com/office/drawing/2014/main" val="2753741079"/>
                    </a:ext>
                  </a:extLst>
                </a:gridCol>
                <a:gridCol w="2967037">
                  <a:extLst>
                    <a:ext uri="{9D8B030D-6E8A-4147-A177-3AD203B41FA5}">
                      <a16:colId xmlns:a16="http://schemas.microsoft.com/office/drawing/2014/main" val="3082071105"/>
                    </a:ext>
                  </a:extLst>
                </a:gridCol>
              </a:tblGrid>
              <a:tr h="2083622">
                <a:tc>
                  <a:txBody>
                    <a:bodyPr/>
                    <a:lstStyle/>
                    <a:p>
                      <a:endParaRPr lang="ru-RU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Утвержденный бюджет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на начало года </a:t>
                      </a:r>
                    </a:p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Утвержденный бюджет </a:t>
                      </a:r>
                    </a:p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на конец года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Фактическое исполнение </a:t>
                      </a:r>
                      <a:endParaRPr lang="ru-RU" sz="2800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9492955"/>
                  </a:ext>
                </a:extLst>
              </a:tr>
              <a:tr h="1668664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Доходы</a:t>
                      </a:r>
                      <a:r>
                        <a:rPr lang="ru-RU" sz="3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5,686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10,691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11,270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67953"/>
                  </a:ext>
                </a:extLst>
              </a:tr>
              <a:tr h="1353115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Расходы 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5,686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10,691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11,270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6762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7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152401"/>
            <a:ext cx="11753850" cy="666750"/>
          </a:xfrm>
        </p:spPr>
        <p:txBody>
          <a:bodyPr/>
          <a:lstStyle/>
          <a:p>
            <a:pPr algn="ctr"/>
            <a:r>
              <a:rPr lang="ru-RU" dirty="0" smtClean="0"/>
              <a:t>Исполнение собственных доходов за 2023 год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461476"/>
              </p:ext>
            </p:extLst>
          </p:nvPr>
        </p:nvGraphicFramePr>
        <p:xfrm>
          <a:off x="257174" y="1165225"/>
          <a:ext cx="11315700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0276">
                  <a:extLst>
                    <a:ext uri="{9D8B030D-6E8A-4147-A177-3AD203B41FA5}">
                      <a16:colId xmlns:a16="http://schemas.microsoft.com/office/drawing/2014/main" val="1551314466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4117284838"/>
                    </a:ext>
                  </a:extLst>
                </a:gridCol>
                <a:gridCol w="1990725">
                  <a:extLst>
                    <a:ext uri="{9D8B030D-6E8A-4147-A177-3AD203B41FA5}">
                      <a16:colId xmlns:a16="http://schemas.microsoft.com/office/drawing/2014/main" val="2205693882"/>
                    </a:ext>
                  </a:extLst>
                </a:gridCol>
                <a:gridCol w="1666874">
                  <a:extLst>
                    <a:ext uri="{9D8B030D-6E8A-4147-A177-3AD203B41FA5}">
                      <a16:colId xmlns:a16="http://schemas.microsoft.com/office/drawing/2014/main" val="2856599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План </a:t>
                      </a:r>
                      <a:endParaRPr lang="ru-RU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Факт</a:t>
                      </a:r>
                      <a:endParaRPr lang="ru-RU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Процент исполнения </a:t>
                      </a:r>
                      <a:endParaRPr lang="ru-RU" sz="2000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725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Налог на доходы физических лиц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455,1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757,5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166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8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Налог на имущество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329,3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424,9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129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782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Земельный налог физических лиц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907,0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1053,2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116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19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Земельный налог юридических лиц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1787,0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1914,8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107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523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Платные услуги (возмещение затрат)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176,8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50,0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28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5641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Самообложение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542,7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544,2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100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653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Аренда имущества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3,6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541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Штрафы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6,0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45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77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5" y="76200"/>
            <a:ext cx="11944350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поступления собственных доходов за 2021-2023 г.г.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43892403"/>
              </p:ext>
            </p:extLst>
          </p:nvPr>
        </p:nvGraphicFramePr>
        <p:xfrm>
          <a:off x="533400" y="876300"/>
          <a:ext cx="5534025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5397171"/>
              </p:ext>
            </p:extLst>
          </p:nvPr>
        </p:nvGraphicFramePr>
        <p:xfrm>
          <a:off x="6067425" y="1028700"/>
          <a:ext cx="6019800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91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590550"/>
          </a:xfrm>
        </p:spPr>
        <p:txBody>
          <a:bodyPr/>
          <a:lstStyle/>
          <a:p>
            <a:pPr algn="ctr"/>
            <a:r>
              <a:rPr lang="ru-RU" dirty="0" smtClean="0"/>
              <a:t>Встречи с жителями поселения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874317"/>
            <a:ext cx="7781925" cy="583644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27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5" y="76200"/>
            <a:ext cx="11944350" cy="9525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поступления собственных доходов за 2021-2023 г.г.</a:t>
            </a:r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4701278"/>
              </p:ext>
            </p:extLst>
          </p:nvPr>
        </p:nvGraphicFramePr>
        <p:xfrm>
          <a:off x="457199" y="942975"/>
          <a:ext cx="5534025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Объект 1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59399568"/>
              </p:ext>
            </p:extLst>
          </p:nvPr>
        </p:nvGraphicFramePr>
        <p:xfrm>
          <a:off x="6067425" y="1028700"/>
          <a:ext cx="6019800" cy="5514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068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49" y="171450"/>
            <a:ext cx="11915775" cy="64674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С начала 2023 года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введено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понятие 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диный 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алоговый 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4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латеж</a:t>
            </a:r>
            <a:r>
              <a:rPr lang="ru-RU" sz="4000" u="sng" dirty="0">
                <a:latin typeface="Arial" panose="020B0604020202020204" pitchFamily="34" charset="0"/>
                <a:cs typeface="Arial" panose="020B0604020202020204" pitchFamily="34" charset="0"/>
              </a:rPr>
              <a:t>". </a:t>
            </a:r>
            <a:endParaRPr lang="ru-RU" sz="4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внесены Федеральным законом от 14.07.2022 №263-ФЗ.</a:t>
            </a:r>
          </a:p>
          <a:p>
            <a:pPr marL="0" indent="0" algn="ctr">
              <a:buNone/>
            </a:pP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Единый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налоговый платеж (кратко - ЕНП)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это новый способ уплаты налогов и обязательных платежей. </a:t>
            </a:r>
            <a:endParaRPr lang="ru-RU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ЕНП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 января 2023 года 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обязателен для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налогоплательщиков.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209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" y="76200"/>
            <a:ext cx="12089483" cy="6739987"/>
          </a:xfrm>
        </p:spPr>
      </p:pic>
    </p:spTree>
    <p:extLst>
      <p:ext uri="{BB962C8B-B14F-4D97-AF65-F5344CB8AC3E}">
        <p14:creationId xmlns:p14="http://schemas.microsoft.com/office/powerpoint/2010/main" val="4276082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1" y="219076"/>
            <a:ext cx="9613861" cy="4286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Утверждённый бюджет на 2024 год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21841462"/>
              </p:ext>
            </p:extLst>
          </p:nvPr>
        </p:nvGraphicFramePr>
        <p:xfrm>
          <a:off x="280987" y="790573"/>
          <a:ext cx="5348287" cy="601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8088">
                  <a:extLst>
                    <a:ext uri="{9D8B030D-6E8A-4147-A177-3AD203B41FA5}">
                      <a16:colId xmlns:a16="http://schemas.microsoft.com/office/drawing/2014/main" val="629651923"/>
                    </a:ext>
                  </a:extLst>
                </a:gridCol>
                <a:gridCol w="1600199">
                  <a:extLst>
                    <a:ext uri="{9D8B030D-6E8A-4147-A177-3AD203B41FA5}">
                      <a16:colId xmlns:a16="http://schemas.microsoft.com/office/drawing/2014/main" val="1206065181"/>
                    </a:ext>
                  </a:extLst>
                </a:gridCol>
              </a:tblGrid>
              <a:tr h="54073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Доходная</a:t>
                      </a:r>
                      <a:r>
                        <a:rPr lang="ru-RU" sz="24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часть бюджета 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287469"/>
                  </a:ext>
                </a:extLst>
              </a:tr>
              <a:tr h="81110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Налог на доходы физических лиц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695,80</a:t>
                      </a:r>
                    </a:p>
                  </a:txBody>
                  <a:tcPr marL="19050" marR="190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6407192"/>
                  </a:ext>
                </a:extLst>
              </a:tr>
              <a:tr h="811103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Налог на имущество физических лиц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417,00</a:t>
                      </a:r>
                    </a:p>
                  </a:txBody>
                  <a:tcPr marL="19050" marR="190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604522"/>
                  </a:ext>
                </a:extLst>
              </a:tr>
              <a:tr h="548245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Земельный налог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3861,10</a:t>
                      </a:r>
                    </a:p>
                  </a:txBody>
                  <a:tcPr marL="19050" marR="190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6385874"/>
                  </a:ext>
                </a:extLst>
              </a:tr>
              <a:tr h="2027756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Доходы, поступающие в порядке возмещения расходов, понесенных в связи с эксплуатацией имущества 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176,8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4597391"/>
                  </a:ext>
                </a:extLst>
              </a:tr>
              <a:tr h="646892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950,41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993104"/>
                  </a:ext>
                </a:extLst>
              </a:tr>
              <a:tr h="54824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 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6101,11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015745"/>
                  </a:ext>
                </a:extLst>
              </a:tr>
            </a:tbl>
          </a:graphicData>
        </a:graphic>
      </p:graphicFrame>
      <p:graphicFrame>
        <p:nvGraphicFramePr>
          <p:cNvPr id="10" name="Объект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85111919"/>
              </p:ext>
            </p:extLst>
          </p:nvPr>
        </p:nvGraphicFramePr>
        <p:xfrm>
          <a:off x="5924550" y="790574"/>
          <a:ext cx="6096000" cy="6031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0">
                  <a:extLst>
                    <a:ext uri="{9D8B030D-6E8A-4147-A177-3AD203B41FA5}">
                      <a16:colId xmlns:a16="http://schemas.microsoft.com/office/drawing/2014/main" val="4056368057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667791581"/>
                    </a:ext>
                  </a:extLst>
                </a:gridCol>
              </a:tblGrid>
              <a:tr h="53536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Расходная часть бюджета </a:t>
                      </a:r>
                      <a:endParaRPr lang="ru-RU" sz="2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9231864"/>
                  </a:ext>
                </a:extLst>
              </a:tr>
              <a:tr h="806443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Общегосударственные вопросы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1317,55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9250253"/>
                  </a:ext>
                </a:extLst>
              </a:tr>
              <a:tr h="813947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Осуществление первичного воинского учета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152,46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564188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Дорожное хозяйство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490,7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445826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Уличное освещение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274,2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245176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Культура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3355,80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877611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Межбюджетные трансферты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100,5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245558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Коммунальное хозяйство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363,1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2792945"/>
                  </a:ext>
                </a:extLst>
              </a:tr>
              <a:tr h="74128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Национальная безопасность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46,8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10409"/>
                  </a:ext>
                </a:extLst>
              </a:tr>
              <a:tr h="507761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расходов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6101,11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1766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91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50" y="171450"/>
            <a:ext cx="11725275" cy="6477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Основные виды расходов за 2023 год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6473806"/>
              </p:ext>
            </p:extLst>
          </p:nvPr>
        </p:nvGraphicFramePr>
        <p:xfrm>
          <a:off x="681037" y="1323974"/>
          <a:ext cx="10758487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4309">
                  <a:extLst>
                    <a:ext uri="{9D8B030D-6E8A-4147-A177-3AD203B41FA5}">
                      <a16:colId xmlns:a16="http://schemas.microsoft.com/office/drawing/2014/main" val="3622314526"/>
                    </a:ext>
                  </a:extLst>
                </a:gridCol>
                <a:gridCol w="2844178">
                  <a:extLst>
                    <a:ext uri="{9D8B030D-6E8A-4147-A177-3AD203B41FA5}">
                      <a16:colId xmlns:a16="http://schemas.microsoft.com/office/drawing/2014/main" val="3230694679"/>
                    </a:ext>
                  </a:extLst>
                </a:gridCol>
              </a:tblGrid>
              <a:tr h="86955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вида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расхода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Сумма (в тыс. руб.)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779059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Содержание</a:t>
                      </a:r>
                      <a:r>
                        <a:rPr lang="ru-RU" sz="2800" baseline="0" dirty="0" smtClean="0">
                          <a:solidFill>
                            <a:schemeClr val="tx1"/>
                          </a:solidFill>
                        </a:rPr>
                        <a:t> муниципального имущества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1520,0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353941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Содержание дорог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747,9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705181"/>
                  </a:ext>
                </a:extLst>
              </a:tr>
              <a:tr h="857643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Уличное освещение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469,4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271253"/>
                  </a:ext>
                </a:extLst>
              </a:tr>
              <a:tr h="86955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Ликвидация свалок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198,0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917169"/>
                  </a:ext>
                </a:extLst>
              </a:tr>
              <a:tr h="869557"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Содержание ДПО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chemeClr val="tx1"/>
                          </a:solidFill>
                        </a:rPr>
                        <a:t>715,5</a:t>
                      </a:r>
                      <a:endParaRPr lang="ru-RU" sz="4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99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55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85725"/>
            <a:ext cx="11782426" cy="638175"/>
          </a:xfrm>
        </p:spPr>
        <p:txBody>
          <a:bodyPr/>
          <a:lstStyle/>
          <a:p>
            <a:r>
              <a:rPr lang="ru-RU" dirty="0" smtClean="0"/>
              <a:t>Ликвидация возгорания сухой травы в селе Ключищи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98" y="723900"/>
            <a:ext cx="7950730" cy="596304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0323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85725"/>
            <a:ext cx="11782426" cy="638175"/>
          </a:xfrm>
        </p:spPr>
        <p:txBody>
          <a:bodyPr/>
          <a:lstStyle/>
          <a:p>
            <a:r>
              <a:rPr lang="ru-RU" dirty="0" smtClean="0"/>
              <a:t>Ликвидация возгорания сухой травы в селе Ключищи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5" y="809823"/>
            <a:ext cx="7863153" cy="589736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9972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95" y="907785"/>
            <a:ext cx="4377730" cy="58369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9075"/>
            <a:ext cx="12068175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Программа «Восстановление уличного освещения </a:t>
            </a:r>
            <a:br>
              <a:rPr lang="ru-RU" dirty="0" smtClean="0"/>
            </a:br>
            <a:r>
              <a:rPr lang="ru-RU" dirty="0" smtClean="0"/>
              <a:t>в населенных пунктах Республики Татарстан»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01" y="902758"/>
            <a:ext cx="4381500" cy="584200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356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5"/>
            <a:ext cx="11649075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мероприятий по программе «Наш Двор»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709" y="856060"/>
            <a:ext cx="7839605" cy="587970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18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5"/>
            <a:ext cx="11649075" cy="75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Реализация мероприятий по программе «Наш Двор»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1057276"/>
            <a:ext cx="7596717" cy="56975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74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Встречи с жителями поселения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6" y="771525"/>
            <a:ext cx="7906280" cy="592971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8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5"/>
            <a:ext cx="11649075" cy="75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Реализация мероприятий по программе «Наш Двор»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5" y="827485"/>
            <a:ext cx="7839605" cy="587970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2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5"/>
            <a:ext cx="11649075" cy="75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Реализация мероприятий по программе «Наш Двор»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53" y="971551"/>
            <a:ext cx="7672917" cy="575468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9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0975" y="142875"/>
            <a:ext cx="11649075" cy="4374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Реализация мероприятий по программе «Наш Двор»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86" y="734159"/>
            <a:ext cx="8000999" cy="600074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15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1" y="171451"/>
            <a:ext cx="11944350" cy="4667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Обустройство контейнерных площадок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771526"/>
            <a:ext cx="7924799" cy="59436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6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" y="228600"/>
            <a:ext cx="11715750" cy="7048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Обустройство контейнерных площадок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1229320"/>
            <a:ext cx="5818188" cy="43636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6" y="2381845"/>
            <a:ext cx="5818188" cy="43636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14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47650"/>
            <a:ext cx="8105775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Бурение скважины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2276475"/>
            <a:ext cx="5869782" cy="44023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0" y="1357908"/>
            <a:ext cx="5951539" cy="446365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830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47651"/>
            <a:ext cx="11934825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Бурение скважины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714499"/>
            <a:ext cx="5829300" cy="437197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4258"/>
            <a:ext cx="5856288" cy="439221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91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85750"/>
            <a:ext cx="10391775" cy="1066800"/>
          </a:xfrm>
        </p:spPr>
        <p:txBody>
          <a:bodyPr/>
          <a:lstStyle/>
          <a:p>
            <a:pPr algn="ctr"/>
            <a:r>
              <a:rPr lang="ru-RU" dirty="0" smtClean="0"/>
              <a:t>Строительство водопроводной сети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1761530"/>
            <a:ext cx="5769770" cy="432732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1530"/>
            <a:ext cx="5846763" cy="438507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204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286375" y="133350"/>
            <a:ext cx="6610350" cy="895350"/>
          </a:xfrm>
        </p:spPr>
        <p:txBody>
          <a:bodyPr>
            <a:normAutofit/>
          </a:bodyPr>
          <a:lstStyle/>
          <a:p>
            <a:r>
              <a:rPr lang="ru-RU" dirty="0" smtClean="0"/>
              <a:t>Обустройство охранной зоны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1" y="1097161"/>
            <a:ext cx="5776913" cy="433268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25" y="2335413"/>
            <a:ext cx="5827713" cy="437078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177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76" y="2400300"/>
            <a:ext cx="5715000" cy="4286250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 useBgFill="1"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00050" y="133350"/>
            <a:ext cx="11496675" cy="3429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Обустройство охранной зоны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733550"/>
            <a:ext cx="6603999" cy="4953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42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Встречи с жителями поселения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41759"/>
            <a:ext cx="8030106" cy="602258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0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8124" y="200026"/>
            <a:ext cx="11820525" cy="5333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Сбор средств самообложения за 2023 год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545850"/>
              </p:ext>
            </p:extLst>
          </p:nvPr>
        </p:nvGraphicFramePr>
        <p:xfrm>
          <a:off x="114302" y="1314451"/>
          <a:ext cx="11944347" cy="4695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440">
                  <a:extLst>
                    <a:ext uri="{9D8B030D-6E8A-4147-A177-3AD203B41FA5}">
                      <a16:colId xmlns:a16="http://schemas.microsoft.com/office/drawing/2014/main" val="3763319794"/>
                    </a:ext>
                  </a:extLst>
                </a:gridCol>
                <a:gridCol w="1507924">
                  <a:extLst>
                    <a:ext uri="{9D8B030D-6E8A-4147-A177-3AD203B41FA5}">
                      <a16:colId xmlns:a16="http://schemas.microsoft.com/office/drawing/2014/main" val="453827334"/>
                    </a:ext>
                  </a:extLst>
                </a:gridCol>
                <a:gridCol w="2182522">
                  <a:extLst>
                    <a:ext uri="{9D8B030D-6E8A-4147-A177-3AD203B41FA5}">
                      <a16:colId xmlns:a16="http://schemas.microsoft.com/office/drawing/2014/main" val="1228900221"/>
                    </a:ext>
                  </a:extLst>
                </a:gridCol>
                <a:gridCol w="2152760">
                  <a:extLst>
                    <a:ext uri="{9D8B030D-6E8A-4147-A177-3AD203B41FA5}">
                      <a16:colId xmlns:a16="http://schemas.microsoft.com/office/drawing/2014/main" val="308282984"/>
                    </a:ext>
                  </a:extLst>
                </a:gridCol>
                <a:gridCol w="2083317">
                  <a:extLst>
                    <a:ext uri="{9D8B030D-6E8A-4147-A177-3AD203B41FA5}">
                      <a16:colId xmlns:a16="http://schemas.microsoft.com/office/drawing/2014/main" val="2581193981"/>
                    </a:ext>
                  </a:extLst>
                </a:gridCol>
                <a:gridCol w="1825384">
                  <a:extLst>
                    <a:ext uri="{9D8B030D-6E8A-4147-A177-3AD203B41FA5}">
                      <a16:colId xmlns:a16="http://schemas.microsoft.com/office/drawing/2014/main" val="1418005864"/>
                    </a:ext>
                  </a:extLst>
                </a:gridCol>
              </a:tblGrid>
              <a:tr h="1581805">
                <a:tc>
                  <a:txBody>
                    <a:bodyPr/>
                    <a:lstStyle/>
                    <a:p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сбора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поступление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Софинасирование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Спонсор-</a:t>
                      </a:r>
                      <a:r>
                        <a:rPr lang="ru-RU" sz="2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ская</a:t>
                      </a: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помощь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сумма для реализации мероприятий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8282318"/>
                  </a:ext>
                </a:extLst>
              </a:tr>
              <a:tr h="452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п. Октябрьский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136 000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544 000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3 800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683 800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38097"/>
                  </a:ext>
                </a:extLst>
              </a:tr>
              <a:tr h="452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с. Матюшино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134 000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536 000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352031"/>
                  </a:ext>
                </a:extLst>
              </a:tr>
              <a:tr h="452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с. Янга-Болгар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48 000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242 000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391285"/>
                  </a:ext>
                </a:extLst>
              </a:tr>
              <a:tr h="452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с. Ключищи 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123 000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123 000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99 200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714 200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812178"/>
                  </a:ext>
                </a:extLst>
              </a:tr>
              <a:tr h="1116568">
                <a:tc>
                  <a:txBody>
                    <a:bodyPr/>
                    <a:lstStyle/>
                    <a:p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по сельскому поселению 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441 000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1 764 000</a:t>
                      </a:r>
                    </a:p>
                    <a:p>
                      <a:pPr algn="ctr"/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2 310 000</a:t>
                      </a:r>
                      <a:endParaRPr lang="ru-RU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5548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39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01" y="238126"/>
            <a:ext cx="6515099" cy="57149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Ямочный ремонт с. Матюшино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601517"/>
            <a:ext cx="5476081" cy="410706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05" y="1162050"/>
            <a:ext cx="6277770" cy="470832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03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8885" y="323851"/>
            <a:ext cx="6152784" cy="652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Ямочный ремонт с. Матюшино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4" y="1881554"/>
            <a:ext cx="6497273" cy="487295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69" y="94804"/>
            <a:ext cx="4994779" cy="665970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44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1" y="171450"/>
            <a:ext cx="10749679" cy="742950"/>
          </a:xfrm>
        </p:spPr>
        <p:txBody>
          <a:bodyPr/>
          <a:lstStyle/>
          <a:p>
            <a:r>
              <a:rPr lang="ru-RU" dirty="0" smtClean="0"/>
              <a:t>Ремонт водонапорной башни с. Матюшино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8" y="1219199"/>
            <a:ext cx="5920582" cy="44404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32" y="1981198"/>
            <a:ext cx="5920582" cy="44404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5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48325" y="171450"/>
            <a:ext cx="5781675" cy="742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Ремонт водонапорной башни с. Матюшино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0" y="139964"/>
            <a:ext cx="4939705" cy="65862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25" y="1386284"/>
            <a:ext cx="6751638" cy="506372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643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1" y="342900"/>
            <a:ext cx="9613861" cy="638175"/>
          </a:xfrm>
        </p:spPr>
        <p:txBody>
          <a:bodyPr>
            <a:normAutofit/>
          </a:bodyPr>
          <a:lstStyle/>
          <a:p>
            <a:r>
              <a:rPr lang="ru-RU" dirty="0" smtClean="0"/>
              <a:t>Водонапорная башня с. Ключищи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1809750"/>
            <a:ext cx="5831681" cy="437376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5" y="1769864"/>
            <a:ext cx="5884863" cy="441364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64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87419" y="85013"/>
            <a:ext cx="9613861" cy="5128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площадка п. Октябрьский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69" y="2231003"/>
            <a:ext cx="6004292" cy="450321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0" y="844200"/>
            <a:ext cx="5825270" cy="436895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218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80321" y="66675"/>
            <a:ext cx="9613861" cy="5619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Детская площадка п. Октябрьский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615951"/>
            <a:ext cx="8172450" cy="61293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8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825" y="257176"/>
            <a:ext cx="11915775" cy="4191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 водозабора с . Янга-Болгар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228" y="857250"/>
            <a:ext cx="7850718" cy="588803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330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5" y="66676"/>
            <a:ext cx="11782426" cy="8953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Благоустройство водозабора с . Янга-Болгар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39" y="962026"/>
            <a:ext cx="7685616" cy="576421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06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356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Встречи с жителями поселения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77466"/>
            <a:ext cx="8115300" cy="608647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85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1450" y="276225"/>
            <a:ext cx="11706225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 водозабора с . Янга-Болгар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1063626"/>
            <a:ext cx="7562850" cy="56721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00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3375" y="190500"/>
            <a:ext cx="11744325" cy="6191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 территории кладбища с. Янга-Болгар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" y="2360414"/>
            <a:ext cx="5717379" cy="428803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25" y="1637110"/>
            <a:ext cx="6086475" cy="456485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774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69277" y="158262"/>
            <a:ext cx="11500338" cy="6682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Благоустройство территории кладбища с. Янга Болгар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" y="1030853"/>
            <a:ext cx="7144117" cy="535808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395" y="2013026"/>
            <a:ext cx="4700588" cy="35254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27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61925"/>
            <a:ext cx="12106275" cy="790575"/>
          </a:xfrm>
        </p:spPr>
        <p:txBody>
          <a:bodyPr/>
          <a:lstStyle/>
          <a:p>
            <a:pPr algn="ctr"/>
            <a:r>
              <a:rPr lang="ru-RU" dirty="0" smtClean="0"/>
              <a:t>Строительство памятника с. Янга-Болгар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136452"/>
            <a:ext cx="6219031" cy="466427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534247"/>
            <a:ext cx="5629275" cy="422195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9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61925"/>
            <a:ext cx="12106275" cy="790575"/>
          </a:xfrm>
        </p:spPr>
        <p:txBody>
          <a:bodyPr/>
          <a:lstStyle/>
          <a:p>
            <a:pPr algn="ctr"/>
            <a:r>
              <a:rPr lang="ru-RU" dirty="0" smtClean="0"/>
              <a:t>Строительство памятника с. Янга-Болгар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1501974"/>
            <a:ext cx="5826125" cy="436959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49" y="1530550"/>
            <a:ext cx="5788025" cy="434101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3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61925"/>
            <a:ext cx="12106275" cy="790575"/>
          </a:xfrm>
        </p:spPr>
        <p:txBody>
          <a:bodyPr/>
          <a:lstStyle/>
          <a:p>
            <a:pPr algn="ctr"/>
            <a:r>
              <a:rPr lang="ru-RU" dirty="0" smtClean="0"/>
              <a:t>Строительство памятника с. Янга-Болгар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1547217"/>
            <a:ext cx="5910263" cy="443269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1547217"/>
            <a:ext cx="5924550" cy="444341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8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725" y="114301"/>
            <a:ext cx="8010525" cy="5524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Строительство памятника с. Янга-Болгар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3" y="693341"/>
            <a:ext cx="8081962" cy="6061472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625" y="85282"/>
            <a:ext cx="3001288" cy="666953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67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" y="200026"/>
            <a:ext cx="11687175" cy="39052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План сбора средств самообложения на 2024 год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213132"/>
              </p:ext>
            </p:extLst>
          </p:nvPr>
        </p:nvGraphicFramePr>
        <p:xfrm>
          <a:off x="123826" y="838202"/>
          <a:ext cx="11906249" cy="595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030">
                  <a:extLst>
                    <a:ext uri="{9D8B030D-6E8A-4147-A177-3AD203B41FA5}">
                      <a16:colId xmlns:a16="http://schemas.microsoft.com/office/drawing/2014/main" val="2633418404"/>
                    </a:ext>
                  </a:extLst>
                </a:gridCol>
                <a:gridCol w="2125539">
                  <a:extLst>
                    <a:ext uri="{9D8B030D-6E8A-4147-A177-3AD203B41FA5}">
                      <a16:colId xmlns:a16="http://schemas.microsoft.com/office/drawing/2014/main" val="4074121341"/>
                    </a:ext>
                  </a:extLst>
                </a:gridCol>
                <a:gridCol w="1186735">
                  <a:extLst>
                    <a:ext uri="{9D8B030D-6E8A-4147-A177-3AD203B41FA5}">
                      <a16:colId xmlns:a16="http://schemas.microsoft.com/office/drawing/2014/main" val="1491206050"/>
                    </a:ext>
                  </a:extLst>
                </a:gridCol>
                <a:gridCol w="2062194">
                  <a:extLst>
                    <a:ext uri="{9D8B030D-6E8A-4147-A177-3AD203B41FA5}">
                      <a16:colId xmlns:a16="http://schemas.microsoft.com/office/drawing/2014/main" val="2463188951"/>
                    </a:ext>
                  </a:extLst>
                </a:gridCol>
                <a:gridCol w="4396751">
                  <a:extLst>
                    <a:ext uri="{9D8B030D-6E8A-4147-A177-3AD203B41FA5}">
                      <a16:colId xmlns:a16="http://schemas.microsoft.com/office/drawing/2014/main" val="3164848093"/>
                    </a:ext>
                  </a:extLst>
                </a:gridCol>
              </a:tblGrid>
              <a:tr h="1924048">
                <a:tc>
                  <a:txBody>
                    <a:bodyPr/>
                    <a:lstStyle/>
                    <a:p>
                      <a:pPr algn="ctr"/>
                      <a:endParaRPr lang="ru-RU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граждан с правом избирательного голоса </a:t>
                      </a:r>
                      <a:endParaRPr lang="ru-RU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сбора (руб.)</a:t>
                      </a:r>
                      <a:endParaRPr lang="ru-RU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 сбора средств от жителей с учетом предоставления льгот </a:t>
                      </a:r>
                    </a:p>
                    <a:p>
                      <a:pPr algn="ctr"/>
                      <a:endParaRPr lang="ru-RU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средств </a:t>
                      </a:r>
                      <a:endParaRPr lang="ru-RU" sz="19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1619336"/>
                  </a:ext>
                </a:extLst>
              </a:tr>
              <a:tr h="958308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Октябрьский 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154 500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Благоустройство водозабора по улице Южная поселка Октябрьский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655896"/>
                  </a:ext>
                </a:extLst>
              </a:tr>
              <a:tr h="1248704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Ключищи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126 000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Ямочный ремонт внутри поселковых дорог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Установка водонапорной башни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209499"/>
                  </a:ext>
                </a:extLst>
              </a:tr>
              <a:tr h="958308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Матюшино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Ямочный ремонт внутрипоселковых дорог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Благоустройство кладбища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276451"/>
                  </a:ext>
                </a:extLst>
              </a:tr>
              <a:tr h="667911">
                <a:tc>
                  <a:txBody>
                    <a:bodyPr/>
                    <a:lstStyle/>
                    <a:p>
                      <a:pPr algn="ctr"/>
                      <a:r>
                        <a:rPr lang="ru-RU" sz="19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 Янга-Болгар</a:t>
                      </a:r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</a:t>
                      </a:r>
                      <a:endParaRPr lang="ru-RU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Благоустройство водозабора</a:t>
                      </a:r>
                    </a:p>
                    <a:p>
                      <a:pPr algn="l"/>
                      <a:endParaRPr lang="ru-RU" sz="19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14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0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4325" y="247651"/>
            <a:ext cx="1167765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Уличное освещение населенных пунктов поселения 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95" y="852225"/>
            <a:ext cx="4396780" cy="58623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852225"/>
            <a:ext cx="4398367" cy="586449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4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4325" y="247651"/>
            <a:ext cx="11677650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Уличное освещение населенных пунктов поселения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20" y="945092"/>
            <a:ext cx="4368205" cy="58242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940065"/>
            <a:ext cx="4371975" cy="582930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9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590550"/>
          </a:xfrm>
        </p:spPr>
        <p:txBody>
          <a:bodyPr/>
          <a:lstStyle/>
          <a:p>
            <a:pPr algn="ctr"/>
            <a:r>
              <a:rPr lang="ru-RU" dirty="0" smtClean="0"/>
              <a:t>Прием граждан по личным вопросам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463" y="866776"/>
            <a:ext cx="7799917" cy="58499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62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14325" y="247650"/>
            <a:ext cx="7791450" cy="5524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Уличное освещение населенных пунктов поселения 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8" y="1331516"/>
            <a:ext cx="7129462" cy="534709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26" y="84382"/>
            <a:ext cx="3714750" cy="659423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74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251" y="76200"/>
            <a:ext cx="11915774" cy="714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Анализ расхода средств на оплату электроэнергии уличного освещения за 2021-2023 г.г.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9049072"/>
              </p:ext>
            </p:extLst>
          </p:nvPr>
        </p:nvGraphicFramePr>
        <p:xfrm>
          <a:off x="295276" y="1362074"/>
          <a:ext cx="11525248" cy="529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1999">
                  <a:extLst>
                    <a:ext uri="{9D8B030D-6E8A-4147-A177-3AD203B41FA5}">
                      <a16:colId xmlns:a16="http://schemas.microsoft.com/office/drawing/2014/main" val="3247503433"/>
                    </a:ext>
                  </a:extLst>
                </a:gridCol>
                <a:gridCol w="2357011">
                  <a:extLst>
                    <a:ext uri="{9D8B030D-6E8A-4147-A177-3AD203B41FA5}">
                      <a16:colId xmlns:a16="http://schemas.microsoft.com/office/drawing/2014/main" val="2563820325"/>
                    </a:ext>
                  </a:extLst>
                </a:gridCol>
                <a:gridCol w="2332765">
                  <a:extLst>
                    <a:ext uri="{9D8B030D-6E8A-4147-A177-3AD203B41FA5}">
                      <a16:colId xmlns:a16="http://schemas.microsoft.com/office/drawing/2014/main" val="467754027"/>
                    </a:ext>
                  </a:extLst>
                </a:gridCol>
                <a:gridCol w="2263473">
                  <a:extLst>
                    <a:ext uri="{9D8B030D-6E8A-4147-A177-3AD203B41FA5}">
                      <a16:colId xmlns:a16="http://schemas.microsoft.com/office/drawing/2014/main" val="2902626359"/>
                    </a:ext>
                  </a:extLst>
                </a:gridCol>
              </a:tblGrid>
              <a:tr h="801833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693941"/>
                  </a:ext>
                </a:extLst>
              </a:tr>
              <a:tr h="801833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светильников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363621"/>
                  </a:ext>
                </a:extLst>
              </a:tr>
              <a:tr h="87065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расхода 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348,3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286,96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310,9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593418"/>
                  </a:ext>
                </a:extLst>
              </a:tr>
              <a:tr h="133246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содержания </a:t>
                      </a:r>
                    </a:p>
                    <a:p>
                      <a:pPr algn="ctr"/>
                      <a:r>
                        <a:rPr lang="ru-RU" sz="24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лампы в год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1,98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1,89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304203"/>
                  </a:ext>
                </a:extLst>
              </a:tr>
              <a:tr h="148911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(уменьшение) расходов на содержание</a:t>
                      </a:r>
                      <a:r>
                        <a:rPr lang="ru-RU" sz="2400" b="1" baseline="0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24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+ 0,3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- 0,7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- 0,1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156" marR="44156" anchor="ctr" anchorCtr="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057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85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0"/>
            <a:ext cx="11877675" cy="600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904875"/>
            <a:ext cx="5881687" cy="441126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2200275"/>
            <a:ext cx="5922963" cy="444222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43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1"/>
            <a:ext cx="11877675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481859"/>
            <a:ext cx="5634037" cy="422552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50" y="639961"/>
            <a:ext cx="6224587" cy="466844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7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1"/>
            <a:ext cx="11877675" cy="4000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831652"/>
            <a:ext cx="5711031" cy="428327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75" y="2183012"/>
            <a:ext cx="6084888" cy="456366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22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0"/>
            <a:ext cx="11877675" cy="600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" y="2365177"/>
            <a:ext cx="4697412" cy="352305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5" y="1435299"/>
            <a:ext cx="7018338" cy="526375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69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0"/>
            <a:ext cx="11877675" cy="600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2562225"/>
            <a:ext cx="5537994" cy="415349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46" y="1500785"/>
            <a:ext cx="6215854" cy="466189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07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0"/>
            <a:ext cx="11877675" cy="600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8" y="914400"/>
            <a:ext cx="7161884" cy="537141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47" y="3162987"/>
            <a:ext cx="4597522" cy="344814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093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52400"/>
            <a:ext cx="11877675" cy="6000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Содержание внутрипоселковых дорог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9" y="1934903"/>
            <a:ext cx="4534327" cy="340074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06" y="1011114"/>
            <a:ext cx="7302563" cy="547692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888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133350"/>
            <a:ext cx="11696700" cy="923925"/>
          </a:xfrm>
        </p:spPr>
        <p:txBody>
          <a:bodyPr/>
          <a:lstStyle/>
          <a:p>
            <a:pPr algn="ctr"/>
            <a:r>
              <a:rPr lang="ru-RU" dirty="0" smtClean="0"/>
              <a:t>Дорожная разметка – пешеходный переход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16" y="952501"/>
            <a:ext cx="7698317" cy="57737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997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590550"/>
          </a:xfrm>
        </p:spPr>
        <p:txBody>
          <a:bodyPr/>
          <a:lstStyle/>
          <a:p>
            <a:pPr algn="ctr"/>
            <a:r>
              <a:rPr lang="ru-RU" dirty="0" smtClean="0"/>
              <a:t>Прием граждан по личным вопросам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895350"/>
            <a:ext cx="7787218" cy="584041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47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1" y="152400"/>
            <a:ext cx="11016379" cy="69532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Анализ расхода средств на содержание дорог за </a:t>
            </a:r>
            <a:r>
              <a:rPr lang="ru-RU" sz="2800" dirty="0" smtClean="0"/>
              <a:t>2021-2023 </a:t>
            </a:r>
            <a:r>
              <a:rPr lang="ru-RU" sz="2800" dirty="0" smtClean="0"/>
              <a:t>г.г.</a:t>
            </a:r>
            <a:endParaRPr lang="ru-RU" sz="28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956774"/>
              </p:ext>
            </p:extLst>
          </p:nvPr>
        </p:nvGraphicFramePr>
        <p:xfrm>
          <a:off x="209551" y="952501"/>
          <a:ext cx="11763374" cy="5724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0484">
                  <a:extLst>
                    <a:ext uri="{9D8B030D-6E8A-4147-A177-3AD203B41FA5}">
                      <a16:colId xmlns:a16="http://schemas.microsoft.com/office/drawing/2014/main" val="3247503433"/>
                    </a:ext>
                  </a:extLst>
                </a:gridCol>
                <a:gridCol w="2451686">
                  <a:extLst>
                    <a:ext uri="{9D8B030D-6E8A-4147-A177-3AD203B41FA5}">
                      <a16:colId xmlns:a16="http://schemas.microsoft.com/office/drawing/2014/main" val="2563820325"/>
                    </a:ext>
                  </a:extLst>
                </a:gridCol>
                <a:gridCol w="2380964">
                  <a:extLst>
                    <a:ext uri="{9D8B030D-6E8A-4147-A177-3AD203B41FA5}">
                      <a16:colId xmlns:a16="http://schemas.microsoft.com/office/drawing/2014/main" val="467754027"/>
                    </a:ext>
                  </a:extLst>
                </a:gridCol>
                <a:gridCol w="2310240">
                  <a:extLst>
                    <a:ext uri="{9D8B030D-6E8A-4147-A177-3AD203B41FA5}">
                      <a16:colId xmlns:a16="http://schemas.microsoft.com/office/drawing/2014/main" val="2902626359"/>
                    </a:ext>
                  </a:extLst>
                </a:gridCol>
              </a:tblGrid>
              <a:tr h="1037255">
                <a:tc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2021 год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2023 год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1693941"/>
                  </a:ext>
                </a:extLst>
              </a:tr>
              <a:tr h="10372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Сумма расхода 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427,5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517,2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747,9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593418"/>
                  </a:ext>
                </a:extLst>
              </a:tr>
              <a:tr h="17236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Стоимость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содержания </a:t>
                      </a:r>
                    </a:p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1 км в год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20,3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24,6</a:t>
                      </a:r>
                      <a:endParaRPr lang="ru-RU" sz="36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35,5</a:t>
                      </a:r>
                      <a:endParaRPr lang="ru-RU" sz="3600" b="1" dirty="0">
                        <a:solidFill>
                          <a:schemeClr val="tx1"/>
                        </a:solidFill>
                      </a:endParaRPr>
                    </a:p>
                  </a:txBody>
                  <a:tcPr marL="90371" marR="9037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0304203"/>
                  </a:ext>
                </a:extLst>
              </a:tr>
              <a:tr h="192632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Увеличение (уменьшение) расходов на содержание</a:t>
                      </a:r>
                      <a:r>
                        <a:rPr lang="ru-RU" sz="2400" b="1" baseline="0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 </a:t>
                      </a:r>
                      <a:endParaRPr lang="ru-RU" sz="24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+3,3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+4,3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0371" marR="9037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+10,9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 marL="90371" marR="9037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057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794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50" y="219075"/>
            <a:ext cx="11725275" cy="5238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жителей в благоустройстве населенных пунктов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923132"/>
            <a:ext cx="7648575" cy="573643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108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1" y="352425"/>
            <a:ext cx="11572874" cy="8286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жителей в благоустройстве населенных пунктов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1649610"/>
            <a:ext cx="5857874" cy="439340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1649609"/>
            <a:ext cx="5857875" cy="439340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60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61925" y="1"/>
            <a:ext cx="12277725" cy="7905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жителей в благоустройстве населенных пунктов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70" y="790575"/>
            <a:ext cx="7988829" cy="599162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38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19" y="133351"/>
            <a:ext cx="11130679" cy="4762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Ямочный ремонт дорог в селе Ключищи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320" y="923131"/>
            <a:ext cx="7686675" cy="576500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9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" y="266700"/>
            <a:ext cx="11896725" cy="4476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Ремонт дороги п. Октябрьский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651" y="166689"/>
            <a:ext cx="4933950" cy="657860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941391"/>
            <a:ext cx="4295774" cy="572769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6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350" y="247650"/>
            <a:ext cx="11534775" cy="647700"/>
          </a:xfrm>
        </p:spPr>
        <p:txBody>
          <a:bodyPr/>
          <a:lstStyle/>
          <a:p>
            <a:r>
              <a:rPr lang="ru-RU" dirty="0" smtClean="0"/>
              <a:t>Благоустройство территории кладбища с. Ключищи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9" y="1705571"/>
            <a:ext cx="5857876" cy="439340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2" y="1705571"/>
            <a:ext cx="5857876" cy="439340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26143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3350" y="247650"/>
            <a:ext cx="11534775" cy="647700"/>
          </a:xfrm>
        </p:spPr>
        <p:txBody>
          <a:bodyPr/>
          <a:lstStyle/>
          <a:p>
            <a:r>
              <a:rPr lang="ru-RU" dirty="0" smtClean="0"/>
              <a:t>Благоустройство территории кладбища с. Ключищи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762125"/>
            <a:ext cx="5757070" cy="431780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49" y="1716286"/>
            <a:ext cx="5818189" cy="436364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34488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" y="190500"/>
            <a:ext cx="12192000" cy="8001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Ликвидация мест несанкционированного размещения отходов 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899517"/>
            <a:ext cx="7691438" cy="576857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318" y="2200275"/>
            <a:ext cx="4064794" cy="304859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9076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" y="95250"/>
            <a:ext cx="12192000" cy="4953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Ликвидация мест несанкционированного размещения отходов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144" y="679252"/>
            <a:ext cx="8113714" cy="6085286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2559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1" y="171450"/>
            <a:ext cx="11125200" cy="590550"/>
          </a:xfrm>
        </p:spPr>
        <p:txBody>
          <a:bodyPr/>
          <a:lstStyle/>
          <a:p>
            <a:pPr algn="ctr"/>
            <a:r>
              <a:rPr lang="ru-RU" dirty="0" smtClean="0"/>
              <a:t>Прием граждан по личным вопросам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860821"/>
            <a:ext cx="7896756" cy="592256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0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" y="171450"/>
            <a:ext cx="11877675" cy="457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Заготовка дров для семей мобилизованных граждан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815976"/>
            <a:ext cx="7867650" cy="5900738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58593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2400" y="171450"/>
            <a:ext cx="11877675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Встреча с родственниками мобилизованных граждан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1694"/>
            <a:ext cx="7743825" cy="580787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82667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25" y="114301"/>
            <a:ext cx="12068175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Участие в акции «Блиндажная свеча»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58" y="1118922"/>
            <a:ext cx="4223542" cy="563139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156" y="1118921"/>
            <a:ext cx="4223543" cy="563139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4401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62" y="346830"/>
            <a:ext cx="8405813" cy="630435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5" y="194430"/>
            <a:ext cx="4700588" cy="2115264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30834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54" y="167581"/>
            <a:ext cx="5999559" cy="4499669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2333624"/>
            <a:ext cx="5793582" cy="434518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0502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310158"/>
            <a:ext cx="8542338" cy="640675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852"/>
            <a:ext cx="4697412" cy="352305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66372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" y="183952"/>
            <a:ext cx="5729287" cy="429696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2241946"/>
            <a:ext cx="5970588" cy="447794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0107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3" y="126802"/>
            <a:ext cx="6596062" cy="494704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60" y="3629025"/>
            <a:ext cx="6885253" cy="3098363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495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3" y="169665"/>
            <a:ext cx="8691562" cy="651867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75" y="3580806"/>
            <a:ext cx="4143374" cy="3107531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796607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0321" y="285751"/>
            <a:ext cx="10702054" cy="4381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Деятельность МУП «Волжанка» за 2021-2023 г.г.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377741"/>
              </p:ext>
            </p:extLst>
          </p:nvPr>
        </p:nvGraphicFramePr>
        <p:xfrm>
          <a:off x="323848" y="952501"/>
          <a:ext cx="11458576" cy="5734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644">
                  <a:extLst>
                    <a:ext uri="{9D8B030D-6E8A-4147-A177-3AD203B41FA5}">
                      <a16:colId xmlns:a16="http://schemas.microsoft.com/office/drawing/2014/main" val="3492048739"/>
                    </a:ext>
                  </a:extLst>
                </a:gridCol>
                <a:gridCol w="2864644">
                  <a:extLst>
                    <a:ext uri="{9D8B030D-6E8A-4147-A177-3AD203B41FA5}">
                      <a16:colId xmlns:a16="http://schemas.microsoft.com/office/drawing/2014/main" val="100117085"/>
                    </a:ext>
                  </a:extLst>
                </a:gridCol>
                <a:gridCol w="2864644">
                  <a:extLst>
                    <a:ext uri="{9D8B030D-6E8A-4147-A177-3AD203B41FA5}">
                      <a16:colId xmlns:a16="http://schemas.microsoft.com/office/drawing/2014/main" val="3919612985"/>
                    </a:ext>
                  </a:extLst>
                </a:gridCol>
                <a:gridCol w="2864644">
                  <a:extLst>
                    <a:ext uri="{9D8B030D-6E8A-4147-A177-3AD203B41FA5}">
                      <a16:colId xmlns:a16="http://schemas.microsoft.com/office/drawing/2014/main" val="99908905"/>
                    </a:ext>
                  </a:extLst>
                </a:gridCol>
              </a:tblGrid>
              <a:tr h="929923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3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32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2440142"/>
                  </a:ext>
                </a:extLst>
              </a:tr>
              <a:tr h="92992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абонентов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337937"/>
                  </a:ext>
                </a:extLst>
              </a:tr>
              <a:tr h="100717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заключенных договоров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214335"/>
                  </a:ext>
                </a:extLst>
              </a:tr>
              <a:tr h="92992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начислений за услуги водоснабжения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463,2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588,1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719,1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6157315"/>
                  </a:ext>
                </a:extLst>
              </a:tr>
              <a:tr h="92992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оплат населения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406,8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528,5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720,2</a:t>
                      </a:r>
                      <a:endParaRPr lang="ru-RU" sz="3600" b="1" dirty="0">
                        <a:blipFill>
                          <a:blip r:embed="rId2"/>
                          <a:tile tx="0" ty="0" sx="100000" sy="100000" flip="none" algn="tl"/>
                        </a:blip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3174148"/>
                  </a:ext>
                </a:extLst>
              </a:tr>
              <a:tr h="100717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Задолженность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 </a:t>
                      </a:r>
                      <a:endParaRPr lang="en-US" sz="2000" b="1" baseline="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конец года 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30,8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61,4</a:t>
                      </a:r>
                      <a:endParaRPr lang="ru-RU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72,6</a:t>
                      </a:r>
                      <a:endParaRPr lang="ru-RU" sz="4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135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0282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5250" y="133350"/>
            <a:ext cx="12011025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400" dirty="0" smtClean="0"/>
              <a:t>Выезд на место по обращению граждан по вопросу захвата земель при устройстве забора</a:t>
            </a:r>
            <a:endParaRPr lang="ru-RU" sz="3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1082676"/>
            <a:ext cx="4210051" cy="5613402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61" y="1082676"/>
            <a:ext cx="4214813" cy="5619751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1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0025" y="180975"/>
            <a:ext cx="11563350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Адреса домохозяйств, имеющих задолженность за услуги водоснабжения на протяжении трех лет (2021-2023 г.г.)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666031"/>
              </p:ext>
            </p:extLst>
          </p:nvPr>
        </p:nvGraphicFramePr>
        <p:xfrm>
          <a:off x="276226" y="1590677"/>
          <a:ext cx="11401424" cy="48577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7274">
                  <a:extLst>
                    <a:ext uri="{9D8B030D-6E8A-4147-A177-3AD203B41FA5}">
                      <a16:colId xmlns:a16="http://schemas.microsoft.com/office/drawing/2014/main" val="2566226009"/>
                    </a:ext>
                  </a:extLst>
                </a:gridCol>
                <a:gridCol w="2200275">
                  <a:extLst>
                    <a:ext uri="{9D8B030D-6E8A-4147-A177-3AD203B41FA5}">
                      <a16:colId xmlns:a16="http://schemas.microsoft.com/office/drawing/2014/main" val="2520492174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899935150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1375155795"/>
                    </a:ext>
                  </a:extLst>
                </a:gridCol>
              </a:tblGrid>
              <a:tr h="127401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Адрес домохозяйства </a:t>
                      </a:r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Задолженность на </a:t>
                      </a:r>
                      <a:r>
                        <a:rPr lang="ru-RU" sz="2000" u="sng" dirty="0" smtClean="0"/>
                        <a:t>01.01.2022</a:t>
                      </a:r>
                      <a:endParaRPr lang="ru-RU" sz="2000" u="sng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Задолженность на </a:t>
                      </a:r>
                      <a:r>
                        <a:rPr lang="ru-RU" sz="2000" u="sng" dirty="0" smtClean="0"/>
                        <a:t>01.01.2023</a:t>
                      </a:r>
                      <a:endParaRPr lang="ru-RU" sz="2000" u="sng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Задолженность на </a:t>
                      </a:r>
                      <a:r>
                        <a:rPr lang="ru-RU" sz="2000" u="sng" dirty="0" smtClean="0">
                          <a:solidFill>
                            <a:srgbClr val="FF0000"/>
                          </a:solidFill>
                        </a:rPr>
                        <a:t>01.01.2024</a:t>
                      </a:r>
                      <a:endParaRPr lang="ru-RU" sz="2000" u="sng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31050"/>
                  </a:ext>
                </a:extLst>
              </a:tr>
              <a:tr h="105674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п. Октябрьский, ул. Юбилейная, д. 5 кв. 1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4052,6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8271,9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9914,4</a:t>
                      </a:r>
                      <a:endParaRPr lang="ru-RU" sz="28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965236"/>
                  </a:ext>
                </a:extLst>
              </a:tr>
              <a:tr h="78107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п. Октябрьский, ул. Лесная, д. 6 кв. 2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2186,7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5915,8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8065,3</a:t>
                      </a:r>
                      <a:endParaRPr lang="ru-RU" sz="28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472522"/>
                  </a:ext>
                </a:extLst>
              </a:tr>
              <a:tr h="781071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п. Октябрьский, ул. Школьная, д. 9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1834,7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3001,4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5450,0</a:t>
                      </a:r>
                      <a:endParaRPr lang="ru-RU" sz="28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233404"/>
                  </a:ext>
                </a:extLst>
              </a:tr>
              <a:tr h="964852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с. Ключищи, ул. Волжская, д. 157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2510,6</a:t>
                      </a:r>
                    </a:p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4956,2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7339,4</a:t>
                      </a:r>
                      <a:endParaRPr lang="ru-RU" sz="28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133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37842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0321" y="200025"/>
            <a:ext cx="10359154" cy="4667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Расходы МУП «Волжанка» за 2023 год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4367705"/>
              </p:ext>
            </p:extLst>
          </p:nvPr>
        </p:nvGraphicFramePr>
        <p:xfrm>
          <a:off x="285750" y="857256"/>
          <a:ext cx="11563350" cy="5819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81950">
                  <a:extLst>
                    <a:ext uri="{9D8B030D-6E8A-4147-A177-3AD203B41FA5}">
                      <a16:colId xmlns:a16="http://schemas.microsoft.com/office/drawing/2014/main" val="422721093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85852990"/>
                    </a:ext>
                  </a:extLst>
                </a:gridCol>
              </a:tblGrid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расходов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Сумма (в тыс. руб.)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721614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Заработная плата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114,6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64274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Услуги ЕРЦ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38,9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386325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Расходные материалы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63,5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237557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Лицензирование скважин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57,5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50152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Услуги банка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1,5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5565646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Работа экскаватора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43,2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900390"/>
                  </a:ext>
                </a:extLst>
              </a:tr>
              <a:tr h="611663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Расходы на содержание аварийно-ремонтной бригады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186,1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4192412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Налог УСН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14,5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8510006"/>
                  </a:ext>
                </a:extLst>
              </a:tr>
              <a:tr h="57444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Возмещение затрат на электроэнергию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>
                          <a:solidFill>
                            <a:schemeClr val="tx1"/>
                          </a:solidFill>
                        </a:rPr>
                        <a:t>65,4</a:t>
                      </a:r>
                      <a:endParaRPr lang="ru-RU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51283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4544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50" y="133350"/>
            <a:ext cx="11553825" cy="904875"/>
          </a:xfrm>
        </p:spPr>
        <p:txBody>
          <a:bodyPr/>
          <a:lstStyle/>
          <a:p>
            <a:pPr algn="ctr"/>
            <a:r>
              <a:rPr lang="ru-RU" dirty="0" smtClean="0"/>
              <a:t>Работа ремонтной бригады МУП «Волжанка»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5" y="1105165"/>
            <a:ext cx="4244380" cy="56591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5" y="1107680"/>
            <a:ext cx="7542213" cy="565666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8214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95" y="136791"/>
            <a:ext cx="4949230" cy="659897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1" y="121975"/>
            <a:ext cx="4960342" cy="661379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1776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276"/>
            <a:ext cx="11972925" cy="4696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Инвентаризация ранее учтенных объектов недвижимости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37524"/>
              </p:ext>
            </p:extLst>
          </p:nvPr>
        </p:nvGraphicFramePr>
        <p:xfrm>
          <a:off x="333374" y="1000124"/>
          <a:ext cx="11229976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1">
                  <a:extLst>
                    <a:ext uri="{9D8B030D-6E8A-4147-A177-3AD203B41FA5}">
                      <a16:colId xmlns:a16="http://schemas.microsoft.com/office/drawing/2014/main" val="855198160"/>
                    </a:ext>
                  </a:extLst>
                </a:gridCol>
                <a:gridCol w="2566987">
                  <a:extLst>
                    <a:ext uri="{9D8B030D-6E8A-4147-A177-3AD203B41FA5}">
                      <a16:colId xmlns:a16="http://schemas.microsoft.com/office/drawing/2014/main" val="1514072881"/>
                    </a:ext>
                  </a:extLst>
                </a:gridCol>
                <a:gridCol w="2807494">
                  <a:extLst>
                    <a:ext uri="{9D8B030D-6E8A-4147-A177-3AD203B41FA5}">
                      <a16:colId xmlns:a16="http://schemas.microsoft.com/office/drawing/2014/main" val="876970734"/>
                    </a:ext>
                  </a:extLst>
                </a:gridCol>
                <a:gridCol w="2807494">
                  <a:extLst>
                    <a:ext uri="{9D8B030D-6E8A-4147-A177-3AD203B41FA5}">
                      <a16:colId xmlns:a16="http://schemas.microsoft.com/office/drawing/2014/main" val="3230969640"/>
                    </a:ext>
                  </a:extLst>
                </a:gridCol>
              </a:tblGrid>
              <a:tr h="300395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объектов подлежащих инвентаризации 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01.01.2023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объектов</a:t>
                      </a:r>
                    </a:p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отношении которых проведена инвентаризация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объектов подлежащих инвентаризации 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01.01.2024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707902"/>
                  </a:ext>
                </a:extLst>
              </a:tr>
              <a:tr h="7614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494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473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575194"/>
                  </a:ext>
                </a:extLst>
              </a:tr>
              <a:tr h="8834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 капитального строительства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274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22866"/>
                  </a:ext>
                </a:extLst>
              </a:tr>
              <a:tr h="7614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Помещения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20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0023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95275"/>
            <a:ext cx="11972925" cy="6381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Инвентаризация ранее учтенных объектов недвижимости 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3727428"/>
              </p:ext>
            </p:extLst>
          </p:nvPr>
        </p:nvGraphicFramePr>
        <p:xfrm>
          <a:off x="333374" y="1000124"/>
          <a:ext cx="11229976" cy="5532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1">
                  <a:extLst>
                    <a:ext uri="{9D8B030D-6E8A-4147-A177-3AD203B41FA5}">
                      <a16:colId xmlns:a16="http://schemas.microsoft.com/office/drawing/2014/main" val="855198160"/>
                    </a:ext>
                  </a:extLst>
                </a:gridCol>
                <a:gridCol w="2053590">
                  <a:extLst>
                    <a:ext uri="{9D8B030D-6E8A-4147-A177-3AD203B41FA5}">
                      <a16:colId xmlns:a16="http://schemas.microsoft.com/office/drawing/2014/main" val="1514072881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4170477890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876970734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3230969640"/>
                    </a:ext>
                  </a:extLst>
                </a:gridCol>
              </a:tblGrid>
              <a:tr h="300395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Внесены сведения о правообладателе в ЕГРН</a:t>
                      </a:r>
                      <a:endParaRPr lang="ru-RU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Зарегистрированы права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физических лиц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Зарегистрированы права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муниципальной собственности</a:t>
                      </a:r>
                    </a:p>
                    <a:p>
                      <a:endParaRPr lang="ru-RU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Сняты с кадастрового учета </a:t>
                      </a:r>
                      <a:endParaRPr lang="ru-RU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707902"/>
                  </a:ext>
                </a:extLst>
              </a:tr>
              <a:tr h="7614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Земельные участки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575194"/>
                  </a:ext>
                </a:extLst>
              </a:tr>
              <a:tr h="88340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Объекты капитального строительства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2422866"/>
                  </a:ext>
                </a:extLst>
              </a:tr>
              <a:tr h="76141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Помещения 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3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9201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35306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" y="104775"/>
            <a:ext cx="12039600" cy="4191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Основные причины снятия объекта с кадастрового учета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48422"/>
              </p:ext>
            </p:extLst>
          </p:nvPr>
        </p:nvGraphicFramePr>
        <p:xfrm>
          <a:off x="200025" y="597877"/>
          <a:ext cx="11906250" cy="620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0">
                  <a:extLst>
                    <a:ext uri="{9D8B030D-6E8A-4147-A177-3AD203B41FA5}">
                      <a16:colId xmlns:a16="http://schemas.microsoft.com/office/drawing/2014/main" val="3653574686"/>
                    </a:ext>
                  </a:extLst>
                </a:gridCol>
                <a:gridCol w="3000375">
                  <a:extLst>
                    <a:ext uri="{9D8B030D-6E8A-4147-A177-3AD203B41FA5}">
                      <a16:colId xmlns:a16="http://schemas.microsoft.com/office/drawing/2014/main" val="1943315266"/>
                    </a:ext>
                  </a:extLst>
                </a:gridCol>
                <a:gridCol w="8277225">
                  <a:extLst>
                    <a:ext uri="{9D8B030D-6E8A-4147-A177-3AD203B41FA5}">
                      <a16:colId xmlns:a16="http://schemas.microsoft.com/office/drawing/2014/main" val="724039808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1.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Невозможность определения месторасположения объекта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Отсутствие координата границ объекта 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Отсутствие адреса объекта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256702"/>
                  </a:ext>
                </a:extLst>
              </a:tr>
              <a:tr h="994715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2.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Прекращение существования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</a:rPr>
                        <a:t> объекта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Объект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снесен</a:t>
                      </a:r>
                    </a:p>
                    <a:p>
                      <a:pPr marL="342900" indent="-342900">
                        <a:lnSpc>
                          <a:spcPct val="150000"/>
                        </a:lnSpc>
                        <a:buAutoNum type="arabicPeriod"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Объект уничтожен при пожаре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0214692"/>
                  </a:ext>
                </a:extLst>
              </a:tr>
              <a:tr h="126141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3.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Дублирование при постановке на кадастровый учёт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Происходит при: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1. Уточнении границ земельного участка (межевание)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2. Повторной технической инвентаризации объекта строительства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383656"/>
                  </a:ext>
                </a:extLst>
              </a:tr>
              <a:tr h="253200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4.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</a:rPr>
                        <a:t>Отсутствие документа - основания правообладания 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1. Отсутствие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з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аписи в похозяйственных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книгах до 2001 года о наличии земельного участка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2. Отсутствие государственного акта на право собственности на землю (свидетельства на право собственности на землю)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3. Отсутствие Решения о выделении (предоставлении)  земельного участка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4. Отсутствие документа о переходе прав на недвижимость (договор купли продажи, договор дарения, договор передачи жилого помещения в собственность граждан и т.д.) 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5514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8273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238126"/>
            <a:ext cx="11487150" cy="933450"/>
          </a:xfrm>
        </p:spPr>
        <p:txBody>
          <a:bodyPr/>
          <a:lstStyle/>
          <a:p>
            <a:pPr algn="ctr"/>
            <a:r>
              <a:rPr lang="ru-RU" dirty="0" smtClean="0"/>
              <a:t>Поголовье скота в ЛПХ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6378687"/>
              </p:ext>
            </p:extLst>
          </p:nvPr>
        </p:nvGraphicFramePr>
        <p:xfrm>
          <a:off x="495300" y="1171576"/>
          <a:ext cx="10982324" cy="5295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5581">
                  <a:extLst>
                    <a:ext uri="{9D8B030D-6E8A-4147-A177-3AD203B41FA5}">
                      <a16:colId xmlns:a16="http://schemas.microsoft.com/office/drawing/2014/main" val="1838029059"/>
                    </a:ext>
                  </a:extLst>
                </a:gridCol>
                <a:gridCol w="2745581">
                  <a:extLst>
                    <a:ext uri="{9D8B030D-6E8A-4147-A177-3AD203B41FA5}">
                      <a16:colId xmlns:a16="http://schemas.microsoft.com/office/drawing/2014/main" val="783610036"/>
                    </a:ext>
                  </a:extLst>
                </a:gridCol>
                <a:gridCol w="2745581">
                  <a:extLst>
                    <a:ext uri="{9D8B030D-6E8A-4147-A177-3AD203B41FA5}">
                      <a16:colId xmlns:a16="http://schemas.microsoft.com/office/drawing/2014/main" val="2720196389"/>
                    </a:ext>
                  </a:extLst>
                </a:gridCol>
                <a:gridCol w="2745581">
                  <a:extLst>
                    <a:ext uri="{9D8B030D-6E8A-4147-A177-3AD203B41FA5}">
                      <a16:colId xmlns:a16="http://schemas.microsoft.com/office/drawing/2014/main" val="3571221901"/>
                    </a:ext>
                  </a:extLst>
                </a:gridCol>
              </a:tblGrid>
              <a:tr h="787374">
                <a:tc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2021 год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2022 год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2023 год</a:t>
                      </a:r>
                      <a:endParaRPr lang="ru-RU" sz="24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6483908"/>
                  </a:ext>
                </a:extLst>
              </a:tr>
              <a:tr h="7873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Поголовье коров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36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827257"/>
                  </a:ext>
                </a:extLst>
              </a:tr>
              <a:tr h="1359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Поголовье КРС на</a:t>
                      </a:r>
                      <a:r>
                        <a:rPr lang="ru-RU" sz="2400" baseline="0" dirty="0" smtClean="0">
                          <a:solidFill>
                            <a:schemeClr val="tx1"/>
                          </a:solidFill>
                        </a:rPr>
                        <a:t> откорме </a:t>
                      </a:r>
                      <a:endParaRPr lang="ru-RU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27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6790681"/>
                  </a:ext>
                </a:extLst>
              </a:tr>
              <a:tr h="7873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Поголовье овец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12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435078"/>
                  </a:ext>
                </a:extLst>
              </a:tr>
              <a:tr h="7873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Поголовье коз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18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1366760"/>
                  </a:ext>
                </a:extLst>
              </a:tr>
              <a:tr h="78737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</a:rPr>
                        <a:t>Поголовье птиц 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312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271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b="1" dirty="0" smtClean="0">
                          <a:blipFill>
                            <a:blip r:embed="rId2"/>
                            <a:tile tx="0" ty="0" sx="100000" sy="100000" flip="none" algn="tl"/>
                          </a:blipFill>
                        </a:rPr>
                        <a:t>260</a:t>
                      </a:r>
                      <a:endParaRPr lang="ru-RU" sz="4000" b="1" dirty="0">
                        <a:blipFill>
                          <a:blip r:embed="rId2"/>
                          <a:tile tx="0" ty="0" sx="100000" sy="100000" flip="none" algn="tl"/>
                        </a:blip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27412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2949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4324" y="219075"/>
            <a:ext cx="11553825" cy="658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ctr">
              <a:lnSpc>
                <a:spcPct val="115000"/>
              </a:lnSpc>
            </a:pPr>
            <a:r>
              <a:rPr lang="ru-RU" sz="20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Господдержка ЛПХ в 2024 году </a:t>
            </a:r>
            <a:endParaRPr lang="ru-RU" sz="2000" b="1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342900" algn="ctr">
              <a:lnSpc>
                <a:spcPct val="115000"/>
              </a:lnSpc>
            </a:pPr>
            <a:endParaRPr lang="ru-RU" sz="20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indent="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рамках Закона Республики Татарстан от 12.01.2016 № 3-ЗРТ «О государственной поддержке развития личных подсобных хозяйств на территории РТ» и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ПКМ РТ от 15.06.2021 № 452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осуществляется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поддержка ЛПХ из бюджета РТ на субсидирование части затрат</a:t>
            </a: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По строительству мини-ферм молочного направления из расчета 600 </a:t>
            </a:r>
            <a:r>
              <a:rPr lang="ru-RU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тыс.руб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на молочную ферму до 8 коров, 300 </a:t>
            </a:r>
            <a:r>
              <a:rPr lang="ru-RU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тыс.руб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на молочную ферму до 5 коров. </a:t>
            </a:r>
            <a:endParaRPr lang="ru-RU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2. 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возмещение части затрат по содержанию дойного стада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из расчета 2,3 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тыс.руб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на корову в подворьях, содержащих 1 корову, 3,3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тыс.руб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– 2 коровы, 4,3 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тыс.руб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– 3 коровы и более, на 1 голову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козоматок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козочек старше одного года  500 рублей.</a:t>
            </a:r>
          </a:p>
          <a:p>
            <a:pPr indent="45021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Выплата производится при условии подписания договора на проведение ветеринарных мероприятий на 500 рублей с дополнительной выплатой субсидии на каждую корову 300 рублей.</a:t>
            </a:r>
            <a:r>
              <a:rPr lang="ru-RU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Учитывается запись о наличии дойных коров и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козоматок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в электронной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похозяйственной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книге СП по состоянию на 1 января 2024 года.</a:t>
            </a:r>
          </a:p>
          <a:p>
            <a:pPr indent="450215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3. 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 приобретение молодняка птицы из расчета 200 руб./1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гол.индейки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200 руб./1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гол.гуся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120 руб./1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гол.утки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100 руб./1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гол.бройлера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с приобретением на 1 ЛПХ от 50 до 100 голов птицы. Учитывается запись о поголовье приобретенной птицы в электронной </a:t>
            </a:r>
            <a:r>
              <a:rPr lang="ru-RU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похозяйственной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книге СП по состоянию с 1 апреля по 1 июля 2024 года.</a:t>
            </a:r>
          </a:p>
        </p:txBody>
      </p:sp>
    </p:spTree>
    <p:extLst>
      <p:ext uri="{BB962C8B-B14F-4D97-AF65-F5344CB8AC3E}">
        <p14:creationId xmlns:p14="http://schemas.microsoft.com/office/powerpoint/2010/main" val="212735303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11591925" cy="6296025"/>
          </a:xfrm>
        </p:spPr>
        <p:txBody>
          <a:bodyPr anchor="b">
            <a:no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ПКМ РТ от 21.11.2017 года № 893 предусмотрен Порядок предоставления из бюджета Республики Татарстан средств на государственную поддержку кадрового обеспечения агропромышленного комплекса Республики Татарстан.</a:t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  Молодым специалистам, имеющим высшее образование или среднее профессиональное образование, принятым в год окончания образовательной  организации на работу, предоставляются: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единовременная выплата в размере 300,0 тыс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рублей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для специалистов с высшим образованием, 150,0 тыс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рублей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для специалистов со средним профессиональным образованием;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   ежемесячная выплата в размере 7 500,0 рублей в течение двенадцати месяцев после принятия на работу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9185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1188</TotalTime>
  <Words>1576</Words>
  <Application>Microsoft Office PowerPoint</Application>
  <PresentationFormat>Широкоэкранный</PresentationFormat>
  <Paragraphs>550</Paragraphs>
  <Slides>114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20" baseType="lpstr">
      <vt:lpstr>Arial</vt:lpstr>
      <vt:lpstr>Calibri</vt:lpstr>
      <vt:lpstr>Times New Roman</vt:lpstr>
      <vt:lpstr>Trebuchet MS</vt:lpstr>
      <vt:lpstr>Wingdings</vt:lpstr>
      <vt:lpstr>Берлин</vt:lpstr>
      <vt:lpstr>О деятельности  исполнительного комитета Октябрьского  сельского поселения  за 2023 год  и задачах на 2024 год </vt:lpstr>
      <vt:lpstr>Встречи с жителями поселения </vt:lpstr>
      <vt:lpstr>Встречи с жителями поселения </vt:lpstr>
      <vt:lpstr>Встречи с жителями поселения </vt:lpstr>
      <vt:lpstr>Встречи с жителями поселения </vt:lpstr>
      <vt:lpstr>Прием граждан по личным вопросам</vt:lpstr>
      <vt:lpstr>Прием граждан по личным вопросам</vt:lpstr>
      <vt:lpstr>Прием граждан по личным вопросам</vt:lpstr>
      <vt:lpstr>Выезд на место по обращению граждан по вопросу захвата земель при устройстве забора</vt:lpstr>
      <vt:lpstr>Анализ поступивших обращений граждан за 2021-2023 г.г.</vt:lpstr>
      <vt:lpstr>Заседание Совета поселения </vt:lpstr>
      <vt:lpstr>Анализ работы Совета поселения за 2021-2023 г.г.</vt:lpstr>
      <vt:lpstr>Увеличение границ населенного пункта Октябрьский</vt:lpstr>
      <vt:lpstr>Увеличение границ населенного пункта Ключищи</vt:lpstr>
      <vt:lpstr>Численность населения в разрезе населенных пунктов </vt:lpstr>
      <vt:lpstr>Сравнительный анализ поступления  собственных доходов и дотаций в бюджет поселения  за 2021-2023 г.г. </vt:lpstr>
      <vt:lpstr>Исполнение бюджета за 2023 год  (в млн. рублей)  </vt:lpstr>
      <vt:lpstr>Исполнение собственных доходов за 2023 год</vt:lpstr>
      <vt:lpstr>Анализ поступления собственных доходов за 2021-2023 г.г.</vt:lpstr>
      <vt:lpstr>Анализ поступления собственных доходов за 2021-2023 г.г.</vt:lpstr>
      <vt:lpstr>Презентация PowerPoint</vt:lpstr>
      <vt:lpstr>Презентация PowerPoint</vt:lpstr>
      <vt:lpstr>Утверждённый бюджет на 2024 год</vt:lpstr>
      <vt:lpstr>Основные виды расходов за 2023 год </vt:lpstr>
      <vt:lpstr>Ликвидация возгорания сухой травы в селе Ключищи </vt:lpstr>
      <vt:lpstr>Ликвидация возгорания сухой травы в селе Ключищи </vt:lpstr>
      <vt:lpstr>Программа «Восстановление уличного освещения  в населенных пунктах Республики Татарстан»</vt:lpstr>
      <vt:lpstr>Реализация мероприятий по программе «Наш Двор» </vt:lpstr>
      <vt:lpstr>Реализация мероприятий по программе «Наш Двор» </vt:lpstr>
      <vt:lpstr>Реализация мероприятий по программе «Наш Двор» </vt:lpstr>
      <vt:lpstr>Реализация мероприятий по программе «Наш Двор» </vt:lpstr>
      <vt:lpstr>Реализация мероприятий по программе «Наш Двор» </vt:lpstr>
      <vt:lpstr>Обустройство контейнерных площадок </vt:lpstr>
      <vt:lpstr>Обустройство контейнерных площадок </vt:lpstr>
      <vt:lpstr>Бурение скважины </vt:lpstr>
      <vt:lpstr>Бурение скважины</vt:lpstr>
      <vt:lpstr>Строительство водопроводной сети</vt:lpstr>
      <vt:lpstr>Обустройство охранной зоны</vt:lpstr>
      <vt:lpstr>Обустройство охранной зоны</vt:lpstr>
      <vt:lpstr>Сбор средств самообложения за 2023 год</vt:lpstr>
      <vt:lpstr>Ямочный ремонт с. Матюшино</vt:lpstr>
      <vt:lpstr>Ямочный ремонт с. Матюшино</vt:lpstr>
      <vt:lpstr>Ремонт водонапорной башни с. Матюшино</vt:lpstr>
      <vt:lpstr>Ремонт водонапорной башни с. Матюшино</vt:lpstr>
      <vt:lpstr>Водонапорная башня с. Ключищи </vt:lpstr>
      <vt:lpstr>Детская площадка п. Октябрьский </vt:lpstr>
      <vt:lpstr>Детская площадка п. Октябрьский </vt:lpstr>
      <vt:lpstr>Благоустройство водозабора с . Янга-Болгар </vt:lpstr>
      <vt:lpstr>Благоустройство водозабора с . Янга-Болгар </vt:lpstr>
      <vt:lpstr>Благоустройство водозабора с . Янга-Болгар </vt:lpstr>
      <vt:lpstr>Благоустройство территории кладбища с. Янга-Болгар</vt:lpstr>
      <vt:lpstr>Благоустройство территории кладбища с. Янга Болгар</vt:lpstr>
      <vt:lpstr>Строительство памятника с. Янга-Болгар</vt:lpstr>
      <vt:lpstr>Строительство памятника с. Янга-Болгар</vt:lpstr>
      <vt:lpstr>Строительство памятника с. Янга-Болгар</vt:lpstr>
      <vt:lpstr>Строительство памятника с. Янга-Болгар</vt:lpstr>
      <vt:lpstr>План сбора средств самообложения на 2024 год </vt:lpstr>
      <vt:lpstr>Уличное освещение населенных пунктов поселения  </vt:lpstr>
      <vt:lpstr>Уличное освещение населенных пунктов поселения  </vt:lpstr>
      <vt:lpstr>Уличное освещение населенных пунктов поселения  </vt:lpstr>
      <vt:lpstr>Анализ расхода средств на оплату электроэнергии уличного освещения за 2021-2023 г.г.</vt:lpstr>
      <vt:lpstr>Содержание внутрипоселковых дорог</vt:lpstr>
      <vt:lpstr>Содержание внутрипоселковых дорог</vt:lpstr>
      <vt:lpstr>Содержание внутрипоселковых дорог</vt:lpstr>
      <vt:lpstr>Содержание внутрипоселковых дорог</vt:lpstr>
      <vt:lpstr>Содержание внутрипоселковых дорог</vt:lpstr>
      <vt:lpstr>Содержание внутрипоселковых дорог</vt:lpstr>
      <vt:lpstr>Содержание внутрипоселковых дорог</vt:lpstr>
      <vt:lpstr>Дорожная разметка – пешеходный переход</vt:lpstr>
      <vt:lpstr>Анализ расхода средств на содержание дорог за 2021-2023 г.г.</vt:lpstr>
      <vt:lpstr>Участие жителей в благоустройстве населенных пунктов </vt:lpstr>
      <vt:lpstr>Участие жителей в благоустройстве населенных пунктов </vt:lpstr>
      <vt:lpstr>Участие жителей в благоустройстве населенных пунктов </vt:lpstr>
      <vt:lpstr>Ямочный ремонт дорог в селе Ключищи </vt:lpstr>
      <vt:lpstr>Ремонт дороги п. Октябрьский </vt:lpstr>
      <vt:lpstr>Благоустройство территории кладбища с. Ключищи</vt:lpstr>
      <vt:lpstr>Благоустройство территории кладбища с. Ключищи</vt:lpstr>
      <vt:lpstr>Ликвидация мест несанкционированного размещения отходов </vt:lpstr>
      <vt:lpstr>Ликвидация мест несанкционированного размещения отходов </vt:lpstr>
      <vt:lpstr>Заготовка дров для семей мобилизованных граждан</vt:lpstr>
      <vt:lpstr>Встреча с родственниками мобилизованных граждан</vt:lpstr>
      <vt:lpstr>Участие в акции «Блиндажная свеча»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Деятельность МУП «Волжанка» за 2021-2023 г.г.</vt:lpstr>
      <vt:lpstr>Адреса домохозяйств, имеющих задолженность за услуги водоснабжения на протяжении трех лет (2021-2023 г.г.)</vt:lpstr>
      <vt:lpstr>Расходы МУП «Волжанка» за 2023 год </vt:lpstr>
      <vt:lpstr>Работа ремонтной бригады МУП «Волжанка»</vt:lpstr>
      <vt:lpstr>Презентация PowerPoint</vt:lpstr>
      <vt:lpstr>Инвентаризация ранее учтенных объектов недвижимости </vt:lpstr>
      <vt:lpstr>Инвентаризация ранее учтенных объектов недвижимости </vt:lpstr>
      <vt:lpstr>Основные причины снятия объекта с кадастрового учета </vt:lpstr>
      <vt:lpstr>Поголовье скота в ЛПХ</vt:lpstr>
      <vt:lpstr>Презентация PowerPoint</vt:lpstr>
      <vt:lpstr>            ПКМ РТ от 21.11.2017 года № 893 предусмотрен Порядок предоставления из бюджета Республики Татарстан средств на государственную поддержку кадрового обеспечения агропромышленного комплекса Республики Татарстан.             Молодым специалистам, имеющим высшее образование или среднее профессиональное образование, принятым в год окончания образовательной  организации на работу, предоставляются:           единовременная выплата в размере 300,0 тыс. рублей – для специалистов с высшим образованием, 150,0 тыс. рублей – для специалистов со средним профессиональным образованием;           ежемесячная выплата в размере 7 500,0 рублей в течение двенадцати месяцев после принятия на работу. </vt:lpstr>
      <vt:lpstr>Награждение Камалеевой Танзили Рахимзяновны</vt:lpstr>
      <vt:lpstr>Награждение Зинатуллиной Фираи Калимулловны</vt:lpstr>
      <vt:lpstr>Поздравление юбиляров </vt:lpstr>
      <vt:lpstr>Поздравление юбиляров </vt:lpstr>
      <vt:lpstr>Поздравление семейной пары Глебовых  Виктора Сергеевича и Татьяны Васильевны с 50-тилетием совместной жизни </vt:lpstr>
      <vt:lpstr>Вручение продуктовых наборов</vt:lpstr>
      <vt:lpstr>Празднование Дня Святой Троицы </vt:lpstr>
      <vt:lpstr>Празднование Дня Святой Троицы </vt:lpstr>
      <vt:lpstr>Столетие села Янга-Болгар</vt:lpstr>
      <vt:lpstr>Столетие села Янга-Болгар</vt:lpstr>
      <vt:lpstr>Столетие села Янга-Болгар</vt:lpstr>
      <vt:lpstr>Митинги на День Победы</vt:lpstr>
      <vt:lpstr>Задачи на 2024 год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88</cp:revision>
  <dcterms:created xsi:type="dcterms:W3CDTF">2024-01-17T17:09:56Z</dcterms:created>
  <dcterms:modified xsi:type="dcterms:W3CDTF">2024-01-24T05:43:26Z</dcterms:modified>
</cp:coreProperties>
</file>