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1"/>
  </p:notesMasterIdLst>
  <p:sldIdLst>
    <p:sldId id="257" r:id="rId2"/>
    <p:sldId id="278" r:id="rId3"/>
    <p:sldId id="327" r:id="rId4"/>
    <p:sldId id="328" r:id="rId5"/>
    <p:sldId id="296" r:id="rId6"/>
    <p:sldId id="309" r:id="rId7"/>
    <p:sldId id="285" r:id="rId8"/>
    <p:sldId id="286" r:id="rId9"/>
    <p:sldId id="329" r:id="rId10"/>
    <p:sldId id="330" r:id="rId11"/>
    <p:sldId id="288" r:id="rId12"/>
    <p:sldId id="279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312" r:id="rId21"/>
    <p:sldId id="321" r:id="rId22"/>
    <p:sldId id="297" r:id="rId23"/>
    <p:sldId id="298" r:id="rId24"/>
    <p:sldId id="299" r:id="rId25"/>
    <p:sldId id="313" r:id="rId26"/>
    <p:sldId id="301" r:id="rId27"/>
    <p:sldId id="302" r:id="rId28"/>
    <p:sldId id="314" r:id="rId29"/>
    <p:sldId id="315" r:id="rId30"/>
    <p:sldId id="316" r:id="rId31"/>
    <p:sldId id="303" r:id="rId32"/>
    <p:sldId id="317" r:id="rId33"/>
    <p:sldId id="331" r:id="rId34"/>
    <p:sldId id="322" r:id="rId35"/>
    <p:sldId id="319" r:id="rId36"/>
    <p:sldId id="320" r:id="rId37"/>
    <p:sldId id="323" r:id="rId38"/>
    <p:sldId id="324" r:id="rId39"/>
    <p:sldId id="32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54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Бюджет 2017 года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4252336878942781"/>
                  <c:y val="0.15454342215573802"/>
                </c:manualLayout>
              </c:layout>
              <c:showVal val="1"/>
            </c:dLbl>
            <c:dLbl>
              <c:idx val="1"/>
              <c:layout>
                <c:manualLayout>
                  <c:x val="0.21245614035087734"/>
                  <c:y val="-0.17097547842997271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1"/>
                <c:pt idx="0">
                  <c:v>    2017 год собственные 24%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1449.3</c:v>
                </c:pt>
                <c:pt idx="1">
                  <c:v>4785.9000000000005</c:v>
                </c:pt>
              </c:numCache>
            </c:numRef>
          </c:val>
        </c:ser>
        <c:dLbls/>
        <c:firstSliceAng val="0"/>
      </c:pieChart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60564189344753094"/>
          <c:y val="0.29479300413064757"/>
          <c:w val="0.37681424690334797"/>
          <c:h val="0.2767192020874793"/>
        </c:manualLayout>
      </c:layout>
      <c:txPr>
        <a:bodyPr/>
        <a:lstStyle/>
        <a:p>
          <a:pPr>
            <a:defRPr sz="1400">
              <a:latin typeface="Arial Black" pitchFamily="34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Бюджет 2018 года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3125466796594619E-2"/>
          <c:y val="0.2395770017061197"/>
          <c:w val="0.49089428659973466"/>
          <c:h val="0.668140329584512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4703507602469121"/>
                  <c:y val="0.14908136482939643"/>
                </c:manualLayout>
              </c:layout>
              <c:showVal val="1"/>
            </c:dLbl>
            <c:dLbl>
              <c:idx val="1"/>
              <c:layout>
                <c:manualLayout>
                  <c:x val="0.17221772082255021"/>
                  <c:y val="-0.16115733309105071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1"/>
                <c:pt idx="0">
                  <c:v>    2018 год собственные 31,9%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1540.3</c:v>
                </c:pt>
                <c:pt idx="1">
                  <c:v>4819.9000000000005</c:v>
                </c:pt>
              </c:numCache>
            </c:numRef>
          </c:val>
        </c:ser>
        <c:dLbls/>
        <c:firstSliceAng val="0"/>
      </c:pieChart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59523118764903249"/>
          <c:y val="0.29299835099664756"/>
          <c:w val="0.3871710876128745"/>
          <c:h val="0.28756191223376132"/>
        </c:manualLayout>
      </c:layout>
      <c:txPr>
        <a:bodyPr/>
        <a:lstStyle/>
        <a:p>
          <a:pPr>
            <a:defRPr sz="1400">
              <a:latin typeface="Arial Black" pitchFamily="34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675516294082671"/>
          <c:y val="3.6121109861267341E-2"/>
          <c:w val="0.73722737402655969"/>
          <c:h val="0.8080986751656046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Земельный налог юридические  лица (149,4%)</c:v>
                </c:pt>
                <c:pt idx="1">
                  <c:v>Налог на имущество физических лиц (88,5%)</c:v>
                </c:pt>
                <c:pt idx="2">
                  <c:v>Земельный налог физических лиц (122%)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429.1</c:v>
                </c:pt>
                <c:pt idx="1">
                  <c:v>90.5</c:v>
                </c:pt>
                <c:pt idx="2">
                  <c:v>271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Земельный налог юридические  лица (149,4%)</c:v>
                </c:pt>
                <c:pt idx="1">
                  <c:v>Налог на имущество физических лиц (88,5%)</c:v>
                </c:pt>
                <c:pt idx="2">
                  <c:v>Земельный налог физических лиц (122%)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654.1</c:v>
                </c:pt>
                <c:pt idx="1">
                  <c:v>80.099999999999994</c:v>
                </c:pt>
                <c:pt idx="2">
                  <c:v>329</c:v>
                </c:pt>
              </c:numCache>
            </c:numRef>
          </c:val>
        </c:ser>
        <c:dLbls/>
        <c:axId val="80183296"/>
        <c:axId val="80184832"/>
      </c:barChart>
      <c:catAx>
        <c:axId val="8018329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0184832"/>
        <c:crosses val="autoZero"/>
        <c:auto val="1"/>
        <c:lblAlgn val="ctr"/>
        <c:lblOffset val="100"/>
      </c:catAx>
      <c:valAx>
        <c:axId val="801848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0183296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10786-AB64-4469-AD05-B480B659EB4B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E413-26A2-4309-B4D1-E106BCB43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92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3829-A24D-4D34-BAC1-847ECE5E6DC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6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60FBE5-93D4-4223-A180-B62F6E29429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FA62B9-A245-4962-B29E-D06C7D862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heraldicum.ru/russia/subjects/towns/images/verhusl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2786082" cy="34826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1225689"/>
            <a:ext cx="91859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atin typeface="+mj-lt"/>
              <a:cs typeface="Aharoni" pitchFamily="2" charset="-79"/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Отчёт Главы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Кураловского сельского поселения Верхнеуслонского муниципального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р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айона Республики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Т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атарстан</a:t>
            </a:r>
          </a:p>
          <a:p>
            <a:pPr algn="ctr"/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20 февраля 2018 год.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1266" name="AutoShape 2" descr="Coat of Arms of Verhneuslonsky rayon (Tatarstan)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477713"/>
              </p:ext>
            </p:extLst>
          </p:nvPr>
        </p:nvGraphicFramePr>
        <p:xfrm>
          <a:off x="428596" y="571480"/>
          <a:ext cx="8286777" cy="672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147"/>
                <a:gridCol w="1991311"/>
                <a:gridCol w="1993504"/>
                <a:gridCol w="1772815"/>
              </a:tblGrid>
              <a:tr h="442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Бюджет 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Муниципальный район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Собственные средства (тыс.руб.)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6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</a:rPr>
                        <a:t>Мост </a:t>
                      </a:r>
                      <a:endParaRPr lang="ru-RU" sz="18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800" i="1" dirty="0" err="1">
                          <a:solidFill>
                            <a:schemeClr val="tx1"/>
                          </a:solidFill>
                          <a:effectLst/>
                        </a:rPr>
                        <a:t>с.Русское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i="1" dirty="0" err="1">
                          <a:solidFill>
                            <a:schemeClr val="tx1"/>
                          </a:solidFill>
                          <a:effectLst/>
                        </a:rPr>
                        <a:t>Бурнашево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9 870,0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tx1"/>
                          </a:solidFill>
                          <a:effectLst/>
                        </a:rPr>
                        <a:t>831,8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Проектно-сметная документация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690,0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Межевание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7,0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25,0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Экспертиза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Закупка щебня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</a:rPr>
                        <a:t>Капитальный ремонт школы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39 050,0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оборудование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2 700,00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</a:rPr>
                        <a:t>Парк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4 862,0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Межевание земли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</a:rPr>
                        <a:t>Автобусная остановка в </a:t>
                      </a:r>
                      <a:r>
                        <a:rPr lang="ru-RU" sz="1800" i="1" dirty="0" err="1">
                          <a:solidFill>
                            <a:schemeClr val="tx1"/>
                          </a:solidFill>
                          <a:effectLst/>
                        </a:rPr>
                        <a:t>с.Русское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i="1" dirty="0" err="1">
                          <a:solidFill>
                            <a:schemeClr val="tx1"/>
                          </a:solidFill>
                          <a:effectLst/>
                        </a:rPr>
                        <a:t>Бурнашево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83,0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</a:rPr>
                        <a:t>Асфальтирование дороги по школьному маршруту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6 500,0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6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Вывоз строительного мусора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288,6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53 782,0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10 122,8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288,6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Всего: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64 193,4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89297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Дополнительные доходы Кураловского СП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IMG-20180214-WA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4095736" cy="3071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админ\Desktop\Новая папка\IMG-20180214-WA0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4000527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142852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Встреча с руководителями республики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857605"/>
            <a:ext cx="4000528" cy="3000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то для схода\DSCN1167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3" y="0"/>
            <a:ext cx="3809997" cy="2857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админ\Desktop\DSCN0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000528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357562"/>
            <a:ext cx="3786214" cy="2718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348" y="0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Личный приём граждан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214818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Зиатдинов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- Глава ВМР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6000768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Тимиряев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- первый заместителя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Руководителя Исполнительного Комитета ВМР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2786058"/>
            <a:ext cx="392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Л.Коткова- Глава Кураловского СП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\Desktop\фото для схода\приезд призидента. фото с форпост Кураловская СО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841" y="1357298"/>
            <a:ext cx="3318687" cy="535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7" name="Picture 5" descr="http://verhniy-uslon.tatarstan.ru/file/Image/20170506_120136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451267" cy="542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Рабочий визит Президента Республики Татарстан 6.05.2017 г.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фото для схода\приезд призидента с. Куралово. фото с тружениками ты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2040"/>
            <a:ext cx="3643338" cy="6505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C:\Users\админ\Desktop\Новая папка\IMG-20180214-WA0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8238" y="357167"/>
            <a:ext cx="3656718" cy="6500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фото для схода\IMG_20170728_172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214842" cy="3161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C:\Users\админ\Desktop\фото для схода\ремонт моста с.Русское Бурнаше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4067094" cy="3050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C:\Users\админ\Desktop\фото для схода\IMG_20170822_172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4143404" cy="3107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4" name="Picture 6" descr="http://verhniy-uslon.tatarstan.ru/file/Image/IMG-20170808-WA0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4119571" cy="2982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Строительство моста в с. Русское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Бурнашево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Бюджет РТ –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      9870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тыс.руб</a:t>
            </a: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Бюджет ВМР –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    831,8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тыс.руб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фото для схода\IMG_20170802_14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4857784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C:\Users\админ\Desktop\Новая папка\IMG-20180214-WA0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262467" cy="3196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админ\Desktop\Новая папка\IMG-20180214-WA0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67" y="3286124"/>
            <a:ext cx="4572033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фото для схода\установка остановочного павильона в с. Русское Бурнаше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071546"/>
            <a:ext cx="7786742" cy="5679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Установка остановочного павильона в с. Русское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Бурнашево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571501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Бюджет ВМР – 83,0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тыс.руб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фото для схода\ремонт кураловской СОШ. Замена ок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571480"/>
            <a:ext cx="4000529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админ\Desktop\фото для схода\Ремонт кураловской СОШ. замена дверей в класс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4" y="642917"/>
            <a:ext cx="3881464" cy="2911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админ\Desktop\фото для схода\ремонт Кураловской СОШ замены входной групп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3857652" cy="2893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Ремонт школы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2" descr="C:\Users\админ\Desktop\20180209_100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9" y="3714752"/>
            <a:ext cx="4071967" cy="3053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20180209_095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68330"/>
            <a:ext cx="3929088" cy="2946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админ\Desktop\20180209_101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3214710" cy="3821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админ\Desktop\20180209_100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75462"/>
            <a:ext cx="3976715" cy="2982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админ\Desktop\20180209_101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80" y="0"/>
            <a:ext cx="4667249" cy="35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3071810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Новое оборудование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Бюджет ВМР – 2700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тыс.руб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ost.ks.ua/images/_news/10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286808" cy="67241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Бюджет Кураловского сельского поселения </a:t>
            </a:r>
          </a:p>
          <a:p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2017 год – 4785,9 тыс. руб.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Новая папка\IMG-20180214-WA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85720" y="785793"/>
            <a:ext cx="3857652" cy="2893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714752"/>
            <a:ext cx="3810027" cy="2857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5" name="Picture 3" descr="C:\Users\админ\Desktop\IMG-20180216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14356"/>
            <a:ext cx="4048142" cy="2875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6" name="Picture 4" descr="C:\Users\админ\Desktop\IMG-20180216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625454"/>
            <a:ext cx="4071966" cy="305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Благоустройство территории   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школы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фото для схода\укладка щебня на дороги до Кураловской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3905277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админ\Desktop\фото для схода\строительство дороги до школы с.курало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71545"/>
            <a:ext cx="3757530" cy="2818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админ\Desktop\фото для схода\асфальтное покрытие до школы. с. Курало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286124"/>
            <a:ext cx="4590974" cy="3443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Строительство дороги по маршруту школьного автобуса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4071942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Бюджет ВМР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6,5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мил.руб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Новая папка\IMG-20180214-WA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79033"/>
            <a:ext cx="4143372" cy="2964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C:\Users\админ\Desktop\фото для схода\Куралово. парк. укладка тротуарной плит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286280" cy="3214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админ\Desktop\фото для схода\Куралово. строительство пар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0"/>
            <a:ext cx="4095779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админ\Desktop\фото для схода\Парк. с. Куралов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64803"/>
            <a:ext cx="4257596" cy="3193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26" y="1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Строительство парка</a:t>
            </a:r>
          </a:p>
          <a:p>
            <a:pPr algn="ctr"/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657671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Бюджет РТ – 4,862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тыс.руб</a:t>
            </a:r>
            <a:endParaRPr lang="ru-RU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Бюджет ВМР – 8,0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тыс.руб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verhniy-uslon.tatarstan.ru/file/Image/IMG_20171022_100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953003" cy="371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5786" y="14285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Детская игровая площадка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админ\Desktop\фото для схода\Куралово. парк. детская площад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496"/>
            <a:ext cx="4857784" cy="3838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Новая папка\IMG-20180214-WA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214842" cy="3161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7" name="Picture 1" descr="C:\Users\админ\Desktop\фото сход\IMG-20180215-WA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04025"/>
            <a:ext cx="4071966" cy="2911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8" name="Picture 2" descr="C:\Users\админ\Desktop\фото сход\IMG-20180215-WA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71480"/>
            <a:ext cx="4000496" cy="3000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4" descr="C:\Users\админ\Desktop\фото сход\IMG-20180215-WA0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472" y="3714752"/>
            <a:ext cx="4000528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2910" y="0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Озеленение территории парка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фото для схода\Куралово. парк. рабочее срвещание с подрядчи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4095776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админ\Desktop\фото для схода\Ремонт кураловской СОШ. рабочее совещ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3905277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verhniy-uslon.tatarstan.ru/file/Image/IMG-20170705-WA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7" y="3643314"/>
            <a:ext cx="3976695" cy="2982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Рабочии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совещания по строительству моста, парка, ремонту школы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фото для схода\IMG_20170625_143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857652" cy="2893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C:\Users\админ\Desktop\фото для схода\открытие памятника воинам участникам в локальных конфликтах. с. куралов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810027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C:\Users\админ\Desktop\фото для схода\открытие памятника воинам участникам в локальных конфликтах. с. куралово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07" y="3857628"/>
            <a:ext cx="3781311" cy="2835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2" name="Picture 6" descr="http://verhniy-uslon.tatarstan.ru/file/Image/20170630_1153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00504"/>
            <a:ext cx="4337307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0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Установка памятника участникам в локальных конфликтах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0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несанкционированные свалки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админ\Desktop\DSCN1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14356"/>
            <a:ext cx="4572032" cy="3429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5" name="Picture 1" descr="C:\Users\админ\Desktop\фото сход\IMG-20180215-WA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446868"/>
            <a:ext cx="4548177" cy="3411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6" name="Picture 2" descr="C:\Users\админ\Desktop\фото сход\IMG-20180215-WA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2918"/>
            <a:ext cx="4214810" cy="3161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rhniy-uslon.tatarstan.ru/file/Image/IMG-20170809-WA0021%2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3810027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3" descr="C:\Users\админ\Desktop\DSCN1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708503" cy="3531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Ликвидация несанкционированных свалок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0178" name="Picture 2" descr="C:\Users\админ\Desktop\IMG-20180216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3" y="642918"/>
            <a:ext cx="3667151" cy="2750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Должники за мусор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714356"/>
          <a:ext cx="8286808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Баринов Дмитрий Алексеевич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990,0 руб.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Баранов Владимир Николаевич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Ул. Пионерская, д.5, кв.2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3 480,0 руб.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Даутов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Фанис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Фагимович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000,0 руб.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Баранов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Андрей Викторович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7 800,0 руб.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Корнева Светлана Анатольевна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4 000,0 руб.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Агеев Виктор Александрович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4 000,0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Каргина Елена Владимировна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7 750,0 руб.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Шилов Иван Николаевич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5 525,0 руб.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Авакян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Лаврентий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Григорьевич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8 000,0 руб.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Дунаев Владимир Михайлович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10 000,0 руб.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Лучинин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Николай Григорьевич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10 000,0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Булычова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Надежда Геннадьевна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8 000,0 руб.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614364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Общий долг по с. Куралово – 279, 1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тыс.руб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9664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 Black" pitchFamily="34" charset="0"/>
              </a:rPr>
              <a:t>Бюджет Кураловского СП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065374478"/>
              </p:ext>
            </p:extLst>
          </p:nvPr>
        </p:nvGraphicFramePr>
        <p:xfrm>
          <a:off x="142844" y="1357298"/>
          <a:ext cx="4300710" cy="304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349678842"/>
              </p:ext>
            </p:extLst>
          </p:nvPr>
        </p:nvGraphicFramePr>
        <p:xfrm>
          <a:off x="4500562" y="1357298"/>
          <a:ext cx="4429124" cy="301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0/47/776/47776367_4216213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15436" cy="6215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Водоснабжение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\Desktop\фото для схода\DSCN0903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620053" cy="5715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142852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Ремонт водопровода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latin typeface="Arial Black" pitchFamily="34" charset="0"/>
              </a:rPr>
              <a:t>должники за водопользование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571480"/>
          <a:ext cx="8786874" cy="60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7211"/>
                <a:gridCol w="3569663"/>
              </a:tblGrid>
              <a:tr h="607223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Барышева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Марина Геннадьевна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301,84 руб.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Лобашов Сергей Константинович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11 563,70 руб.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Корнев Александр Владимирович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2 580,64 руб.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Баринов Дмитрий Алексеевич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5 970,25 руб.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Даутов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Фанис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Фагимович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9 905,38 руб.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Бяулов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Константин Иванович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7 239,76 руб.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Закирова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Вера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Юрьевана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5 062,70 руб.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Осянин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Евгений Михайлович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38 238,58 руб.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Лучинин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Николай Григорьевич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13 290,11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Общая сумма по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с. Куралово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122 008,50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админ\Desktop\фото для схода\DSCN0793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03"/>
            <a:ext cx="4000528" cy="300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162719"/>
              </p:ext>
            </p:extLst>
          </p:nvPr>
        </p:nvGraphicFramePr>
        <p:xfrm>
          <a:off x="285720" y="571480"/>
          <a:ext cx="8572559" cy="3587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006"/>
                <a:gridCol w="2700201"/>
                <a:gridCol w="3040352"/>
              </a:tblGrid>
              <a:tr h="447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9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Уличное освещение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295,0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288,0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Дороги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362,0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362,0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Зимняя очистка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267,0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Обкос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дорог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56,4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9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Грейдирование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дорог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38,6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6002" y="-34291"/>
            <a:ext cx="906249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Благоустройство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Благоустройство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внутрипоселковых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дорог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2226" name="Picture 2" descr="C:\Users\админ\Desktop\IMG-20180216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Picture 3" descr="C:\Users\админ\Desktop\IMG-20180216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875"/>
            <a:ext cx="4714908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1142984"/>
            <a:ext cx="3929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На дороги с. Куралово вывезено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Более 48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камазов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битого мусора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От ремонта школы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админ\Desktop\фото сход\IMG-20180215-WA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37" y="714356"/>
            <a:ext cx="4168811" cy="3113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3" name="Picture 3" descr="C:\Users\админ\Desktop\фото сход\IMG-20180215-WA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816750"/>
            <a:ext cx="4071966" cy="304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4" name="Picture 4" descr="C:\Users\админ\Desktop\фото сход\IMG-20180215-WA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470" y="714356"/>
            <a:ext cx="4112916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5" name="Picture 5" descr="C:\Users\админ\Desktop\фото сход\IMG-20180215-WA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76"/>
            <a:ext cx="4301822" cy="3212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Очистка русла р.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Сулица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\Desktop\IMG-20180215-WA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214694"/>
            <a:ext cx="4857741" cy="3643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Пожарная безопасность населённых пунктов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админ\Desktop\IMG-20180215-WA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4762533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админ\Desktop\IMG-20180215-WA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5072098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251" name="Picture 3" descr="C:\Users\админ\Desktop\IMG-20180214-WA0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5048285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Поздравление юбиляров- долгожителей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500594" cy="3268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775155" cy="3581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Бриллиантовые юбиляры супруги Кузнецовы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админ\Desktop\день семьи,любви и верности 17\IMG_1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962" y="3286124"/>
            <a:ext cx="4730038" cy="3393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299" name="Picture 3" descr="C:\Users\админ\Desktop\день семьи,любви и верности 17\IMG_1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4813955" cy="3472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Чествование семейных пар в день Семьи, Любви и Верности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29198"/>
            <a:ext cx="4466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Супруги Барановы награждены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Медалью РФ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«За любовь и верность»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030104214"/>
              </p:ext>
            </p:extLst>
          </p:nvPr>
        </p:nvGraphicFramePr>
        <p:xfrm>
          <a:off x="428596" y="1428736"/>
          <a:ext cx="828680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260648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Black" pitchFamily="34" charset="0"/>
              </a:rPr>
              <a:t>Структура собственных доходов Кураловского СП 2017 год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571612"/>
            <a:ext cx="3190897" cy="2393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46595"/>
            <a:ext cx="3357554" cy="2518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3" y="4214818"/>
            <a:ext cx="3203519" cy="2402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86256"/>
            <a:ext cx="3357554" cy="2518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Еженедельный приём  специалистами многофункционального центра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админ\Desktop\Новая папка\IMG-20180214-WA0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786058"/>
            <a:ext cx="3357586" cy="2518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Самообложение граждан: ЗА или ПРОТИВ?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админ\Desktop\6uvya31cuy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215370" cy="5802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728" y="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Самообложение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50050"/>
            <a:ext cx="8072494" cy="6054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688" y="0"/>
            <a:ext cx="885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Заседание Совета Кураловского сельского поселения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дмин\Desktop\фото для схода\IMG_20171119_092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5000660" cy="3750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699" name="Picture 3" descr="C:\Users\админ\Desktop\фото для схода\IMG_20171119_093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496"/>
            <a:ext cx="5143510" cy="3857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Проведение референдума на территории сельского поселения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75024"/>
              </p:ext>
            </p:extLst>
          </p:nvPr>
        </p:nvGraphicFramePr>
        <p:xfrm>
          <a:off x="142843" y="642919"/>
          <a:ext cx="8858313" cy="6029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7796"/>
                <a:gridCol w="3017796"/>
                <a:gridCol w="2822721"/>
              </a:tblGrid>
              <a:tr h="6400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Всего избирателей 1055 человек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Льготники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7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23 студента – 100% освобождены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Труженики тыла – 16 человек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50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Многодетные семьи – 8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человек 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00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Умерло на 20.02.2018 год – 11 человек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669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План сбора – 302 700,00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Субсидии РТ – 1 210 800,00 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Итого: 1 513 500,00 рублей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На 20.02.2018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Собранно        руб.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человек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0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127 700,00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432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Самообложение 2018 год.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659</TotalTime>
  <Words>577</Words>
  <Application>Microsoft Office PowerPoint</Application>
  <PresentationFormat>Экран (4:3)</PresentationFormat>
  <Paragraphs>218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67</cp:revision>
  <dcterms:created xsi:type="dcterms:W3CDTF">2018-02-09T16:57:23Z</dcterms:created>
  <dcterms:modified xsi:type="dcterms:W3CDTF">2018-02-20T07:16:58Z</dcterms:modified>
</cp:coreProperties>
</file>