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2" r:id="rId4"/>
    <p:sldId id="351" r:id="rId5"/>
    <p:sldId id="349" r:id="rId6"/>
    <p:sldId id="350" r:id="rId7"/>
    <p:sldId id="258" r:id="rId8"/>
    <p:sldId id="259" r:id="rId9"/>
    <p:sldId id="260" r:id="rId10"/>
    <p:sldId id="261" r:id="rId11"/>
    <p:sldId id="262" r:id="rId12"/>
    <p:sldId id="263" r:id="rId13"/>
    <p:sldId id="392" r:id="rId14"/>
    <p:sldId id="264" r:id="rId15"/>
    <p:sldId id="265" r:id="rId16"/>
    <p:sldId id="266" r:id="rId17"/>
    <p:sldId id="269" r:id="rId18"/>
    <p:sldId id="267" r:id="rId19"/>
    <p:sldId id="268" r:id="rId20"/>
    <p:sldId id="391" r:id="rId21"/>
    <p:sldId id="353" r:id="rId22"/>
    <p:sldId id="354" r:id="rId23"/>
    <p:sldId id="355" r:id="rId24"/>
    <p:sldId id="356" r:id="rId25"/>
    <p:sldId id="270" r:id="rId26"/>
    <p:sldId id="272" r:id="rId27"/>
    <p:sldId id="275" r:id="rId28"/>
    <p:sldId id="276" r:id="rId29"/>
    <p:sldId id="277" r:id="rId30"/>
    <p:sldId id="357" r:id="rId31"/>
    <p:sldId id="281" r:id="rId32"/>
    <p:sldId id="282" r:id="rId33"/>
    <p:sldId id="287" r:id="rId34"/>
    <p:sldId id="285" r:id="rId35"/>
    <p:sldId id="283" r:id="rId36"/>
    <p:sldId id="284" r:id="rId37"/>
    <p:sldId id="286" r:id="rId38"/>
    <p:sldId id="290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7" r:id="rId47"/>
    <p:sldId id="366" r:id="rId48"/>
    <p:sldId id="369" r:id="rId49"/>
    <p:sldId id="370" r:id="rId50"/>
    <p:sldId id="372" r:id="rId51"/>
    <p:sldId id="365" r:id="rId52"/>
    <p:sldId id="371" r:id="rId53"/>
    <p:sldId id="294" r:id="rId54"/>
    <p:sldId id="384" r:id="rId55"/>
    <p:sldId id="387" r:id="rId56"/>
    <p:sldId id="385" r:id="rId57"/>
    <p:sldId id="295" r:id="rId58"/>
    <p:sldId id="331" r:id="rId59"/>
    <p:sldId id="333" r:id="rId60"/>
    <p:sldId id="373" r:id="rId61"/>
    <p:sldId id="296" r:id="rId62"/>
    <p:sldId id="376" r:id="rId63"/>
    <p:sldId id="297" r:id="rId64"/>
    <p:sldId id="374" r:id="rId65"/>
    <p:sldId id="375" r:id="rId66"/>
    <p:sldId id="390" r:id="rId67"/>
    <p:sldId id="389" r:id="rId68"/>
    <p:sldId id="298" r:id="rId69"/>
    <p:sldId id="334" r:id="rId70"/>
    <p:sldId id="301" r:id="rId71"/>
    <p:sldId id="377" r:id="rId72"/>
    <p:sldId id="303" r:id="rId73"/>
    <p:sldId id="379" r:id="rId74"/>
    <p:sldId id="382" r:id="rId75"/>
    <p:sldId id="381" r:id="rId76"/>
    <p:sldId id="378" r:id="rId77"/>
    <p:sldId id="305" r:id="rId78"/>
    <p:sldId id="386" r:id="rId79"/>
    <p:sldId id="309" r:id="rId80"/>
    <p:sldId id="312" r:id="rId81"/>
    <p:sldId id="320" r:id="rId82"/>
    <p:sldId id="388" r:id="rId83"/>
    <p:sldId id="325" r:id="rId84"/>
    <p:sldId id="326" r:id="rId8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283464566929146"/>
          <c:y val="0.13210002778088759"/>
          <c:w val="0.38327651209308433"/>
          <c:h val="0.75016838534993557"/>
        </c:manualLayout>
      </c:layout>
      <c:overlay val="0"/>
      <c:spPr>
        <a:effectLst>
          <a:glow rad="127000">
            <a:schemeClr val="accent2"/>
          </a:glow>
        </a:effectLst>
      </c:spPr>
      <c:txPr>
        <a:bodyPr/>
        <a:lstStyle/>
        <a:p>
          <a:pPr>
            <a:defRPr sz="32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66-4E6B-8A18-96C6329C0D7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66-4E6B-8A18-96C6329C0D7A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66-4E6B-8A18-96C6329C0D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600" b="0" i="0" u="none" strike="noStrike" kern="1200" baseline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Процент принявших участие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66-4E6B-8A18-96C6329C0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8D8-42FA-A3B5-D70D7E235F6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8D8-42FA-A3B5-D70D7E235F6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8D8-42FA-A3B5-D70D7E235F6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8D8-42FA-A3B5-D70D7E235F61}"/>
              </c:ext>
            </c:extLst>
          </c:dPt>
          <c:dLbls>
            <c:dLbl>
              <c:idx val="0"/>
              <c:layout>
                <c:manualLayout>
                  <c:x val="1.020408163265304E-2"/>
                  <c:y val="0.15109749872383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C77E518-F94B-4EA9-BC72-086306A6F0B6}" type="VALUE">
                      <a:rPr lang="en-US" sz="2800" smtClean="0">
                        <a:solidFill>
                          <a:schemeClr val="tx1"/>
                        </a:solidFill>
                      </a:rPr>
                      <a:pPr>
                        <a:defRPr sz="2800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r>
                      <a:rPr lang="en-US" sz="2800" smtClean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D8-42FA-A3B5-D70D7E235F61}"/>
                </c:ext>
              </c:extLst>
            </c:dLbl>
            <c:dLbl>
              <c:idx val="1"/>
              <c:layout>
                <c:manualLayout>
                  <c:x val="2.2675736961450415E-3"/>
                  <c:y val="-6.12557427258805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tx1"/>
                        </a:solidFill>
                      </a:rPr>
                      <a:t>0%</a:t>
                    </a:r>
                    <a:endParaRPr lang="en-US" sz="2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D8-42FA-A3B5-D70D7E235F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"ЗА"</c:v>
                </c:pt>
                <c:pt idx="1">
                  <c:v>"ПРОТИВ"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D8-42FA-A3B5-D70D7E235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173440"/>
        <c:axId val="114174976"/>
        <c:axId val="0"/>
      </c:bar3DChart>
      <c:catAx>
        <c:axId val="11417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174976"/>
        <c:crosses val="autoZero"/>
        <c:auto val="1"/>
        <c:lblAlgn val="ctr"/>
        <c:lblOffset val="100"/>
        <c:noMultiLvlLbl val="0"/>
      </c:catAx>
      <c:valAx>
        <c:axId val="1141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1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876433209006769E-2"/>
          <c:y val="7.8661576393859858E-2"/>
          <c:w val="0.61176250172675783"/>
          <c:h val="0.830555635091068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2816-42D8-9020-01A8F09E09C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2816-42D8-9020-01A8F09E09C8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4-2816-42D8-9020-01A8F09E09C8}"/>
              </c:ext>
            </c:extLst>
          </c:dPt>
          <c:dLbls>
            <c:dLbl>
              <c:idx val="2"/>
              <c:layout>
                <c:manualLayout>
                  <c:x val="8.4114355497229513E-3"/>
                  <c:y val="1.6219535058117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16-42D8-9020-01A8F09E09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Справки</c:v>
                </c:pt>
                <c:pt idx="1">
                  <c:v>Выписки из домовых книг</c:v>
                </c:pt>
                <c:pt idx="2">
                  <c:v>Постановление о присвоении адреса</c:v>
                </c:pt>
                <c:pt idx="3">
                  <c:v>Удостоверение доверенностей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18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16-42D8-9020-01A8F09E0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971183289588797"/>
          <c:y val="0.26058867641544808"/>
          <c:w val="0.32639927821522308"/>
          <c:h val="0.62167979002624663"/>
        </c:manualLayout>
      </c:layout>
      <c:overlay val="0"/>
      <c:spPr>
        <a:effectLst>
          <a:glow rad="127000">
            <a:schemeClr val="accent2"/>
          </a:glow>
        </a:effectLst>
      </c:spPr>
      <c:txPr>
        <a:bodyPr/>
        <a:lstStyle/>
        <a:p>
          <a:pPr>
            <a:defRPr sz="20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2B-4F0F-82B7-721646AC7B2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2B-4F0F-82B7-721646AC7B2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12B-4F0F-82B7-721646AC7B2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12B-4F0F-82B7-721646AC7B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0.22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2B-4F0F-82B7-721646AC7B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58A-4FC8-ACF0-120EE252F9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58A-4FC8-ACF0-120EE252F979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58A-4FC8-ACF0-120EE252F9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58A-4FC8-ACF0-120EE252F979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58A-4FC8-ACF0-120EE252F979}"/>
              </c:ext>
            </c:extLst>
          </c:dPt>
          <c:dLbls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58A-4FC8-ACF0-120EE252F9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Земельный налог</c:v>
                </c:pt>
                <c:pt idx="1">
                  <c:v>Налог на имущество физических лиц</c:v>
                </c:pt>
                <c:pt idx="2">
                  <c:v>Налог на доходы физических лиц</c:v>
                </c:pt>
                <c:pt idx="3">
                  <c:v>Платные услуги</c:v>
                </c:pt>
                <c:pt idx="4">
                  <c:v>Самообложение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456.5</c:v>
                </c:pt>
                <c:pt idx="1">
                  <c:v>19</c:v>
                </c:pt>
                <c:pt idx="2">
                  <c:v>77.3</c:v>
                </c:pt>
                <c:pt idx="3">
                  <c:v>175.1</c:v>
                </c:pt>
                <c:pt idx="4">
                  <c:v>100.7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58A-4FC8-ACF0-120EE252F9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71183289588797"/>
          <c:y val="0.10185851768528936"/>
          <c:w val="0.32639927821522308"/>
          <c:h val="0.86771153605799278"/>
        </c:manualLayout>
      </c:layout>
      <c:overlay val="0"/>
      <c:spPr>
        <a:noFill/>
        <a:ln>
          <a:noFill/>
        </a:ln>
        <a:effectLst>
          <a:glow rad="127000">
            <a:schemeClr val="accent2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cat>
            <c:strRef>
              <c:f>Лист1!$A$2:$A$7</c:f>
              <c:strCache>
                <c:ptCount val="6"/>
                <c:pt idx="0">
                  <c:v>Земельный налог</c:v>
                </c:pt>
                <c:pt idx="1">
                  <c:v>Налог на имущество физических лиц</c:v>
                </c:pt>
                <c:pt idx="2">
                  <c:v>Налог на доходы физических лиц</c:v>
                </c:pt>
                <c:pt idx="3">
                  <c:v>Самообложение</c:v>
                </c:pt>
                <c:pt idx="4">
                  <c:v>Платные услуги</c:v>
                </c:pt>
                <c:pt idx="5">
                  <c:v>Госпошлина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456.5</c:v>
                </c:pt>
                <c:pt idx="1">
                  <c:v>19</c:v>
                </c:pt>
                <c:pt idx="2">
                  <c:v>77.3</c:v>
                </c:pt>
                <c:pt idx="3">
                  <c:v>100.7</c:v>
                </c:pt>
                <c:pt idx="4">
                  <c:v>175.1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7-47F6-A4EA-124CFEB58B3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Земельный налог</c:v>
                </c:pt>
                <c:pt idx="1">
                  <c:v>Налог на имущество физических лиц</c:v>
                </c:pt>
                <c:pt idx="2">
                  <c:v>Налог на доходы физических лиц</c:v>
                </c:pt>
                <c:pt idx="3">
                  <c:v>Самообложение</c:v>
                </c:pt>
                <c:pt idx="4">
                  <c:v>Платные услуги</c:v>
                </c:pt>
                <c:pt idx="5">
                  <c:v>Госпошлина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673.7</c:v>
                </c:pt>
                <c:pt idx="1">
                  <c:v>24.2</c:v>
                </c:pt>
                <c:pt idx="2">
                  <c:v>79.599999999999994</c:v>
                </c:pt>
                <c:pt idx="3">
                  <c:v>101</c:v>
                </c:pt>
                <c:pt idx="4">
                  <c:v>263.3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7-47F6-A4EA-124CFEB58B3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Земельный налог</c:v>
                </c:pt>
                <c:pt idx="1">
                  <c:v>Налог на имущество физических лиц</c:v>
                </c:pt>
                <c:pt idx="2">
                  <c:v>Налог на доходы физических лиц</c:v>
                </c:pt>
                <c:pt idx="3">
                  <c:v>Самообложение</c:v>
                </c:pt>
                <c:pt idx="4">
                  <c:v>Платные услуги</c:v>
                </c:pt>
                <c:pt idx="5">
                  <c:v>Госпошлина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C867-47F6-A4EA-124CFEB58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343936"/>
        <c:axId val="34345728"/>
        <c:axId val="0"/>
      </c:bar3DChart>
      <c:catAx>
        <c:axId val="3434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34345728"/>
        <c:crosses val="autoZero"/>
        <c:auto val="1"/>
        <c:lblAlgn val="ctr"/>
        <c:lblOffset val="100"/>
        <c:noMultiLvlLbl val="0"/>
      </c:catAx>
      <c:valAx>
        <c:axId val="3434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43936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overlay val="0"/>
      <c:txPr>
        <a:bodyPr/>
        <a:lstStyle/>
        <a:p>
          <a:pPr>
            <a:defRPr sz="16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Численность, чел.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49F-4F67-8D0A-D018419EB36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49F-4F67-8D0A-D018419EB36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49F-4F67-8D0A-D018419EB36B}"/>
              </c:ext>
            </c:extLst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49F-4F67-8D0A-D018419EB36B}"/>
                </c:ext>
              </c:extLst>
            </c:dLbl>
            <c:dLbl>
              <c:idx val="1"/>
              <c:layout>
                <c:manualLayout>
                  <c:x val="2.3615485564304463E-2"/>
                  <c:y val="5.9868941461224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49F-4F67-8D0A-D018419EB36B}"/>
                </c:ext>
              </c:extLst>
            </c:dLbl>
            <c:dLbl>
              <c:idx val="2"/>
              <c:layout>
                <c:manualLayout>
                  <c:x val="8.8818992734603832E-3"/>
                  <c:y val="3.2007166531306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49F-4F67-8D0A-D018419EB36B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с.Майдан</c:v>
                </c:pt>
                <c:pt idx="1">
                  <c:v>п.Теньковское лесничество</c:v>
                </c:pt>
                <c:pt idx="2">
                  <c:v>д.Ясная звезда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341</c:v>
                </c:pt>
                <c:pt idx="1">
                  <c:v>41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9F-4F67-8D0A-D018419EB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586103820355795E-2"/>
          <c:y val="0.80605111861017376"/>
          <c:w val="0.94145723972003503"/>
          <c:h val="0.170139357580302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7226890756302525E-3"/>
                  <c:y val="3.3277870216306155E-2"/>
                </c:manualLayout>
              </c:layout>
              <c:tx>
                <c:rich>
                  <a:bodyPr/>
                  <a:lstStyle/>
                  <a:p>
                    <a:fld id="{EF83397C-579B-4B3F-BD8E-42F604592189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19F-4C05-B0BF-F864BF2D8AD6}"/>
                </c:ext>
              </c:extLst>
            </c:dLbl>
            <c:dLbl>
              <c:idx val="1"/>
              <c:layout>
                <c:manualLayout>
                  <c:x val="-4.4817927170868344E-3"/>
                  <c:y val="7.3211314475873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19F-4C05-B0BF-F864BF2D8AD6}"/>
                </c:ext>
              </c:extLst>
            </c:dLbl>
            <c:dLbl>
              <c:idx val="2"/>
              <c:layout>
                <c:manualLayout>
                  <c:x val="-1.1204481792717908E-3"/>
                  <c:y val="7.986688851913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19F-4C05-B0BF-F864BF2D8AD6}"/>
                </c:ext>
              </c:extLst>
            </c:dLbl>
            <c:dLbl>
              <c:idx val="3"/>
              <c:layout>
                <c:manualLayout>
                  <c:x val="0"/>
                  <c:y val="8.208541320022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19F-4C05-B0BF-F864BF2D8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Дошкольный 
возраст</c:v>
                </c:pt>
                <c:pt idx="1">
                  <c:v>Школьный
 возраст</c:v>
                </c:pt>
                <c:pt idx="2">
                  <c:v>Трудоспособное
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26</c:v>
                </c:pt>
                <c:pt idx="2">
                  <c:v>212</c:v>
                </c:pt>
                <c:pt idx="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E4-42C4-B15E-D9D3FC1BFD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613445378151466E-3"/>
                  <c:y val="6.2118691070438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9F-4C05-B0BF-F864BF2D8AD6}"/>
                </c:ext>
              </c:extLst>
            </c:dLbl>
            <c:dLbl>
              <c:idx val="1"/>
              <c:layout>
                <c:manualLayout>
                  <c:x val="-3.3613445378151263E-3"/>
                  <c:y val="7.3211314475873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19F-4C05-B0BF-F864BF2D8AD6}"/>
                </c:ext>
              </c:extLst>
            </c:dLbl>
            <c:dLbl>
              <c:idx val="2"/>
              <c:layout>
                <c:manualLayout>
                  <c:x val="-8.2165250633271889E-17"/>
                  <c:y val="0.13976705490848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19F-4C05-B0BF-F864BF2D8AD6}"/>
                </c:ext>
              </c:extLst>
            </c:dLbl>
            <c:dLbl>
              <c:idx val="3"/>
              <c:layout>
                <c:manualLayout>
                  <c:x val="0"/>
                  <c:y val="0.11536328341652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19F-4C05-B0BF-F864BF2D8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Дошкольный 
возраст</c:v>
                </c:pt>
                <c:pt idx="1">
                  <c:v>Школьный
 возраст</c:v>
                </c:pt>
                <c:pt idx="2">
                  <c:v>Трудоспособное
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26</c:v>
                </c:pt>
                <c:pt idx="2">
                  <c:v>208</c:v>
                </c:pt>
                <c:pt idx="3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E4-42C4-B15E-D9D3FC1BFD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2408963585434172E-3"/>
                  <c:y val="6.6555740432612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19F-4C05-B0BF-F864BF2D8AD6}"/>
                </c:ext>
              </c:extLst>
            </c:dLbl>
            <c:dLbl>
              <c:idx val="1"/>
              <c:layout>
                <c:manualLayout>
                  <c:x val="-3.3613445378151263E-3"/>
                  <c:y val="5.768164170826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19F-4C05-B0BF-F864BF2D8AD6}"/>
                </c:ext>
              </c:extLst>
            </c:dLbl>
            <c:dLbl>
              <c:idx val="2"/>
              <c:layout>
                <c:manualLayout>
                  <c:x val="3.3613445378150439E-3"/>
                  <c:y val="0.1797004991680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9F-4C05-B0BF-F864BF2D8AD6}"/>
                </c:ext>
              </c:extLst>
            </c:dLbl>
            <c:dLbl>
              <c:idx val="3"/>
              <c:layout>
                <c:manualLayout>
                  <c:x val="2.2408963585432528E-3"/>
                  <c:y val="0.15307820299500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19F-4C05-B0BF-F864BF2D8A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Дошкольный 
возраст</c:v>
                </c:pt>
                <c:pt idx="1">
                  <c:v>Школьный
 возраст</c:v>
                </c:pt>
                <c:pt idx="2">
                  <c:v>Трудоспособное
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31</c:v>
                </c:pt>
                <c:pt idx="2">
                  <c:v>198</c:v>
                </c:pt>
                <c:pt idx="3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E4-42C4-B15E-D9D3FC1BFD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717312"/>
        <c:axId val="36718848"/>
        <c:axId val="0"/>
      </c:bar3DChart>
      <c:catAx>
        <c:axId val="367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718848"/>
        <c:crosses val="autoZero"/>
        <c:auto val="1"/>
        <c:lblAlgn val="ctr"/>
        <c:lblOffset val="100"/>
        <c:noMultiLvlLbl val="0"/>
      </c:catAx>
      <c:valAx>
        <c:axId val="367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71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6-4F29-B6FB-77AFEE4403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6-4F29-B6FB-77AFEE4403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Родилось</c:v>
                </c:pt>
                <c:pt idx="1">
                  <c:v>Умерло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16-4F29-B6FB-77AFEE440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641024"/>
        <c:axId val="36646912"/>
        <c:axId val="0"/>
      </c:bar3DChart>
      <c:catAx>
        <c:axId val="3664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646912"/>
        <c:crosses val="autoZero"/>
        <c:auto val="1"/>
        <c:lblAlgn val="ctr"/>
        <c:lblOffset val="100"/>
        <c:noMultiLvlLbl val="0"/>
      </c:catAx>
      <c:valAx>
        <c:axId val="3664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4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Численность, чел.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77294685990338E-3"/>
                  <c:y val="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71-4FE7-9A4F-4443BBD09CED}"/>
                </c:ext>
              </c:extLst>
            </c:dLbl>
            <c:dLbl>
              <c:idx val="1"/>
              <c:layout>
                <c:manualLayout>
                  <c:x val="0"/>
                  <c:y val="9.339655986273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F71-4FE7-9A4F-4443BBD09CED}"/>
                </c:ext>
              </c:extLst>
            </c:dLbl>
            <c:dLbl>
              <c:idx val="2"/>
              <c:layout>
                <c:manualLayout>
                  <c:x val="0"/>
                  <c:y val="0.11382705733271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F71-4FE7-9A4F-4443BBD09CED}"/>
                </c:ext>
              </c:extLst>
            </c:dLbl>
            <c:dLbl>
              <c:idx val="3"/>
              <c:layout>
                <c:manualLayout>
                  <c:x val="0"/>
                  <c:y val="0.11382705733271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F71-4FE7-9A4F-4443BBD09CED}"/>
                </c:ext>
              </c:extLst>
            </c:dLbl>
            <c:dLbl>
              <c:idx val="4"/>
              <c:layout>
                <c:manualLayout>
                  <c:x val="0"/>
                  <c:y val="0.10215248734986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F71-4FE7-9A4F-4443BBD09CED}"/>
                </c:ext>
              </c:extLst>
            </c:dLbl>
            <c:dLbl>
              <c:idx val="5"/>
              <c:layout>
                <c:manualLayout>
                  <c:x val="1.2077294685990338E-3"/>
                  <c:y val="0.11382705733271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F71-4FE7-9A4F-4443BBD09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427</c:v>
                </c:pt>
                <c:pt idx="1">
                  <c:v>425</c:v>
                </c:pt>
                <c:pt idx="2">
                  <c:v>424</c:v>
                </c:pt>
                <c:pt idx="3">
                  <c:v>412</c:v>
                </c:pt>
                <c:pt idx="4">
                  <c:v>396</c:v>
                </c:pt>
                <c:pt idx="5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71-4FE7-9A4F-4443BBD09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4398159"/>
        <c:axId val="1244410639"/>
        <c:axId val="1247690111"/>
      </c:bar3DChart>
      <c:catAx>
        <c:axId val="124439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4410639"/>
        <c:crosses val="autoZero"/>
        <c:auto val="1"/>
        <c:lblAlgn val="ctr"/>
        <c:lblOffset val="100"/>
        <c:noMultiLvlLbl val="0"/>
      </c:catAx>
      <c:valAx>
        <c:axId val="124441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4398159"/>
        <c:crosses val="autoZero"/>
        <c:crossBetween val="between"/>
      </c:valAx>
      <c:serAx>
        <c:axId val="1247690111"/>
        <c:scaling>
          <c:orientation val="minMax"/>
        </c:scaling>
        <c:delete val="1"/>
        <c:axPos val="b"/>
        <c:majorTickMark val="none"/>
        <c:minorTickMark val="none"/>
        <c:tickLblPos val="nextTo"/>
        <c:crossAx val="1244410639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6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7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1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4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0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69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6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0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41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1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9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C1B6-DA3C-40E7-9399-DCDBA7331C11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1BAE-101B-4C5A-9BB4-BA6ED2FF8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9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19724" y="628650"/>
            <a:ext cx="6181725" cy="57912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МАЙДАНСКОГО СЕЛЬСКОГО ПОСЕЛЕНИЯ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ПЕРСПЕКТИВЫ РАЗВИТИЯ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120" y="628650"/>
            <a:ext cx="4902200" cy="3676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kamensk-uralskiy.ru/uploads/filemanager/01/23/e5/04/20/05/0123e50420058247da844d501e076dd182e11141bc86ef75e75b2240910088c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66675"/>
            <a:ext cx="11380788" cy="665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9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81905781"/>
              </p:ext>
            </p:extLst>
          </p:nvPr>
        </p:nvGraphicFramePr>
        <p:xfrm>
          <a:off x="295275" y="438150"/>
          <a:ext cx="11610975" cy="602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17642921"/>
              </p:ext>
            </p:extLst>
          </p:nvPr>
        </p:nvGraphicFramePr>
        <p:xfrm>
          <a:off x="309562" y="309562"/>
          <a:ext cx="1158240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27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Бюджет сельского поселения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go1.imgsmail.ru/imgpreview?key=2539c705e786482e&amp;mb=imgdb_preview_5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771649"/>
            <a:ext cx="8801100" cy="4514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сельского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247518"/>
              </p:ext>
            </p:extLst>
          </p:nvPr>
        </p:nvGraphicFramePr>
        <p:xfrm>
          <a:off x="466725" y="1409700"/>
          <a:ext cx="11372850" cy="523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910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379"/>
            <a:ext cx="10515600" cy="12385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собственных доходов за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671768"/>
              </p:ext>
            </p:extLst>
          </p:nvPr>
        </p:nvGraphicFramePr>
        <p:xfrm>
          <a:off x="352425" y="1123950"/>
          <a:ext cx="11610975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20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379"/>
            <a:ext cx="10515600" cy="980901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за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0135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01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189"/>
            <a:ext cx="10515600" cy="1632499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2035.media/wp-content/uploads/2018/11/demography-pic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53" y="1990653"/>
            <a:ext cx="7732222" cy="4229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4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жителей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населенных пунктов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7760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26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053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возрастного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359989"/>
              </p:ext>
            </p:extLst>
          </p:nvPr>
        </p:nvGraphicFramePr>
        <p:xfrm>
          <a:off x="466725" y="962024"/>
          <a:ext cx="11334750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93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190"/>
            <a:ext cx="10515600" cy="98090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Рождаемость-смертность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89032207"/>
              </p:ext>
            </p:extLst>
          </p:nvPr>
        </p:nvGraphicFramePr>
        <p:xfrm>
          <a:off x="466725" y="914400"/>
          <a:ext cx="11496675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59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2" y="161925"/>
            <a:ext cx="10616372" cy="6610350"/>
          </a:xfrm>
        </p:spPr>
      </p:pic>
    </p:spTree>
    <p:extLst>
      <p:ext uri="{BB962C8B-B14F-4D97-AF65-F5344CB8AC3E}">
        <p14:creationId xmlns:p14="http://schemas.microsoft.com/office/powerpoint/2010/main" val="24937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населения (2015- 2020гг.)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377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937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o.imgsmail.ru/imgpreview?key=e9aa6669b9bd10e&amp;mb=imgdb_preview_ex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224546"/>
            <a:ext cx="9791700" cy="64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9" y="215105"/>
            <a:ext cx="8582025" cy="6436519"/>
          </a:xfrm>
        </p:spPr>
      </p:pic>
    </p:spTree>
    <p:extLst>
      <p:ext uri="{BB962C8B-B14F-4D97-AF65-F5344CB8AC3E}">
        <p14:creationId xmlns:p14="http://schemas.microsoft.com/office/powerpoint/2010/main" val="42590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50813"/>
            <a:ext cx="8790516" cy="6592887"/>
          </a:xfrm>
        </p:spPr>
      </p:pic>
    </p:spTree>
    <p:extLst>
      <p:ext uri="{BB962C8B-B14F-4D97-AF65-F5344CB8AC3E}">
        <p14:creationId xmlns:p14="http://schemas.microsoft.com/office/powerpoint/2010/main" val="19795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4" y="129381"/>
            <a:ext cx="8867775" cy="6650832"/>
          </a:xfrm>
        </p:spPr>
      </p:pic>
    </p:spTree>
    <p:extLst>
      <p:ext uri="{BB962C8B-B14F-4D97-AF65-F5344CB8AC3E}">
        <p14:creationId xmlns:p14="http://schemas.microsoft.com/office/powerpoint/2010/main" val="18540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72" y="193676"/>
            <a:ext cx="10515600" cy="80236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населения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011300"/>
              </p:ext>
            </p:extLst>
          </p:nvPr>
        </p:nvGraphicFramePr>
        <p:xfrm>
          <a:off x="933450" y="910319"/>
          <a:ext cx="10487025" cy="5810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929">
                  <a:extLst>
                    <a:ext uri="{9D8B030D-6E8A-4147-A177-3AD203B41FA5}">
                      <a16:colId xmlns:a16="http://schemas.microsoft.com/office/drawing/2014/main" val="660418797"/>
                    </a:ext>
                  </a:extLst>
                </a:gridCol>
                <a:gridCol w="3776496">
                  <a:extLst>
                    <a:ext uri="{9D8B030D-6E8A-4147-A177-3AD203B41FA5}">
                      <a16:colId xmlns:a16="http://schemas.microsoft.com/office/drawing/2014/main" val="663112247"/>
                    </a:ext>
                  </a:extLst>
                </a:gridCol>
                <a:gridCol w="1840439">
                  <a:extLst>
                    <a:ext uri="{9D8B030D-6E8A-4147-A177-3AD203B41FA5}">
                      <a16:colId xmlns:a16="http://schemas.microsoft.com/office/drawing/2014/main" val="432786771"/>
                    </a:ext>
                  </a:extLst>
                </a:gridCol>
                <a:gridCol w="1893361">
                  <a:extLst>
                    <a:ext uri="{9D8B030D-6E8A-4147-A177-3AD203B41FA5}">
                      <a16:colId xmlns:a16="http://schemas.microsoft.com/office/drawing/2014/main" val="345917269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2417641"/>
                    </a:ext>
                  </a:extLst>
                </a:gridCol>
              </a:tblGrid>
              <a:tr h="1989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 группы скота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01.01.2019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235351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Крупный рогатый скот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11747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коровы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521002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Свиньи 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121517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Козы и овцы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4821912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козы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634413"/>
                  </a:ext>
                </a:extLst>
              </a:tr>
              <a:tr h="636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Птица 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99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3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субсидий в 2020 году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3657" y="1809000"/>
            <a:ext cx="10000211" cy="4351338"/>
          </a:xfrm>
        </p:spPr>
        <p:txBody>
          <a:bodyPr>
            <a:normAutofit/>
          </a:bodyPr>
          <a:lstStyle/>
          <a:p>
            <a:endParaRPr lang="ru-RU" sz="5400" dirty="0" smtClean="0"/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коров – 	2 300 руб.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голову</a:t>
            </a: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коз –		 500 руб. на 1 голову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ir.karelia.ru/art1/210/d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70021"/>
            <a:ext cx="9601201" cy="66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9712952">
            <a:off x="2609520" y="2814157"/>
            <a:ext cx="8178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9922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8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дорог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2" y="1038225"/>
            <a:ext cx="7496175" cy="5622132"/>
          </a:xfrm>
        </p:spPr>
      </p:pic>
    </p:spTree>
    <p:extLst>
      <p:ext uri="{BB962C8B-B14F-4D97-AF65-F5344CB8AC3E}">
        <p14:creationId xmlns:p14="http://schemas.microsoft.com/office/powerpoint/2010/main" val="40162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4" y="178594"/>
            <a:ext cx="8743951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165099"/>
            <a:ext cx="8734425" cy="6550819"/>
          </a:xfrm>
        </p:spPr>
      </p:pic>
    </p:spTree>
    <p:extLst>
      <p:ext uri="{BB962C8B-B14F-4D97-AF65-F5344CB8AC3E}">
        <p14:creationId xmlns:p14="http://schemas.microsoft.com/office/powerpoint/2010/main" val="28387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5100"/>
            <a:ext cx="8796866" cy="6597650"/>
          </a:xfrm>
        </p:spPr>
      </p:pic>
    </p:spTree>
    <p:extLst>
      <p:ext uri="{BB962C8B-B14F-4D97-AF65-F5344CB8AC3E}">
        <p14:creationId xmlns:p14="http://schemas.microsoft.com/office/powerpoint/2010/main" val="16248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1"/>
            <a:ext cx="10515600" cy="12763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денежных средств самообложения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2.imgsmail.ru/imgpreview?key=79a3def8bbbdd7b9&amp;mb=imgdb_preview_3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380331"/>
            <a:ext cx="8307071" cy="51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6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16" y="247650"/>
            <a:ext cx="8648700" cy="6486525"/>
          </a:xfrm>
        </p:spPr>
      </p:pic>
    </p:spTree>
    <p:extLst>
      <p:ext uri="{BB962C8B-B14F-4D97-AF65-F5344CB8AC3E}">
        <p14:creationId xmlns:p14="http://schemas.microsoft.com/office/powerpoint/2010/main" val="21755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127000"/>
            <a:ext cx="8847666" cy="6635750"/>
          </a:xfrm>
        </p:spPr>
      </p:pic>
    </p:spTree>
    <p:extLst>
      <p:ext uri="{BB962C8B-B14F-4D97-AF65-F5344CB8AC3E}">
        <p14:creationId xmlns:p14="http://schemas.microsoft.com/office/powerpoint/2010/main" val="32363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338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20021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48431"/>
            <a:ext cx="8715375" cy="6536532"/>
          </a:xfrm>
        </p:spPr>
      </p:pic>
    </p:spTree>
    <p:extLst>
      <p:ext uri="{BB962C8B-B14F-4D97-AF65-F5344CB8AC3E}">
        <p14:creationId xmlns:p14="http://schemas.microsoft.com/office/powerpoint/2010/main" val="12867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102394"/>
            <a:ext cx="5010150" cy="6680201"/>
          </a:xfrm>
        </p:spPr>
      </p:pic>
    </p:spTree>
    <p:extLst>
      <p:ext uri="{BB962C8B-B14F-4D97-AF65-F5344CB8AC3E}">
        <p14:creationId xmlns:p14="http://schemas.microsoft.com/office/powerpoint/2010/main" val="25787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4" y="105569"/>
            <a:ext cx="8886825" cy="6665119"/>
          </a:xfrm>
        </p:spPr>
      </p:pic>
    </p:spTree>
    <p:extLst>
      <p:ext uri="{BB962C8B-B14F-4D97-AF65-F5344CB8AC3E}">
        <p14:creationId xmlns:p14="http://schemas.microsoft.com/office/powerpoint/2010/main" val="18669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9149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819150"/>
            <a:ext cx="7857066" cy="5892800"/>
          </a:xfrm>
        </p:spPr>
      </p:pic>
    </p:spTree>
    <p:extLst>
      <p:ext uri="{BB962C8B-B14F-4D97-AF65-F5344CB8AC3E}">
        <p14:creationId xmlns:p14="http://schemas.microsoft.com/office/powerpoint/2010/main" val="6880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22238"/>
            <a:ext cx="8820150" cy="6615112"/>
          </a:xfrm>
        </p:spPr>
      </p:pic>
    </p:spTree>
    <p:extLst>
      <p:ext uri="{BB962C8B-B14F-4D97-AF65-F5344CB8AC3E}">
        <p14:creationId xmlns:p14="http://schemas.microsoft.com/office/powerpoint/2010/main" val="38732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0325" y="647700"/>
            <a:ext cx="6562726" cy="10429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31763"/>
            <a:ext cx="8815916" cy="6611937"/>
          </a:xfrm>
        </p:spPr>
      </p:pic>
    </p:spTree>
    <p:extLst>
      <p:ext uri="{BB962C8B-B14F-4D97-AF65-F5344CB8AC3E}">
        <p14:creationId xmlns:p14="http://schemas.microsoft.com/office/powerpoint/2010/main" val="13741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157955"/>
            <a:ext cx="8763000" cy="6572251"/>
          </a:xfrm>
        </p:spPr>
      </p:pic>
    </p:spTree>
    <p:extLst>
      <p:ext uri="{BB962C8B-B14F-4D97-AF65-F5344CB8AC3E}">
        <p14:creationId xmlns:p14="http://schemas.microsoft.com/office/powerpoint/2010/main" val="42241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162719"/>
            <a:ext cx="8763000" cy="6572250"/>
          </a:xfrm>
        </p:spPr>
      </p:pic>
    </p:spTree>
    <p:extLst>
      <p:ext uri="{BB962C8B-B14F-4D97-AF65-F5344CB8AC3E}">
        <p14:creationId xmlns:p14="http://schemas.microsoft.com/office/powerpoint/2010/main" val="17096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памятника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 Великой Отечественной войны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4070" y="2267941"/>
            <a:ext cx="5126039" cy="3844528"/>
          </a:xfrm>
        </p:spPr>
      </p:pic>
    </p:spTree>
    <p:extLst>
      <p:ext uri="{BB962C8B-B14F-4D97-AF65-F5344CB8AC3E}">
        <p14:creationId xmlns:p14="http://schemas.microsoft.com/office/powerpoint/2010/main" val="9776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4948" y="950912"/>
            <a:ext cx="6604001" cy="4953000"/>
          </a:xfrm>
        </p:spPr>
      </p:pic>
    </p:spTree>
    <p:extLst>
      <p:ext uri="{BB962C8B-B14F-4D97-AF65-F5344CB8AC3E}">
        <p14:creationId xmlns:p14="http://schemas.microsoft.com/office/powerpoint/2010/main" val="12422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9" y="224631"/>
            <a:ext cx="8526991" cy="6395244"/>
          </a:xfrm>
        </p:spPr>
      </p:pic>
    </p:spTree>
    <p:extLst>
      <p:ext uri="{BB962C8B-B14F-4D97-AF65-F5344CB8AC3E}">
        <p14:creationId xmlns:p14="http://schemas.microsoft.com/office/powerpoint/2010/main" val="42376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49" y="100805"/>
            <a:ext cx="8895291" cy="6671469"/>
          </a:xfrm>
        </p:spPr>
      </p:pic>
    </p:spTree>
    <p:extLst>
      <p:ext uri="{BB962C8B-B14F-4D97-AF65-F5344CB8AC3E}">
        <p14:creationId xmlns:p14="http://schemas.microsoft.com/office/powerpoint/2010/main" val="9998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4" y="157956"/>
            <a:ext cx="8717491" cy="6538119"/>
          </a:xfrm>
        </p:spPr>
      </p:pic>
    </p:spTree>
    <p:extLst>
      <p:ext uri="{BB962C8B-B14F-4D97-AF65-F5344CB8AC3E}">
        <p14:creationId xmlns:p14="http://schemas.microsoft.com/office/powerpoint/2010/main" val="13527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155575"/>
            <a:ext cx="8720666" cy="6540500"/>
          </a:xfrm>
        </p:spPr>
      </p:pic>
    </p:spTree>
    <p:extLst>
      <p:ext uri="{BB962C8B-B14F-4D97-AF65-F5344CB8AC3E}">
        <p14:creationId xmlns:p14="http://schemas.microsoft.com/office/powerpoint/2010/main" val="109022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26999"/>
            <a:ext cx="8733366" cy="6550025"/>
          </a:xfrm>
        </p:spPr>
      </p:pic>
    </p:spTree>
    <p:extLst>
      <p:ext uri="{BB962C8B-B14F-4D97-AF65-F5344CB8AC3E}">
        <p14:creationId xmlns:p14="http://schemas.microsoft.com/office/powerpoint/2010/main" val="12684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131761"/>
            <a:ext cx="8727015" cy="6545263"/>
          </a:xfrm>
        </p:spPr>
      </p:pic>
    </p:spTree>
    <p:extLst>
      <p:ext uri="{BB962C8B-B14F-4D97-AF65-F5344CB8AC3E}">
        <p14:creationId xmlns:p14="http://schemas.microsoft.com/office/powerpoint/2010/main" val="21092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9615" y="1172095"/>
            <a:ext cx="4089862" cy="518593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6973" y="954315"/>
            <a:ext cx="6615054" cy="4961290"/>
          </a:xfrm>
        </p:spPr>
      </p:pic>
    </p:spTree>
    <p:extLst>
      <p:ext uri="{BB962C8B-B14F-4D97-AF65-F5344CB8AC3E}">
        <p14:creationId xmlns:p14="http://schemas.microsoft.com/office/powerpoint/2010/main" val="27240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124618"/>
            <a:ext cx="8698440" cy="6523831"/>
          </a:xfrm>
        </p:spPr>
      </p:pic>
    </p:spTree>
    <p:extLst>
      <p:ext uri="{BB962C8B-B14F-4D97-AF65-F5344CB8AC3E}">
        <p14:creationId xmlns:p14="http://schemas.microsoft.com/office/powerpoint/2010/main" val="32205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30704"/>
            <a:ext cx="9896402" cy="6603471"/>
          </a:xfrm>
        </p:spPr>
      </p:pic>
    </p:spTree>
    <p:extLst>
      <p:ext uri="{BB962C8B-B14F-4D97-AF65-F5344CB8AC3E}">
        <p14:creationId xmlns:p14="http://schemas.microsoft.com/office/powerpoint/2010/main" val="42296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115094"/>
            <a:ext cx="8774641" cy="6580981"/>
          </a:xfrm>
        </p:spPr>
      </p:pic>
    </p:spTree>
    <p:extLst>
      <p:ext uri="{BB962C8B-B14F-4D97-AF65-F5344CB8AC3E}">
        <p14:creationId xmlns:p14="http://schemas.microsoft.com/office/powerpoint/2010/main" val="2370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632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6325"/>
            <a:ext cx="5613400" cy="421005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86" y="1076325"/>
            <a:ext cx="4183914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4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1" y="206374"/>
            <a:ext cx="4462559" cy="5943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75" y="1485900"/>
            <a:ext cx="6951582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06" y="773083"/>
            <a:ext cx="9577340" cy="5387254"/>
          </a:xfrm>
        </p:spPr>
      </p:pic>
    </p:spTree>
    <p:extLst>
      <p:ext uri="{BB962C8B-B14F-4D97-AF65-F5344CB8AC3E}">
        <p14:creationId xmlns:p14="http://schemas.microsoft.com/office/powerpoint/2010/main" val="32393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205207"/>
            <a:ext cx="4895850" cy="6520281"/>
          </a:xfrm>
        </p:spPr>
      </p:pic>
    </p:spTree>
    <p:extLst>
      <p:ext uri="{BB962C8B-B14F-4D97-AF65-F5344CB8AC3E}">
        <p14:creationId xmlns:p14="http://schemas.microsoft.com/office/powerpoint/2010/main" val="1755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107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территории кладбища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с.Майдан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81075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35424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4" y="121444"/>
            <a:ext cx="8839201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57162"/>
            <a:ext cx="8639175" cy="64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724" y="809625"/>
            <a:ext cx="3295651" cy="881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7230" y="952901"/>
            <a:ext cx="6607175" cy="4955380"/>
          </a:xfrm>
        </p:spPr>
      </p:pic>
    </p:spTree>
    <p:extLst>
      <p:ext uri="{BB962C8B-B14F-4D97-AF65-F5344CB8AC3E}">
        <p14:creationId xmlns:p14="http://schemas.microsoft.com/office/powerpoint/2010/main" val="25169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16" y="200024"/>
            <a:ext cx="8623300" cy="6467475"/>
          </a:xfrm>
        </p:spPr>
      </p:pic>
    </p:spTree>
    <p:extLst>
      <p:ext uri="{BB962C8B-B14F-4D97-AF65-F5344CB8AC3E}">
        <p14:creationId xmlns:p14="http://schemas.microsoft.com/office/powerpoint/2010/main" val="9680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392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Выражаем благодарность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уборке территории кладбища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с.Майдан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863950"/>
              </p:ext>
            </p:extLst>
          </p:nvPr>
        </p:nvGraphicFramePr>
        <p:xfrm>
          <a:off x="838201" y="1019174"/>
          <a:ext cx="10515600" cy="5576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5600">
                  <a:extLst>
                    <a:ext uri="{9D8B030D-6E8A-4147-A177-3AD203B41FA5}">
                      <a16:colId xmlns:a16="http://schemas.microsoft.com/office/drawing/2014/main" val="3631783075"/>
                    </a:ext>
                  </a:extLst>
                </a:gridCol>
                <a:gridCol w="5290000">
                  <a:extLst>
                    <a:ext uri="{9D8B030D-6E8A-4147-A177-3AD203B41FA5}">
                      <a16:colId xmlns:a16="http://schemas.microsoft.com/office/drawing/2014/main" val="1368091667"/>
                    </a:ext>
                  </a:extLst>
                </a:gridCol>
              </a:tblGrid>
              <a:tr h="329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30.05.2020г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04.06.2020г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63332"/>
                  </a:ext>
                </a:extLst>
              </a:tr>
              <a:tr h="518490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Меркулова Л.А.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Карлова Л.Н.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Михеев В.В.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Малафеева В.И.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Сельская Л.Н.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Мартьянова С.Н.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Чумиченков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Малафеев А.Н.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Малафеев Г.Н.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Михеев А.В.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11. Салов К.Н.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 Родионов А.М.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 Чернов Н.Н.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 Нефедов А.Н. 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Михеев В.В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Малафеев Г.Н.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Малафеева В.И.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Айсин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Р.Ж.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Яманова Н.В.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Анохина В.А.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Сельская Л.Н.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Марова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Н.В.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Китова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Л.Е.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 Карлова Т.С.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Пятнова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Е.В.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 Сафонова В.Е.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 Чурбанов В.Н.</a:t>
                      </a:r>
                      <a:endParaRPr lang="ru-RU" sz="2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285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0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7963"/>
            <a:ext cx="8600016" cy="6450012"/>
          </a:xfrm>
        </p:spPr>
      </p:pic>
    </p:spTree>
    <p:extLst>
      <p:ext uri="{BB962C8B-B14F-4D97-AF65-F5344CB8AC3E}">
        <p14:creationId xmlns:p14="http://schemas.microsoft.com/office/powerpoint/2010/main" val="21223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014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Выражаем благодарность по уборке территории кладбища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Теньковское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лесничество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9375" y="1200150"/>
            <a:ext cx="6953250" cy="4976813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Малафеев М.В.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Мартьянов Н.В.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Маслов В.</a:t>
            </a:r>
          </a:p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Малафеев А.П.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Шкердов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Н.А.</a:t>
            </a:r>
          </a:p>
          <a:p>
            <a:pPr marL="0" lv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Шкердова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</a:p>
          <a:p>
            <a:pPr marL="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 Н.</a:t>
            </a:r>
          </a:p>
          <a:p>
            <a:pPr marL="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Марфушкин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И.М.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Романов М.В.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1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Перезахоронение воина ВОВ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MaydanPC\Desktop\ФОТО 2020\Захоронение Труханова В.С\8890dc43-1ea4-4190-9cd1-b1b04ab9a734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12134"/>
          <a:stretch/>
        </p:blipFill>
        <p:spPr bwMode="auto">
          <a:xfrm>
            <a:off x="3609974" y="1514474"/>
            <a:ext cx="5019675" cy="5076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29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MaydanPC\Desktop\ФОТО 2020\Захоронение Труханова В.С\b752ac13-7df9-4cda-b20f-763c69bda477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1" b="12275"/>
          <a:stretch/>
        </p:blipFill>
        <p:spPr bwMode="auto">
          <a:xfrm>
            <a:off x="828676" y="142875"/>
            <a:ext cx="4752974" cy="5448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MaydanPC\Desktop\ФОТО 2020\Захоронение Труханова В.С\12847249-c5d6-40af-9b37-66350734350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1" b="12136"/>
          <a:stretch/>
        </p:blipFill>
        <p:spPr bwMode="auto">
          <a:xfrm>
            <a:off x="6677342" y="1392872"/>
            <a:ext cx="5133658" cy="5293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27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AM\Desktop\Фото 2020\print_6674339_4716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24875"/>
            <a:ext cx="9945189" cy="66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73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AM\Desktop\Фото 2020\print_6674339_4716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64" y="161361"/>
            <a:ext cx="8133806" cy="65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363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756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водопровода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28" y="867567"/>
            <a:ext cx="7771344" cy="5828508"/>
          </a:xfrm>
        </p:spPr>
      </p:pic>
    </p:spTree>
    <p:extLst>
      <p:ext uri="{BB962C8B-B14F-4D97-AF65-F5344CB8AC3E}">
        <p14:creationId xmlns:p14="http://schemas.microsoft.com/office/powerpoint/2010/main" val="35230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91" y="152399"/>
            <a:ext cx="8699500" cy="6524625"/>
          </a:xfrm>
        </p:spPr>
      </p:pic>
    </p:spTree>
    <p:extLst>
      <p:ext uri="{BB962C8B-B14F-4D97-AF65-F5344CB8AC3E}">
        <p14:creationId xmlns:p14="http://schemas.microsoft.com/office/powerpoint/2010/main" val="325166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Совета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4-го созыва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7350" y="1885949"/>
            <a:ext cx="9124950" cy="429101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Росихина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Валерьевна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Фаткуллин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Эдуард Альбертович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Сафонова Валентина Евгеньевна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Александр Михайлович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Яманова Наталья Викторовна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Карлова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Сергеевна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 Виктор Викторович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2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4" y="126206"/>
            <a:ext cx="8670925" cy="65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86519"/>
            <a:ext cx="5000625" cy="6667501"/>
          </a:xfrm>
        </p:spPr>
      </p:pic>
    </p:spTree>
    <p:extLst>
      <p:ext uri="{BB962C8B-B14F-4D97-AF65-F5344CB8AC3E}">
        <p14:creationId xmlns:p14="http://schemas.microsoft.com/office/powerpoint/2010/main" val="5890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057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90575"/>
            <a:ext cx="7848600" cy="5886450"/>
          </a:xfrm>
        </p:spPr>
      </p:pic>
    </p:spTree>
    <p:extLst>
      <p:ext uri="{BB962C8B-B14F-4D97-AF65-F5344CB8AC3E}">
        <p14:creationId xmlns:p14="http://schemas.microsoft.com/office/powerpoint/2010/main" val="18388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60338"/>
            <a:ext cx="8772525" cy="6579393"/>
          </a:xfrm>
        </p:spPr>
      </p:pic>
    </p:spTree>
    <p:extLst>
      <p:ext uri="{BB962C8B-B14F-4D97-AF65-F5344CB8AC3E}">
        <p14:creationId xmlns:p14="http://schemas.microsoft.com/office/powerpoint/2010/main" val="2840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0" y="120650"/>
            <a:ext cx="5446251" cy="4089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4" y="2025101"/>
            <a:ext cx="6119307" cy="45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водопровода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самообложения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33" y="1787525"/>
            <a:ext cx="6392333" cy="4794250"/>
          </a:xfrm>
        </p:spPr>
      </p:pic>
    </p:spTree>
    <p:extLst>
      <p:ext uri="{BB962C8B-B14F-4D97-AF65-F5344CB8AC3E}">
        <p14:creationId xmlns:p14="http://schemas.microsoft.com/office/powerpoint/2010/main" val="24111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3" y="17780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5" y="21717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62401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67" y="1260475"/>
            <a:ext cx="7120466" cy="5340350"/>
          </a:xfrm>
        </p:spPr>
      </p:pic>
    </p:spTree>
    <p:extLst>
      <p:ext uri="{BB962C8B-B14F-4D97-AF65-F5344CB8AC3E}">
        <p14:creationId xmlns:p14="http://schemas.microsoft.com/office/powerpoint/2010/main" val="26858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175419"/>
            <a:ext cx="4904779" cy="6539706"/>
          </a:xfrm>
        </p:spPr>
      </p:pic>
    </p:spTree>
    <p:extLst>
      <p:ext uri="{BB962C8B-B14F-4D97-AF65-F5344CB8AC3E}">
        <p14:creationId xmlns:p14="http://schemas.microsoft.com/office/powerpoint/2010/main" val="15398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676"/>
            <a:ext cx="10515600" cy="990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Сходы граждан по вопросу самообложения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7977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96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voran.by/wp-content/uploads/2018/09/%D0%9F%D1%80%D0%B8%D0%B5%D0%BC-%D0%B3%D1%80%D0%B0%D0%B6%D0%B4%D0%B0%D0%BD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323850"/>
            <a:ext cx="11277601" cy="634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5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392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сходов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929575"/>
              </p:ext>
            </p:extLst>
          </p:nvPr>
        </p:nvGraphicFramePr>
        <p:xfrm>
          <a:off x="838200" y="923925"/>
          <a:ext cx="1102995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36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</a:t>
            </a:r>
            <a:r>
              <a:rPr lang="ru-RU" dirty="0"/>
              <a:t>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2020г.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40522"/>
              </p:ext>
            </p:extLst>
          </p:nvPr>
        </p:nvGraphicFramePr>
        <p:xfrm>
          <a:off x="742950" y="2076451"/>
          <a:ext cx="10610850" cy="2932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227">
                  <a:extLst>
                    <a:ext uri="{9D8B030D-6E8A-4147-A177-3AD203B41FA5}">
                      <a16:colId xmlns:a16="http://schemas.microsoft.com/office/drawing/2014/main" val="1119469589"/>
                    </a:ext>
                  </a:extLst>
                </a:gridCol>
                <a:gridCol w="646588">
                  <a:extLst>
                    <a:ext uri="{9D8B030D-6E8A-4147-A177-3AD203B41FA5}">
                      <a16:colId xmlns:a16="http://schemas.microsoft.com/office/drawing/2014/main" val="671581644"/>
                    </a:ext>
                  </a:extLst>
                </a:gridCol>
                <a:gridCol w="3093585">
                  <a:extLst>
                    <a:ext uri="{9D8B030D-6E8A-4147-A177-3AD203B41FA5}">
                      <a16:colId xmlns:a16="http://schemas.microsoft.com/office/drawing/2014/main" val="112892777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419980751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562043537"/>
                    </a:ext>
                  </a:extLst>
                </a:gridCol>
              </a:tblGrid>
              <a:tr h="723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solidFill>
                            <a:schemeClr val="tx1"/>
                          </a:solidFill>
                          <a:effectLst/>
                        </a:rPr>
                        <a:t>101 000 </a:t>
                      </a: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руб.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solidFill>
                            <a:schemeClr val="tx1"/>
                          </a:solidFill>
                          <a:effectLst/>
                        </a:rPr>
                        <a:t>396 000 </a:t>
                      </a: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руб.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=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smtClean="0">
                          <a:solidFill>
                            <a:srgbClr val="FF0000"/>
                          </a:solidFill>
                          <a:effectLst/>
                        </a:rPr>
                        <a:t>497 000 </a:t>
                      </a: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</a:rPr>
                        <a:t>руб</a:t>
                      </a:r>
                      <a:r>
                        <a:rPr lang="ru-RU" sz="40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4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815550"/>
                  </a:ext>
                </a:extLst>
              </a:tr>
              <a:tr h="2149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Средства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населения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Выделила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республика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</a:rPr>
                        <a:t>Общая сумма</a:t>
                      </a: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39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3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Самообложение</a:t>
            </a:r>
            <a:r>
              <a:rPr lang="ru-RU" dirty="0"/>
              <a:t>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2015-2020гг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07957"/>
              </p:ext>
            </p:extLst>
          </p:nvPr>
        </p:nvGraphicFramePr>
        <p:xfrm>
          <a:off x="742950" y="2076451"/>
          <a:ext cx="10610850" cy="3714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9227">
                  <a:extLst>
                    <a:ext uri="{9D8B030D-6E8A-4147-A177-3AD203B41FA5}">
                      <a16:colId xmlns:a16="http://schemas.microsoft.com/office/drawing/2014/main" val="1119469589"/>
                    </a:ext>
                  </a:extLst>
                </a:gridCol>
                <a:gridCol w="646588">
                  <a:extLst>
                    <a:ext uri="{9D8B030D-6E8A-4147-A177-3AD203B41FA5}">
                      <a16:colId xmlns:a16="http://schemas.microsoft.com/office/drawing/2014/main" val="671581644"/>
                    </a:ext>
                  </a:extLst>
                </a:gridCol>
                <a:gridCol w="3093585">
                  <a:extLst>
                    <a:ext uri="{9D8B030D-6E8A-4147-A177-3AD203B41FA5}">
                      <a16:colId xmlns:a16="http://schemas.microsoft.com/office/drawing/2014/main" val="112892777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419980751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562043537"/>
                    </a:ext>
                  </a:extLst>
                </a:gridCol>
              </a:tblGrid>
              <a:tr h="723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solidFill>
                            <a:schemeClr val="tx1"/>
                          </a:solidFill>
                          <a:effectLst/>
                        </a:rPr>
                        <a:t>523 300 </a:t>
                      </a: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руб.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1 </a:t>
                      </a:r>
                      <a:r>
                        <a:rPr lang="ru-RU" sz="4000" dirty="0" smtClean="0">
                          <a:solidFill>
                            <a:schemeClr val="tx1"/>
                          </a:solidFill>
                          <a:effectLst/>
                        </a:rPr>
                        <a:t>999</a:t>
                      </a: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 200 руб.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=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</a:rPr>
                        <a:t>2 </a:t>
                      </a: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</a:rPr>
                        <a:t>522</a:t>
                      </a: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</a:rPr>
                        <a:t>500 </a:t>
                      </a: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</a:rPr>
                        <a:t>руб</a:t>
                      </a:r>
                      <a:r>
                        <a:rPr lang="ru-RU" sz="40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4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815550"/>
                  </a:ext>
                </a:extLst>
              </a:tr>
              <a:tr h="2149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Средства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населения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Выделила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республика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</a:rPr>
                        <a:t>Общая сумма</a:t>
                      </a:r>
                      <a:r>
                        <a:rPr lang="ru-RU" sz="4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39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5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2021 год: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7736"/>
            <a:ext cx="10515600" cy="469922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 smtClean="0"/>
              <a:t>Провести мероприятия, приуроченные 90-летию Верхнеуслонского района;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Ремонт дорог в село Майдан за счет средств самообложения граждан;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b="1" dirty="0" smtClean="0"/>
              <a:t>Реконструкция </a:t>
            </a:r>
            <a:r>
              <a:rPr lang="ru-RU" b="1" dirty="0"/>
              <a:t>уличного освещения в поселке </a:t>
            </a:r>
            <a:r>
              <a:rPr lang="ru-RU" b="1" dirty="0" err="1"/>
              <a:t>Теньковское</a:t>
            </a:r>
            <a:r>
              <a:rPr lang="ru-RU" b="1" dirty="0"/>
              <a:t> лесничество и деревне Ясная Звезда за счет средств самообложения </a:t>
            </a:r>
            <a:r>
              <a:rPr lang="ru-RU" b="1" dirty="0" smtClean="0"/>
              <a:t>граждан;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Ремонт родника на улице Кирова, называемый в народе «Монахов».</a:t>
            </a:r>
          </a:p>
          <a:p>
            <a:pPr marL="514350" indent="-514350">
              <a:buAutoNum type="arabicPeriod"/>
            </a:pP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20313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0"/>
          </a:xfrm>
        </p:spPr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7075"/>
          </a:xfrm>
        </p:spPr>
        <p:txBody>
          <a:bodyPr>
            <a:normAutofit/>
          </a:bodyPr>
          <a:lstStyle/>
          <a:p>
            <a:pPr marL="136525" indent="0" algn="ctr"/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 </a:t>
            </a:r>
            <a:b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Главой </a:t>
            </a:r>
            <a:b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Майданского</a:t>
            </a: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поселения:</a:t>
            </a:r>
            <a:b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вторник </a:t>
            </a:r>
            <a:b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9.00  до 12.00 </a:t>
            </a:r>
            <a:r>
              <a:rPr lang="ru-RU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514</Words>
  <Application>Microsoft Office PowerPoint</Application>
  <PresentationFormat>Широкоэкранный</PresentationFormat>
  <Paragraphs>175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Совета Майданского сельского поселения 4-го созыва</vt:lpstr>
      <vt:lpstr>Презентация PowerPoint</vt:lpstr>
      <vt:lpstr>Прием граждан  Главой  Майданского  сельского поселения: Каждый вторник  с 9.00  до 12.00 часов</vt:lpstr>
      <vt:lpstr>Презентация PowerPoint</vt:lpstr>
      <vt:lpstr>Презентация PowerPoint</vt:lpstr>
      <vt:lpstr>Бюджет сельского поселения</vt:lpstr>
      <vt:lpstr>Доходы сельского поселения</vt:lpstr>
      <vt:lpstr>Структура собственных доходов за 2020г.</vt:lpstr>
      <vt:lpstr>Динамика доходов за 2020г.</vt:lpstr>
      <vt:lpstr>Демографическая ситуация</vt:lpstr>
      <vt:lpstr>Количество жителей  в разрезе населенных пунктов </vt:lpstr>
      <vt:lpstr>Динамика возрастного состава</vt:lpstr>
      <vt:lpstr>Рождаемость-смертность</vt:lpstr>
      <vt:lpstr>Динамика численности населения (2015- 2020гг.)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Занятость населения</vt:lpstr>
      <vt:lpstr>Получено субсидий в 2020 году</vt:lpstr>
      <vt:lpstr>Презентация PowerPoint</vt:lpstr>
      <vt:lpstr>Очистка дорог</vt:lpstr>
      <vt:lpstr>Презентация PowerPoint</vt:lpstr>
      <vt:lpstr>Презентация PowerPoint</vt:lpstr>
      <vt:lpstr>Освоение денежных средств самообложения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Обкос территории</vt:lpstr>
      <vt:lpstr>Презентация PowerPoint</vt:lpstr>
      <vt:lpstr>Презентация PowerPoint</vt:lpstr>
      <vt:lpstr>Презентация PowerPoint</vt:lpstr>
      <vt:lpstr>Ремонт памятника  Воинам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Уборка территории</vt:lpstr>
      <vt:lpstr>Презентация PowerPoint</vt:lpstr>
      <vt:lpstr>Презентация PowerPoint</vt:lpstr>
      <vt:lpstr>Презентация PowerPoint</vt:lpstr>
      <vt:lpstr>Очистка территории кладбища в с.Майдан</vt:lpstr>
      <vt:lpstr>Презентация PowerPoint</vt:lpstr>
      <vt:lpstr>Презентация PowerPoint</vt:lpstr>
      <vt:lpstr>Презентация PowerPoint</vt:lpstr>
      <vt:lpstr>Выражаем благодарность по уборке территории кладбища с.Майдан</vt:lpstr>
      <vt:lpstr>Презентация PowerPoint</vt:lpstr>
      <vt:lpstr>Выражаем благодарность по уборке территории кладбища Теньковское лесничество</vt:lpstr>
      <vt:lpstr>Перезахоронение воина ВОВ</vt:lpstr>
      <vt:lpstr>Презентация PowerPoint</vt:lpstr>
      <vt:lpstr>Презентация PowerPoint</vt:lpstr>
      <vt:lpstr>Презентация PowerPoint</vt:lpstr>
      <vt:lpstr>Ремонт водопровода</vt:lpstr>
      <vt:lpstr>Презентация PowerPoint</vt:lpstr>
      <vt:lpstr>Презентация PowerPoint</vt:lpstr>
      <vt:lpstr>Презентация PowerPoint</vt:lpstr>
      <vt:lpstr>Родники</vt:lpstr>
      <vt:lpstr>Презентация PowerPoint</vt:lpstr>
      <vt:lpstr>Презентация PowerPoint</vt:lpstr>
      <vt:lpstr>Ремонт водопровода  на средства самообложения</vt:lpstr>
      <vt:lpstr>Презентация PowerPoint</vt:lpstr>
      <vt:lpstr>Уличное освещение</vt:lpstr>
      <vt:lpstr>Презентация PowerPoint</vt:lpstr>
      <vt:lpstr>Сходы граждан по вопросу самообложения</vt:lpstr>
      <vt:lpstr>Результаты сходов граждан</vt:lpstr>
      <vt:lpstr>Самообложение за 2020г.</vt:lpstr>
      <vt:lpstr>Самообложение за 2015-2020гг</vt:lpstr>
      <vt:lpstr>Задачи на 2021 год: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118</cp:revision>
  <dcterms:created xsi:type="dcterms:W3CDTF">2020-01-22T06:35:47Z</dcterms:created>
  <dcterms:modified xsi:type="dcterms:W3CDTF">2021-01-14T07:47:03Z</dcterms:modified>
</cp:coreProperties>
</file>