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344" r:id="rId5"/>
    <p:sldId id="314" r:id="rId6"/>
    <p:sldId id="315" r:id="rId7"/>
    <p:sldId id="317" r:id="rId8"/>
    <p:sldId id="316" r:id="rId9"/>
    <p:sldId id="339" r:id="rId10"/>
    <p:sldId id="318" r:id="rId11"/>
    <p:sldId id="319" r:id="rId12"/>
    <p:sldId id="260" r:id="rId13"/>
    <p:sldId id="268" r:id="rId14"/>
    <p:sldId id="320" r:id="rId15"/>
    <p:sldId id="261" r:id="rId16"/>
    <p:sldId id="262" r:id="rId17"/>
    <p:sldId id="263" r:id="rId18"/>
    <p:sldId id="267" r:id="rId19"/>
    <p:sldId id="269" r:id="rId20"/>
    <p:sldId id="270" r:id="rId21"/>
    <p:sldId id="271" r:id="rId22"/>
    <p:sldId id="272" r:id="rId23"/>
    <p:sldId id="273" r:id="rId24"/>
    <p:sldId id="321" r:id="rId25"/>
    <p:sldId id="274" r:id="rId26"/>
    <p:sldId id="322" r:id="rId27"/>
    <p:sldId id="275" r:id="rId28"/>
    <p:sldId id="323" r:id="rId29"/>
    <p:sldId id="276" r:id="rId30"/>
    <p:sldId id="324" r:id="rId31"/>
    <p:sldId id="345" r:id="rId32"/>
    <p:sldId id="281" r:id="rId33"/>
    <p:sldId id="325" r:id="rId34"/>
    <p:sldId id="279" r:id="rId35"/>
    <p:sldId id="277" r:id="rId36"/>
    <p:sldId id="282" r:id="rId37"/>
    <p:sldId id="283" r:id="rId38"/>
    <p:sldId id="284" r:id="rId39"/>
    <p:sldId id="340" r:id="rId40"/>
    <p:sldId id="286" r:id="rId41"/>
    <p:sldId id="285" r:id="rId42"/>
    <p:sldId id="287" r:id="rId43"/>
    <p:sldId id="288" r:id="rId44"/>
    <p:sldId id="289" r:id="rId45"/>
    <p:sldId id="341" r:id="rId46"/>
    <p:sldId id="292" r:id="rId47"/>
    <p:sldId id="293" r:id="rId48"/>
    <p:sldId id="326" r:id="rId49"/>
    <p:sldId id="327" r:id="rId50"/>
    <p:sldId id="342" r:id="rId51"/>
    <p:sldId id="297" r:id="rId52"/>
    <p:sldId id="328" r:id="rId53"/>
    <p:sldId id="329" r:id="rId54"/>
    <p:sldId id="330" r:id="rId55"/>
    <p:sldId id="331" r:id="rId56"/>
    <p:sldId id="332" r:id="rId57"/>
    <p:sldId id="333" r:id="rId58"/>
    <p:sldId id="290" r:id="rId59"/>
    <p:sldId id="291" r:id="rId60"/>
    <p:sldId id="296" r:id="rId61"/>
    <p:sldId id="294" r:id="rId62"/>
    <p:sldId id="298" r:id="rId63"/>
    <p:sldId id="299" r:id="rId64"/>
    <p:sldId id="300" r:id="rId65"/>
    <p:sldId id="304" r:id="rId66"/>
    <p:sldId id="302" r:id="rId67"/>
    <p:sldId id="311" r:id="rId68"/>
    <p:sldId id="310" r:id="rId69"/>
    <p:sldId id="303" r:id="rId70"/>
    <p:sldId id="301" r:id="rId71"/>
    <p:sldId id="305" r:id="rId72"/>
    <p:sldId id="306" r:id="rId73"/>
    <p:sldId id="335" r:id="rId74"/>
    <p:sldId id="307" r:id="rId75"/>
    <p:sldId id="334" r:id="rId76"/>
    <p:sldId id="336" r:id="rId77"/>
    <p:sldId id="346" r:id="rId78"/>
    <p:sldId id="337" r:id="rId79"/>
    <p:sldId id="338" r:id="rId80"/>
    <p:sldId id="343" r:id="rId81"/>
    <p:sldId id="308" r:id="rId82"/>
    <p:sldId id="312" r:id="rId83"/>
    <p:sldId id="309" r:id="rId84"/>
    <p:sldId id="313" r:id="rId85"/>
    <p:sldId id="348" r:id="rId86"/>
    <p:sldId id="347" r:id="rId87"/>
    <p:sldId id="351" r:id="rId88"/>
    <p:sldId id="349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7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Собственные доходы</c:v>
                </c:pt>
                <c:pt idx="1">
                  <c:v>Собранные средства самообложенияв т.ч и из РТ</c:v>
                </c:pt>
                <c:pt idx="2">
                  <c:v>Дотации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7243</c:v>
                </c:pt>
                <c:pt idx="1">
                  <c:v>1305</c:v>
                </c:pt>
                <c:pt idx="2">
                  <c:v>895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575228443666767"/>
          <c:y val="3.9204916169221879E-2"/>
          <c:w val="0.33498845630407309"/>
          <c:h val="0.96079508383077816"/>
        </c:manualLayout>
      </c:layout>
      <c:overlay val="0"/>
      <c:txPr>
        <a:bodyPr/>
        <a:lstStyle/>
        <a:p>
          <a:pPr>
            <a:defRPr sz="2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76197871099445902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62"/>
          </c:dPt>
          <c:dPt>
            <c:idx val="1"/>
            <c:bubble3D val="0"/>
            <c:explosion val="40"/>
          </c:dPt>
          <c:dLbls>
            <c:dLbl>
              <c:idx val="1"/>
              <c:layout>
                <c:manualLayout>
                  <c:x val="-3.1581692913385827E-2"/>
                  <c:y val="5.878976410028784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4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Дотация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0.98</c:v>
                </c:pt>
                <c:pt idx="1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4400" b="1" i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4400" b="1" i="1"/>
            </a:pPr>
            <a:endParaRPr lang="ru-RU"/>
          </a:p>
        </c:txPr>
      </c:legendEntry>
      <c:layout>
        <c:manualLayout>
          <c:xMode val="edge"/>
          <c:yMode val="edge"/>
          <c:x val="0.60932491251093612"/>
          <c:y val="7.3676998851979409E-4"/>
          <c:w val="0.36197145669291336"/>
          <c:h val="0.89165888975299046"/>
        </c:manualLayout>
      </c:layout>
      <c:overlay val="0"/>
      <c:txPr>
        <a:bodyPr/>
        <a:lstStyle/>
        <a:p>
          <a:pPr>
            <a:defRPr sz="2800" b="1" i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B45-3FF5-4C2F-BD60-30FD244A47CE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6AC4-C63B-4F7A-9728-BE8F80B2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08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B45-3FF5-4C2F-BD60-30FD244A47CE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6AC4-C63B-4F7A-9728-BE8F80B2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54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B45-3FF5-4C2F-BD60-30FD244A47CE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6AC4-C63B-4F7A-9728-BE8F80B2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35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B45-3FF5-4C2F-BD60-30FD244A47CE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6AC4-C63B-4F7A-9728-BE8F80B2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58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B45-3FF5-4C2F-BD60-30FD244A47CE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6AC4-C63B-4F7A-9728-BE8F80B2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5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B45-3FF5-4C2F-BD60-30FD244A47CE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6AC4-C63B-4F7A-9728-BE8F80B2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75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B45-3FF5-4C2F-BD60-30FD244A47CE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6AC4-C63B-4F7A-9728-BE8F80B2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95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B45-3FF5-4C2F-BD60-30FD244A47CE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6AC4-C63B-4F7A-9728-BE8F80B2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9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B45-3FF5-4C2F-BD60-30FD244A47CE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6AC4-C63B-4F7A-9728-BE8F80B2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646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B45-3FF5-4C2F-BD60-30FD244A47CE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6AC4-C63B-4F7A-9728-BE8F80B2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00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B45-3FF5-4C2F-BD60-30FD244A47CE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6AC4-C63B-4F7A-9728-BE8F80B2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34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5B45-3FF5-4C2F-BD60-30FD244A47CE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6AC4-C63B-4F7A-9728-BE8F80B2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04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" y="188640"/>
            <a:ext cx="9061577" cy="645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3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Встреча депутатов с Оргкомитетом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140968"/>
            <a:ext cx="4704755" cy="352856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79" y="1484784"/>
            <a:ext cx="4518421" cy="3388816"/>
          </a:xfrm>
        </p:spPr>
      </p:pic>
    </p:spTree>
    <p:extLst>
      <p:ext uri="{BB962C8B-B14F-4D97-AF65-F5344CB8AC3E}">
        <p14:creationId xmlns:p14="http://schemas.microsoft.com/office/powerpoint/2010/main" val="3483116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Приём граждан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4704755" cy="35285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482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8250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209273"/>
              </p:ext>
            </p:extLst>
          </p:nvPr>
        </p:nvGraphicFramePr>
        <p:xfrm>
          <a:off x="395536" y="260647"/>
          <a:ext cx="8229600" cy="6446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/>
                <a:gridCol w="2901008"/>
              </a:tblGrid>
              <a:tr h="672535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Тематика обращений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Количество</a:t>
                      </a:r>
                      <a:endParaRPr lang="ru-RU" sz="4000" b="1" i="1" dirty="0"/>
                    </a:p>
                  </a:txBody>
                  <a:tcPr/>
                </a:tc>
              </a:tr>
              <a:tr h="638131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Электроснабжение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53</a:t>
                      </a:r>
                      <a:endParaRPr lang="ru-RU" sz="2800" b="1" i="1" dirty="0"/>
                    </a:p>
                  </a:txBody>
                  <a:tcPr/>
                </a:tc>
              </a:tr>
              <a:tr h="638131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Водоснабжение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21</a:t>
                      </a:r>
                      <a:endParaRPr lang="ru-RU" sz="2800" b="1" i="1" dirty="0"/>
                    </a:p>
                  </a:txBody>
                  <a:tcPr/>
                </a:tc>
              </a:tr>
              <a:tr h="638131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Социальная сфера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16</a:t>
                      </a:r>
                      <a:endParaRPr lang="ru-RU" sz="2800" b="1" i="1" dirty="0"/>
                    </a:p>
                  </a:txBody>
                  <a:tcPr/>
                </a:tc>
              </a:tr>
              <a:tr h="1101433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Дорожное хоз-во и ремонт</a:t>
                      </a:r>
                      <a:r>
                        <a:rPr lang="ru-RU" sz="2400" b="1" i="1" baseline="0" dirty="0" smtClean="0"/>
                        <a:t> пешеходных мостов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1</a:t>
                      </a:r>
                      <a:endParaRPr lang="ru-RU" sz="2800" b="1" i="1" dirty="0"/>
                    </a:p>
                  </a:txBody>
                  <a:tcPr/>
                </a:tc>
              </a:tr>
              <a:tr h="638131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Нарушение правил благоустройства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47</a:t>
                      </a:r>
                      <a:endParaRPr lang="ru-RU" sz="2800" b="1" i="1" dirty="0"/>
                    </a:p>
                  </a:txBody>
                  <a:tcPr/>
                </a:tc>
              </a:tr>
              <a:tr h="509113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Земельные вопросы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6</a:t>
                      </a:r>
                      <a:endParaRPr lang="ru-RU" sz="2800" b="1" i="1" dirty="0"/>
                    </a:p>
                  </a:txBody>
                  <a:tcPr/>
                </a:tc>
              </a:tr>
              <a:tr h="690801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Благоустройство кладбища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2</a:t>
                      </a:r>
                      <a:endParaRPr lang="ru-RU" sz="2800" b="1" i="1" dirty="0"/>
                    </a:p>
                  </a:txBody>
                  <a:tcPr/>
                </a:tc>
              </a:tr>
              <a:tr h="882307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Вывоз и начисления ТКО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/>
                        <a:t>4</a:t>
                      </a:r>
                      <a:endParaRPr lang="ru-RU" sz="28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3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Прием МФЦ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765835"/>
              </p:ext>
            </p:extLst>
          </p:nvPr>
        </p:nvGraphicFramePr>
        <p:xfrm>
          <a:off x="0" y="1600200"/>
          <a:ext cx="9144000" cy="3484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742492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год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/>
                        <a:t>2021</a:t>
                      </a:r>
                      <a:endParaRPr lang="ru-RU" sz="9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/>
                        <a:t>2020</a:t>
                      </a:r>
                      <a:endParaRPr lang="ru-RU" sz="9600" b="1" dirty="0"/>
                    </a:p>
                  </a:txBody>
                  <a:tcPr/>
                </a:tc>
              </a:tr>
              <a:tr h="1742492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Количество обращений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/>
                        <a:t>1549</a:t>
                      </a:r>
                      <a:endParaRPr lang="ru-RU" sz="9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/>
                        <a:t>32</a:t>
                      </a:r>
                      <a:endParaRPr lang="ru-RU" sz="9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683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Прием МФЦ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41" y="1600200"/>
            <a:ext cx="3182317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15852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Бюджет Шеланговского СП с учётом </a:t>
            </a:r>
            <a:r>
              <a:rPr lang="ru-RU" b="1" i="1" dirty="0" err="1" smtClean="0"/>
              <a:t>изминений</a:t>
            </a:r>
            <a:r>
              <a:rPr lang="ru-RU" b="1" i="1" dirty="0" smtClean="0"/>
              <a:t> и дополнений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0372707"/>
              </p:ext>
            </p:extLst>
          </p:nvPr>
        </p:nvGraphicFramePr>
        <p:xfrm>
          <a:off x="457200" y="1600200"/>
          <a:ext cx="8229600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43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Поступление налогов 2019 год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838189"/>
              </p:ext>
            </p:extLst>
          </p:nvPr>
        </p:nvGraphicFramePr>
        <p:xfrm>
          <a:off x="107505" y="653097"/>
          <a:ext cx="8856984" cy="6189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2334"/>
                <a:gridCol w="1553857"/>
                <a:gridCol w="1320778"/>
                <a:gridCol w="2020015"/>
              </a:tblGrid>
              <a:tr h="1197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Наименование налога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План( </a:t>
                      </a:r>
                      <a:r>
                        <a:rPr lang="ru-RU" sz="2800" b="1" dirty="0" err="1" smtClean="0">
                          <a:effectLst/>
                        </a:rPr>
                        <a:t>т.р</a:t>
                      </a:r>
                      <a:r>
                        <a:rPr lang="ru-RU" sz="2800" b="1" dirty="0" smtClean="0">
                          <a:effectLst/>
                        </a:rPr>
                        <a:t>.)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Факт (</a:t>
                      </a:r>
                      <a:r>
                        <a:rPr lang="ru-RU" sz="2800" b="1" dirty="0" err="1" smtClean="0">
                          <a:effectLst/>
                        </a:rPr>
                        <a:t>т.р</a:t>
                      </a:r>
                      <a:r>
                        <a:rPr lang="ru-RU" sz="2800" b="1" dirty="0" smtClean="0">
                          <a:effectLst/>
                        </a:rPr>
                        <a:t>.)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%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601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НДФЛ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328,4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483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147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601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Налог на имущество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344,9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270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78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601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Земельный налог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5 800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5 </a:t>
                      </a:r>
                      <a:r>
                        <a:rPr lang="ru-RU" sz="3600" b="1" dirty="0" smtClean="0">
                          <a:effectLst/>
                        </a:rPr>
                        <a:t>988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10</a:t>
                      </a:r>
                      <a:r>
                        <a:rPr lang="ru-RU" sz="3600" b="1" dirty="0">
                          <a:effectLst/>
                          <a:latin typeface="Calibri"/>
                          <a:cs typeface="Times New Roman"/>
                        </a:rPr>
                        <a:t>3</a:t>
                      </a:r>
                      <a:endParaRPr lang="ru-RU" sz="3600" b="1" dirty="0" smtClean="0">
                        <a:effectLst/>
                      </a:endParaRPr>
                    </a:p>
                  </a:txBody>
                  <a:tcPr marL="40996" marR="40996" marT="0" marB="0"/>
                </a:tc>
              </a:tr>
              <a:tr h="601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В т</a:t>
                      </a:r>
                      <a:r>
                        <a:rPr lang="ru-RU" sz="2800" b="1" dirty="0" smtClean="0">
                          <a:effectLst/>
                        </a:rPr>
                        <a:t>. ч</a:t>
                      </a:r>
                      <a:r>
                        <a:rPr lang="ru-RU" sz="2800" b="1" dirty="0">
                          <a:effectLst/>
                        </a:rPr>
                        <a:t>. с организаций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4</a:t>
                      </a:r>
                      <a:r>
                        <a:rPr lang="ru-RU" sz="3600" b="1" baseline="0" dirty="0" smtClean="0">
                          <a:effectLst/>
                        </a:rPr>
                        <a:t> 775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4 </a:t>
                      </a:r>
                      <a:r>
                        <a:rPr lang="ru-RU" sz="3600" b="1" dirty="0" smtClean="0">
                          <a:effectLst/>
                        </a:rPr>
                        <a:t>939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103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601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С </a:t>
                      </a:r>
                      <a:r>
                        <a:rPr lang="ru-RU" sz="2800" b="1" dirty="0" smtClean="0">
                          <a:effectLst/>
                        </a:rPr>
                        <a:t>физ. лиц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1025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1 </a:t>
                      </a:r>
                      <a:r>
                        <a:rPr lang="ru-RU" sz="3600" b="1" dirty="0" smtClean="0">
                          <a:effectLst/>
                        </a:rPr>
                        <a:t>048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103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855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Аренда</a:t>
                      </a:r>
                      <a:r>
                        <a:rPr lang="ru-RU" sz="2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имущества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21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66,9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318,5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  <a:tr h="841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Возмещение затрат за эл/энергию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140,6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152,8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108,7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55900" y="14536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b="1" i="1" dirty="0" smtClean="0"/>
              <a:t>Расходная часть бюджета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2983717"/>
              </p:ext>
            </p:extLst>
          </p:nvPr>
        </p:nvGraphicFramePr>
        <p:xfrm>
          <a:off x="395537" y="1600200"/>
          <a:ext cx="8291264" cy="5018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8632"/>
                <a:gridCol w="26026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Оплата электроэнергии </a:t>
                      </a:r>
                      <a:endParaRPr lang="ru-RU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201280301</a:t>
                      </a:r>
                      <a:endParaRPr lang="ru-RU" sz="2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оплата электроэнергии уличного освещения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574678</a:t>
                      </a:r>
                      <a:endParaRPr lang="ru-RU" sz="18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оплата электроэнергии водокачка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984079</a:t>
                      </a:r>
                      <a:endParaRPr lang="ru-RU" sz="18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оплата электроэнергии СДК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569544</a:t>
                      </a:r>
                      <a:endParaRPr lang="ru-RU" sz="18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Содержание Дорог</a:t>
                      </a:r>
                      <a:endParaRPr lang="ru-RU" sz="24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499,7</a:t>
                      </a:r>
                      <a:endParaRPr lang="ru-RU" sz="2400" b="1" i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Обкос обочин дорог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106,0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Уборка и вывоз снега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333,7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Грейдерование</a:t>
                      </a: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дорог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60,0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Оплата по трудовым договорам 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614,7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Оплата налогов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66,4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т.ч. Транспортный налог</a:t>
                      </a:r>
                      <a:endParaRPr lang="ru-RU" sz="18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т.ч. Земельный налог</a:t>
                      </a:r>
                      <a:endParaRPr lang="ru-RU" sz="18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т.ч. Налог на имущество</a:t>
                      </a:r>
                      <a:endParaRPr lang="ru-RU" sz="18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56,3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7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Autofit/>
          </a:bodyPr>
          <a:lstStyle/>
          <a:p>
            <a:r>
              <a:rPr lang="ru-RU" b="1" i="1" dirty="0" smtClean="0"/>
              <a:t>Плановый бюджет 2020 года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4778202"/>
              </p:ext>
            </p:extLst>
          </p:nvPr>
        </p:nvGraphicFramePr>
        <p:xfrm>
          <a:off x="0" y="1124744"/>
          <a:ext cx="914400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88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Демографическая структура населения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434574"/>
              </p:ext>
            </p:extLst>
          </p:nvPr>
        </p:nvGraphicFramePr>
        <p:xfrm>
          <a:off x="107504" y="1600200"/>
          <a:ext cx="8928992" cy="4129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1728192"/>
                <a:gridCol w="1707681"/>
                <a:gridCol w="1244647"/>
              </a:tblGrid>
              <a:tr h="844058">
                <a:tc>
                  <a:txBody>
                    <a:bodyPr/>
                    <a:lstStyle/>
                    <a:p>
                      <a:pPr algn="ctr"/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2021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2020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+/-</a:t>
                      </a:r>
                      <a:endParaRPr lang="ru-RU" sz="3600" b="1" dirty="0"/>
                    </a:p>
                  </a:txBody>
                  <a:tcPr/>
                </a:tc>
              </a:tr>
              <a:tr h="1456867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Всего прописанных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1266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1282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-16</a:t>
                      </a:r>
                      <a:endParaRPr lang="ru-RU" sz="5400" b="1" dirty="0"/>
                    </a:p>
                  </a:txBody>
                  <a:tcPr/>
                </a:tc>
              </a:tr>
              <a:tr h="84405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Родилось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2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9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-7</a:t>
                      </a:r>
                      <a:endParaRPr lang="ru-RU" sz="5400" b="1" dirty="0"/>
                    </a:p>
                  </a:txBody>
                  <a:tcPr/>
                </a:tc>
              </a:tr>
              <a:tr h="84405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Умерло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22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21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+1</a:t>
                      </a:r>
                      <a:endParaRPr lang="ru-RU" sz="5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711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4800" b="1" i="1" dirty="0" smtClean="0"/>
              <a:t>ПОВЕСТКА ДНЯ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583264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Отчет Главы Шеланговского сельского поселения «О деятельности исполнительного комитета Шеланговского сельского поселения за 2019 год и задачи на 2020 год» (докладчик  </a:t>
            </a:r>
            <a:r>
              <a:rPr lang="ru-RU" b="1" i="1" u="sng" dirty="0" smtClean="0">
                <a:solidFill>
                  <a:srgbClr val="002060"/>
                </a:solidFill>
              </a:rPr>
              <a:t>Майоров В. В</a:t>
            </a:r>
            <a:r>
              <a:rPr lang="ru-RU" b="1" dirty="0" smtClean="0">
                <a:solidFill>
                  <a:srgbClr val="002060"/>
                </a:solidFill>
              </a:rPr>
              <a:t>.)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вопросы и обсуждения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2.Отчёт о проделанной работе в 2021 году, и подготовка к противопожарному периоду 2022 года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(докладчик  </a:t>
            </a:r>
            <a:r>
              <a:rPr lang="ru-RU" b="1" i="1" dirty="0" err="1" smtClean="0">
                <a:solidFill>
                  <a:srgbClr val="002060"/>
                </a:solidFill>
              </a:rPr>
              <a:t>Идиятуллин</a:t>
            </a:r>
            <a:r>
              <a:rPr lang="ru-RU" b="1" i="1" dirty="0" smtClean="0">
                <a:solidFill>
                  <a:srgbClr val="002060"/>
                </a:solidFill>
              </a:rPr>
              <a:t> Р.М</a:t>
            </a:r>
            <a:r>
              <a:rPr lang="ru-RU" b="1" i="1" dirty="0" smtClean="0">
                <a:solidFill>
                  <a:srgbClr val="002060"/>
                </a:solidFill>
              </a:rPr>
              <a:t>.)</a:t>
            </a:r>
            <a:endParaRPr lang="ru-RU" b="1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Вакцинация</a:t>
            </a:r>
            <a:endParaRPr lang="ru-RU" b="1" i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665704"/>
              </p:ext>
            </p:extLst>
          </p:nvPr>
        </p:nvGraphicFramePr>
        <p:xfrm>
          <a:off x="107504" y="1600200"/>
          <a:ext cx="885698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492"/>
                <a:gridCol w="44284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Наименование</a:t>
                      </a:r>
                      <a:r>
                        <a:rPr lang="ru-RU" sz="4000" b="1" baseline="0" dirty="0" smtClean="0"/>
                        <a:t> вакцины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Вакцинированных</a:t>
                      </a:r>
                      <a:endParaRPr lang="ru-RU" sz="4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err="1" smtClean="0"/>
                        <a:t>ГамКовидВак</a:t>
                      </a:r>
                      <a:endParaRPr lang="ru-RU" sz="4000" b="1" dirty="0" smtClean="0"/>
                    </a:p>
                    <a:p>
                      <a:pPr algn="ctr"/>
                      <a:r>
                        <a:rPr lang="ru-RU" sz="4000" b="1" dirty="0" smtClean="0"/>
                        <a:t>(Спутник</a:t>
                      </a:r>
                      <a:r>
                        <a:rPr lang="ru-RU" sz="4000" b="1" baseline="0" dirty="0" smtClean="0"/>
                        <a:t> </a:t>
                      </a:r>
                      <a:r>
                        <a:rPr lang="en-US" sz="4000" b="1" baseline="0" dirty="0" smtClean="0"/>
                        <a:t>V)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562</a:t>
                      </a:r>
                      <a:endParaRPr lang="ru-RU" sz="4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err="1" smtClean="0"/>
                        <a:t>ЭпиВакКорона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35</a:t>
                      </a:r>
                      <a:endParaRPr lang="ru-RU" sz="4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Спутник </a:t>
                      </a:r>
                      <a:r>
                        <a:rPr lang="ru-RU" sz="4000" b="1" dirty="0" err="1" smtClean="0"/>
                        <a:t>Лайт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170</a:t>
                      </a:r>
                      <a:endParaRPr lang="ru-RU" sz="4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11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Вакцина в наличии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0808577"/>
              </p:ext>
            </p:extLst>
          </p:nvPr>
        </p:nvGraphicFramePr>
        <p:xfrm>
          <a:off x="457200" y="1600200"/>
          <a:ext cx="8229600" cy="3773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1822918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err="1" smtClean="0"/>
                        <a:t>ГамКовидВак</a:t>
                      </a:r>
                      <a:endParaRPr lang="ru-RU" sz="5400" b="1" dirty="0" smtClean="0"/>
                    </a:p>
                    <a:p>
                      <a:pPr algn="ctr"/>
                      <a:r>
                        <a:rPr lang="ru-RU" sz="5400" b="1" dirty="0" smtClean="0"/>
                        <a:t>(Спутник</a:t>
                      </a:r>
                      <a:r>
                        <a:rPr lang="ru-RU" sz="5400" b="1" baseline="0" dirty="0" smtClean="0"/>
                        <a:t> </a:t>
                      </a:r>
                      <a:r>
                        <a:rPr lang="en-US" sz="5400" b="1" baseline="0" dirty="0" smtClean="0"/>
                        <a:t>V)</a:t>
                      </a:r>
                      <a:endParaRPr lang="ru-RU" sz="5400" b="1" dirty="0"/>
                    </a:p>
                  </a:txBody>
                  <a:tcPr/>
                </a:tc>
              </a:tr>
              <a:tr h="975049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err="1" smtClean="0"/>
                        <a:t>ЭпиВакКорона</a:t>
                      </a:r>
                      <a:endParaRPr lang="ru-RU" sz="5400" b="1" dirty="0"/>
                    </a:p>
                  </a:txBody>
                  <a:tcPr/>
                </a:tc>
              </a:tr>
              <a:tr h="975049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Спутник </a:t>
                      </a:r>
                      <a:r>
                        <a:rPr lang="ru-RU" sz="5400" b="1" dirty="0" err="1" smtClean="0"/>
                        <a:t>Лайт</a:t>
                      </a:r>
                      <a:endParaRPr lang="ru-RU" sz="5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807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Самообложение 2021 г.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366038"/>
              </p:ext>
            </p:extLst>
          </p:nvPr>
        </p:nvGraphicFramePr>
        <p:xfrm>
          <a:off x="1" y="1844824"/>
          <a:ext cx="9144000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791"/>
                <a:gridCol w="3024336"/>
                <a:gridCol w="3419873"/>
              </a:tblGrid>
              <a:tr h="2350677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Средства собранные до 01.04.2020г.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Поступило из РТ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Общая сумма</a:t>
                      </a:r>
                      <a:endParaRPr lang="ru-RU" sz="3200" dirty="0"/>
                    </a:p>
                  </a:txBody>
                  <a:tcPr/>
                </a:tc>
              </a:tr>
              <a:tr h="2113819">
                <a:tc>
                  <a:txBody>
                    <a:bodyPr/>
                    <a:lstStyle/>
                    <a:p>
                      <a:r>
                        <a:rPr lang="ru-RU" sz="5400" b="1" dirty="0" smtClean="0"/>
                        <a:t>261 400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/>
                        <a:t>1 045 600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/>
                        <a:t>1 307 000</a:t>
                      </a:r>
                      <a:endParaRPr lang="ru-RU" sz="5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79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Нариман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643044"/>
              </p:ext>
            </p:extLst>
          </p:nvPr>
        </p:nvGraphicFramePr>
        <p:xfrm>
          <a:off x="179509" y="1412775"/>
          <a:ext cx="8712970" cy="5013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094"/>
                <a:gridCol w="1643969"/>
                <a:gridCol w="1643969"/>
                <a:gridCol w="1775771"/>
                <a:gridCol w="1512167"/>
              </a:tblGrid>
              <a:tr h="2535053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Перечень мероприятий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на реализацию мероприятий тыс. руб.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самообложения граждан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бюджета РТ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Наименование работ и сумма</a:t>
                      </a:r>
                      <a:endParaRPr lang="ru-RU" sz="2400" b="1" i="1" dirty="0"/>
                    </a:p>
                  </a:txBody>
                  <a:tcPr/>
                </a:tc>
              </a:tr>
              <a:tr h="2361491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Строительство дороги по ул. Рабочая</a:t>
                      </a:r>
                      <a:r>
                        <a:rPr lang="ru-RU" sz="2400" b="1" i="1" baseline="0" dirty="0" smtClean="0"/>
                        <a:t> </a:t>
                      </a:r>
                      <a:r>
                        <a:rPr lang="ru-RU" sz="2400" b="1" i="1" dirty="0" smtClean="0"/>
                        <a:t>д. Нариман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320000</a:t>
                      </a:r>
                    </a:p>
                    <a:p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i="1" dirty="0" smtClean="0"/>
                        <a:t>64 000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800" b="1" i="1" dirty="0" smtClean="0"/>
                        <a:t>256 000</a:t>
                      </a:r>
                      <a:endParaRPr lang="ru-RU" sz="3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Щебенение дороги по ул. Рабочая д. Нариман</a:t>
                      </a:r>
                      <a:endParaRPr lang="ru-RU" sz="24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2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Нариман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777847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/>
              <a:t>Брек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6802063"/>
              </p:ext>
            </p:extLst>
          </p:nvPr>
        </p:nvGraphicFramePr>
        <p:xfrm>
          <a:off x="457200" y="1600200"/>
          <a:ext cx="82296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Перечень мероприятий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Средства на реализацию мероприятий тыс. руб.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Средства самообложения граждан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Средства бюджета РТ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Наименование работ и сумма</a:t>
                      </a:r>
                      <a:endParaRPr lang="ru-RU" sz="20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Строительство дороги по ул. Центральная д. </a:t>
                      </a:r>
                      <a:r>
                        <a:rPr lang="ru-RU" sz="2400" b="1" i="1" dirty="0" err="1" smtClean="0"/>
                        <a:t>Брек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140</a:t>
                      </a:r>
                      <a:r>
                        <a:rPr lang="ru-RU" sz="3200" b="1" i="1" baseline="0" dirty="0" smtClean="0"/>
                        <a:t> 000</a:t>
                      </a:r>
                      <a:endParaRPr lang="ru-RU" sz="32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i="1" dirty="0" smtClean="0"/>
                        <a:t>28 000</a:t>
                      </a:r>
                      <a:endParaRPr lang="ru-RU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i="1" dirty="0" smtClean="0"/>
                        <a:t>112 000</a:t>
                      </a:r>
                      <a:endParaRPr lang="ru-RU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Щебенение дороги по ул. Центральная, </a:t>
                      </a:r>
                      <a:r>
                        <a:rPr lang="ru-RU" sz="2400" b="1" i="1" dirty="0" err="1" smtClean="0"/>
                        <a:t>д.Брек</a:t>
                      </a:r>
                      <a:endParaRPr lang="ru-RU" sz="24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41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Брек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03763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Кзыл-Байрак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9843524"/>
              </p:ext>
            </p:extLst>
          </p:nvPr>
        </p:nvGraphicFramePr>
        <p:xfrm>
          <a:off x="35497" y="1556791"/>
          <a:ext cx="9000999" cy="4509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99"/>
                <a:gridCol w="1913345"/>
                <a:gridCol w="1645920"/>
                <a:gridCol w="1645920"/>
                <a:gridCol w="1995615"/>
              </a:tblGrid>
              <a:tr h="2291719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Перечень мероприятий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на реализацию мероприятий тыс. руб.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самообложения граждан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бюджета РТ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Наименование работ и сумма</a:t>
                      </a:r>
                      <a:endParaRPr lang="ru-RU" sz="2400" b="1" i="1" dirty="0"/>
                    </a:p>
                  </a:txBody>
                  <a:tcPr/>
                </a:tc>
              </a:tr>
              <a:tr h="2217842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Благоустройство</a:t>
                      </a:r>
                      <a:r>
                        <a:rPr lang="ru-RU" sz="2400" b="1" i="1" baseline="0" dirty="0" smtClean="0"/>
                        <a:t> кладбища п. Кзыл-Байрак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/>
                        <a:t>308000</a:t>
                      </a:r>
                    </a:p>
                    <a:p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61 600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/>
                        <a:t>246400</a:t>
                      </a:r>
                    </a:p>
                    <a:p>
                      <a:endParaRPr lang="ru-RU" sz="36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Ограждение кладбища (245</a:t>
                      </a:r>
                      <a:r>
                        <a:rPr lang="ru-RU" sz="2400" b="1" i="1" baseline="0" dirty="0" smtClean="0"/>
                        <a:t> метров)</a:t>
                      </a:r>
                      <a:endParaRPr lang="ru-RU" sz="24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12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Кзыл-Байрак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644412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/>
              <a:t>Шеланга</a:t>
            </a:r>
            <a:endParaRPr lang="ru-RU" b="1" i="1" u="sng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1095851"/>
              </p:ext>
            </p:extLst>
          </p:nvPr>
        </p:nvGraphicFramePr>
        <p:xfrm>
          <a:off x="107503" y="1484784"/>
          <a:ext cx="9036496" cy="4824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5"/>
                <a:gridCol w="2179412"/>
                <a:gridCol w="1733633"/>
                <a:gridCol w="1733633"/>
                <a:gridCol w="1733633"/>
              </a:tblGrid>
              <a:tr h="1303094"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Перечень мероприятий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Средства на реализацию мероприятий тыс. руб.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Средства самообложения граждан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Средства бюджета РТ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Наименование работ и сумма</a:t>
                      </a:r>
                      <a:endParaRPr lang="ru-RU" sz="1800" b="1" i="1" dirty="0"/>
                    </a:p>
                  </a:txBody>
                  <a:tcPr/>
                </a:tc>
              </a:tr>
              <a:tr h="3521441"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Благоустройство</a:t>
                      </a:r>
                      <a:r>
                        <a:rPr lang="ru-RU" b="1" i="1" baseline="0" dirty="0" smtClean="0"/>
                        <a:t> кладбища с. Шеланга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i="1" dirty="0" smtClean="0"/>
                        <a:t>517520</a:t>
                      </a:r>
                    </a:p>
                    <a:p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i="1" dirty="0" smtClean="0"/>
                        <a:t>103504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i="1" dirty="0" smtClean="0"/>
                        <a:t>414016</a:t>
                      </a:r>
                    </a:p>
                    <a:p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b="1" i="1" dirty="0" smtClean="0"/>
                        <a:t>Строительство часовни</a:t>
                      </a:r>
                    </a:p>
                    <a:p>
                      <a:pPr marL="0" indent="0">
                        <a:buNone/>
                      </a:pPr>
                      <a:r>
                        <a:rPr lang="ru-RU" b="1" i="1" dirty="0" smtClean="0"/>
                        <a:t>2. Строительство</a:t>
                      </a:r>
                      <a:r>
                        <a:rPr lang="ru-RU" b="1" i="1" baseline="0" dirty="0" smtClean="0"/>
                        <a:t>  помещения под инвентарь.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b="1" i="1" baseline="0" dirty="0" smtClean="0"/>
                        <a:t>3.Вырубка старых деревьев и кустарников</a:t>
                      </a:r>
                      <a:endParaRPr lang="ru-RU" sz="18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5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B050"/>
                </a:solidFill>
              </a:rPr>
              <a:t>Отчет Главы Шеланговского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i="1" dirty="0" smtClean="0">
                <a:solidFill>
                  <a:srgbClr val="00B050"/>
                </a:solidFill>
              </a:rPr>
              <a:t>сельского </a:t>
            </a:r>
            <a:r>
              <a:rPr lang="ru-RU" sz="4800" b="1" i="1" dirty="0">
                <a:solidFill>
                  <a:srgbClr val="00B050"/>
                </a:solidFill>
              </a:rPr>
              <a:t>поселения о деятельности исполнительного комитета Шеланговского сельского поселения за </a:t>
            </a:r>
            <a:r>
              <a:rPr lang="ru-RU" sz="4800" b="1" i="1" dirty="0" smtClean="0">
                <a:solidFill>
                  <a:srgbClr val="00B050"/>
                </a:solidFill>
              </a:rPr>
              <a:t>2021 год </a:t>
            </a:r>
            <a:r>
              <a:rPr lang="ru-RU" sz="4800" b="1" i="1" dirty="0">
                <a:solidFill>
                  <a:srgbClr val="00B050"/>
                </a:solidFill>
              </a:rPr>
              <a:t>и задачи на </a:t>
            </a:r>
            <a:r>
              <a:rPr lang="ru-RU" sz="4800" b="1" i="1" dirty="0" smtClean="0">
                <a:solidFill>
                  <a:srgbClr val="00B050"/>
                </a:solidFill>
              </a:rPr>
              <a:t>2022 </a:t>
            </a:r>
            <a:r>
              <a:rPr lang="ru-RU" sz="4800" b="1" i="1" dirty="0">
                <a:solidFill>
                  <a:srgbClr val="00B050"/>
                </a:solidFill>
              </a:rPr>
              <a:t>год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5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/>
              <a:t>Шеланга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109712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 smtClean="0"/>
              <a:t>Шеланга спил деревьев на кладбище.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99961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Янга Юл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654575"/>
              </p:ext>
            </p:extLst>
          </p:nvPr>
        </p:nvGraphicFramePr>
        <p:xfrm>
          <a:off x="35497" y="1484784"/>
          <a:ext cx="9108502" cy="460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126"/>
                <a:gridCol w="1764094"/>
                <a:gridCol w="1800403"/>
                <a:gridCol w="1656184"/>
                <a:gridCol w="1835695"/>
              </a:tblGrid>
              <a:tr h="2672937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Перечень мероприятий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на реализацию мероприятий тыс. руб.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самообложения граждан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бюджета РТ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Наименование работ и сумма</a:t>
                      </a:r>
                      <a:endParaRPr lang="ru-RU" sz="2400" b="1" i="1" dirty="0"/>
                    </a:p>
                  </a:txBody>
                  <a:tcPr/>
                </a:tc>
              </a:tr>
              <a:tr h="1935575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Реконструкция</a:t>
                      </a:r>
                      <a:r>
                        <a:rPr lang="ru-RU" sz="2400" b="1" i="1" baseline="0" dirty="0" smtClean="0"/>
                        <a:t> родника </a:t>
                      </a:r>
                      <a:r>
                        <a:rPr lang="ru-RU" sz="2400" b="1" i="1" dirty="0" smtClean="0"/>
                        <a:t>в п. Янга -Юл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320000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64000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256000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b="1" i="1" dirty="0" smtClean="0"/>
                        <a:t>Договор расторгнут. Работы перенесены на</a:t>
                      </a:r>
                      <a:r>
                        <a:rPr lang="ru-RU" sz="2300" b="1" i="1" baseline="0" dirty="0" smtClean="0"/>
                        <a:t> 2021 год</a:t>
                      </a:r>
                      <a:endParaRPr lang="ru-RU" sz="23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10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Янга Юл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2694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Янга Юл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5112568" cy="6816758"/>
          </a:xfrm>
        </p:spPr>
      </p:pic>
    </p:spTree>
    <p:extLst>
      <p:ext uri="{BB962C8B-B14F-4D97-AF65-F5344CB8AC3E}">
        <p14:creationId xmlns:p14="http://schemas.microsoft.com/office/powerpoint/2010/main" val="32225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712968" cy="6669360"/>
          </a:xfrm>
        </p:spPr>
        <p:txBody>
          <a:bodyPr>
            <a:normAutofit/>
          </a:bodyPr>
          <a:lstStyle/>
          <a:p>
            <a:r>
              <a:rPr lang="ru-RU" sz="8800" b="1" i="1" u="sng" dirty="0" err="1" smtClean="0">
                <a:solidFill>
                  <a:schemeClr val="tx1"/>
                </a:solidFill>
              </a:rPr>
              <a:t>Потеряная</a:t>
            </a:r>
            <a:r>
              <a:rPr lang="ru-RU" sz="8800" b="1" i="1" u="sng" dirty="0" smtClean="0">
                <a:solidFill>
                  <a:schemeClr val="tx1"/>
                </a:solidFill>
              </a:rPr>
              <a:t> выгода </a:t>
            </a:r>
            <a:r>
              <a:rPr lang="ru-RU" sz="20000" b="1" i="1" u="sng" dirty="0" smtClean="0">
                <a:solidFill>
                  <a:srgbClr val="FF0000"/>
                </a:solidFill>
              </a:rPr>
              <a:t>298 </a:t>
            </a:r>
            <a:r>
              <a:rPr lang="ru-RU" sz="8800" b="1" i="1" u="sng" dirty="0" smtClean="0">
                <a:solidFill>
                  <a:schemeClr val="tx1"/>
                </a:solidFill>
              </a:rPr>
              <a:t>тыс.рублей</a:t>
            </a:r>
            <a:endParaRPr lang="ru-RU" sz="8800" b="1" i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3"/>
            <a:ext cx="9144000" cy="122413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Темы схода граждан по самообложению на 2022 год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105343"/>
              </p:ext>
            </p:extLst>
          </p:nvPr>
        </p:nvGraphicFramePr>
        <p:xfrm>
          <a:off x="395535" y="1397000"/>
          <a:ext cx="8568954" cy="4768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8"/>
                <a:gridCol w="2856318"/>
                <a:gridCol w="2856318"/>
              </a:tblGrid>
              <a:tr h="100981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Наименование населённого пункта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Тема самообложения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Сумма в </a:t>
                      </a:r>
                      <a:r>
                        <a:rPr lang="ru-RU" sz="2400" b="1" dirty="0" err="1" smtClean="0"/>
                        <a:t>рубл</a:t>
                      </a:r>
                      <a:r>
                        <a:rPr lang="ru-RU" sz="2400" b="1" dirty="0" smtClean="0"/>
                        <a:t>/чел.</a:t>
                      </a:r>
                      <a:endParaRPr lang="ru-RU" sz="2400" b="1" dirty="0"/>
                    </a:p>
                  </a:txBody>
                  <a:tcPr/>
                </a:tc>
              </a:tr>
              <a:tr h="100981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/>
                        <a:t>Брек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/>
                        <a:t>Строительсво</a:t>
                      </a:r>
                      <a:r>
                        <a:rPr lang="ru-RU" sz="2400" b="1" baseline="0" dirty="0" smtClean="0"/>
                        <a:t> дороги по </a:t>
                      </a:r>
                      <a:r>
                        <a:rPr lang="ru-RU" sz="2400" b="1" baseline="0" dirty="0" err="1" smtClean="0"/>
                        <a:t>ул.Центральная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2400</a:t>
                      </a:r>
                      <a:endParaRPr lang="ru-RU" sz="4800" b="1" dirty="0"/>
                    </a:p>
                  </a:txBody>
                  <a:tcPr/>
                </a:tc>
              </a:tr>
              <a:tr h="100981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Нариман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err="1" smtClean="0"/>
                        <a:t>Строительсво</a:t>
                      </a:r>
                      <a:r>
                        <a:rPr lang="ru-RU" sz="2400" b="1" baseline="0" dirty="0" smtClean="0"/>
                        <a:t> дороги по ул. Рабочая</a:t>
                      </a:r>
                      <a:endParaRPr lang="ru-RU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650</a:t>
                      </a:r>
                      <a:endParaRPr lang="ru-RU" sz="4800" b="1" dirty="0"/>
                    </a:p>
                  </a:txBody>
                  <a:tcPr/>
                </a:tc>
              </a:tr>
              <a:tr h="138105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Кзыл-Байрак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Благоустройство кладбища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/>
                        <a:t>500</a:t>
                      </a:r>
                      <a:endParaRPr lang="ru-RU" sz="4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46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784976" cy="792087"/>
          </a:xfrm>
        </p:spPr>
        <p:txBody>
          <a:bodyPr/>
          <a:lstStyle/>
          <a:p>
            <a:r>
              <a:rPr lang="ru-RU" b="1" i="1" u="sng" dirty="0" smtClean="0"/>
              <a:t>Самообложение 2022 года</a:t>
            </a:r>
            <a:endParaRPr lang="ru-RU" b="1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553638"/>
              </p:ext>
            </p:extLst>
          </p:nvPr>
        </p:nvGraphicFramePr>
        <p:xfrm>
          <a:off x="107503" y="1397000"/>
          <a:ext cx="8784975" cy="455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5"/>
                <a:gridCol w="2928325"/>
                <a:gridCol w="2928325"/>
              </a:tblGrid>
              <a:tr h="3437987"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Планируемая сумма средств с населения (</a:t>
                      </a:r>
                      <a:r>
                        <a:rPr lang="ru-RU" sz="3600" b="1" i="1" dirty="0" err="1" smtClean="0"/>
                        <a:t>рубл</a:t>
                      </a:r>
                      <a:r>
                        <a:rPr lang="ru-RU" sz="3600" b="1" i="1" dirty="0" smtClean="0"/>
                        <a:t>.)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Дотация</a:t>
                      </a:r>
                      <a:r>
                        <a:rPr lang="ru-RU" sz="3600" b="1" i="1" baseline="0" dirty="0" smtClean="0"/>
                        <a:t> из Республики (</a:t>
                      </a:r>
                      <a:r>
                        <a:rPr lang="ru-RU" sz="3600" b="1" i="1" baseline="0" dirty="0" err="1" smtClean="0"/>
                        <a:t>рубл</a:t>
                      </a:r>
                      <a:r>
                        <a:rPr lang="ru-RU" sz="3600" b="1" i="1" baseline="0" dirty="0" smtClean="0"/>
                        <a:t>.)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Общая сумма </a:t>
                      </a:r>
                      <a:r>
                        <a:rPr lang="ru-RU" sz="3600" b="1" i="1" dirty="0" err="1" smtClean="0"/>
                        <a:t>средсв</a:t>
                      </a:r>
                      <a:r>
                        <a:rPr lang="ru-RU" sz="3600" b="1" i="1" dirty="0" smtClean="0"/>
                        <a:t> (</a:t>
                      </a:r>
                      <a:r>
                        <a:rPr lang="ru-RU" sz="3600" b="1" i="1" dirty="0" err="1" smtClean="0"/>
                        <a:t>рубл</a:t>
                      </a:r>
                      <a:r>
                        <a:rPr lang="ru-RU" sz="3600" b="1" i="1" dirty="0" smtClean="0"/>
                        <a:t>.)</a:t>
                      </a:r>
                      <a:endParaRPr lang="ru-RU" sz="3600" b="1" i="1" dirty="0"/>
                    </a:p>
                  </a:txBody>
                  <a:tcPr/>
                </a:tc>
              </a:tr>
              <a:tr h="1114293">
                <a:tc>
                  <a:txBody>
                    <a:bodyPr/>
                    <a:lstStyle/>
                    <a:p>
                      <a:r>
                        <a:rPr lang="ru-RU" sz="4800" b="1" i="1" dirty="0" smtClean="0"/>
                        <a:t>145</a:t>
                      </a:r>
                      <a:r>
                        <a:rPr lang="ru-RU" sz="4800" b="1" i="1" baseline="0" dirty="0" smtClean="0"/>
                        <a:t> 300</a:t>
                      </a:r>
                      <a:endParaRPr lang="ru-RU" sz="4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i="1" dirty="0" smtClean="0"/>
                        <a:t>581 200</a:t>
                      </a:r>
                      <a:endParaRPr lang="ru-RU" sz="4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i="1" dirty="0" smtClean="0"/>
                        <a:t>726 500</a:t>
                      </a:r>
                      <a:endParaRPr lang="ru-RU" sz="48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8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Сельское хозяйство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237652"/>
              </p:ext>
            </p:extLst>
          </p:nvPr>
        </p:nvGraphicFramePr>
        <p:xfrm>
          <a:off x="457200" y="1844824"/>
          <a:ext cx="8229600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26216">
                <a:tc>
                  <a:txBody>
                    <a:bodyPr/>
                    <a:lstStyle/>
                    <a:p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2021</a:t>
                      </a:r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2020</a:t>
                      </a:r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+/-</a:t>
                      </a:r>
                      <a:endParaRPr lang="ru-RU" sz="32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Всего КРС</a:t>
                      </a:r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136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146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-10</a:t>
                      </a:r>
                      <a:endParaRPr lang="ru-RU" sz="5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Коровы</a:t>
                      </a:r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56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58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baseline="0" dirty="0" smtClean="0"/>
                        <a:t>-2</a:t>
                      </a:r>
                      <a:endParaRPr lang="ru-RU" sz="5400" b="1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Козы</a:t>
                      </a:r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95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78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5400" b="1" i="1" dirty="0" smtClean="0"/>
                        <a:t>+17</a:t>
                      </a:r>
                      <a:endParaRPr lang="ru-RU" sz="5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Лошади</a:t>
                      </a:r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8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0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ru-RU" sz="54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06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txBody>
          <a:bodyPr>
            <a:normAutofit lnSpcReduction="10000"/>
          </a:bodyPr>
          <a:lstStyle/>
          <a:p>
            <a:r>
              <a:rPr lang="ru-RU" b="1" i="1" dirty="0"/>
              <a:t>1). Наличие поголовья в ЭПК, на 1 января текущего года</a:t>
            </a:r>
            <a:r>
              <a:rPr lang="ru-RU" b="1" i="1" dirty="0" smtClean="0"/>
              <a:t>.</a:t>
            </a:r>
          </a:p>
          <a:p>
            <a:r>
              <a:rPr lang="ru-RU" b="1" i="1" dirty="0" smtClean="0"/>
              <a:t>2</a:t>
            </a:r>
            <a:r>
              <a:rPr lang="ru-RU" b="1" i="1" dirty="0"/>
              <a:t>) Наличие договора ветеринарных услуг. ( чек об оплате</a:t>
            </a:r>
            <a:r>
              <a:rPr lang="ru-RU" b="1" i="1" dirty="0" smtClean="0"/>
              <a:t>).</a:t>
            </a:r>
          </a:p>
          <a:p>
            <a:r>
              <a:rPr lang="ru-RU" b="1" i="1" dirty="0" smtClean="0"/>
              <a:t>3</a:t>
            </a:r>
            <a:r>
              <a:rPr lang="ru-RU" b="1" i="1" dirty="0"/>
              <a:t>) Наличие земельного участка ЛПХ, не превышающее более 2 га.( Выписка на земельный участок на текущий год</a:t>
            </a:r>
            <a:r>
              <a:rPr lang="ru-RU" b="1" i="1" dirty="0" smtClean="0"/>
              <a:t>).</a:t>
            </a:r>
          </a:p>
          <a:p>
            <a:r>
              <a:rPr lang="ru-RU" b="1" i="1" dirty="0" smtClean="0"/>
              <a:t>4</a:t>
            </a:r>
            <a:r>
              <a:rPr lang="ru-RU" b="1" i="1" dirty="0"/>
              <a:t>) Справка об отсутствии налоговой задолжности. 5). На лошадей нужен так же акт о проведении вакцинации, в текущем году, в отношении кобыл, старше 3 лет, против заразных, и особо опасных заболеваний.</a:t>
            </a:r>
          </a:p>
        </p:txBody>
      </p:sp>
    </p:spTree>
    <p:extLst>
      <p:ext uri="{BB962C8B-B14F-4D97-AF65-F5344CB8AC3E}">
        <p14:creationId xmlns:p14="http://schemas.microsoft.com/office/powerpoint/2010/main" val="294048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Встреча с депутатом Терентьевым А.М.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608512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4710443" cy="3532832"/>
          </a:xfrm>
        </p:spPr>
      </p:pic>
    </p:spTree>
    <p:extLst>
      <p:ext uri="{BB962C8B-B14F-4D97-AF65-F5344CB8AC3E}">
        <p14:creationId xmlns:p14="http://schemas.microsoft.com/office/powerpoint/2010/main" val="161217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Обкос территории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50150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/>
              <a:t>Очистка снега</a:t>
            </a:r>
            <a:endParaRPr lang="ru-RU" b="1" i="1" u="sng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433" y="1600200"/>
            <a:ext cx="339713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0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Рекультивация карьера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99433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Рекультивация карьера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35893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Рекультивация карьера</a:t>
            </a:r>
            <a:endParaRPr lang="ru-RU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4341"/>
            <a:ext cx="8229600" cy="4297680"/>
          </a:xfrm>
        </p:spPr>
      </p:pic>
    </p:spTree>
    <p:extLst>
      <p:ext uri="{BB962C8B-B14F-4D97-AF65-F5344CB8AC3E}">
        <p14:creationId xmlns:p14="http://schemas.microsoft.com/office/powerpoint/2010/main" val="1987010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/>
              <a:t>Ул.Строителей</a:t>
            </a:r>
            <a:endParaRPr lang="ru-RU" b="1" i="1" dirty="0"/>
          </a:p>
        </p:txBody>
      </p:sp>
      <p:pic>
        <p:nvPicPr>
          <p:cNvPr id="1026" name="Picture 2" descr="C:\Users\Shelanga\Desktop\фото\Фото 2016\Ремонт дороги Строителей\IMG_20160916_091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63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Благоустройство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83371"/>
            <a:ext cx="4038600" cy="1559621"/>
          </a:xfrm>
        </p:spPr>
      </p:pic>
    </p:spTree>
    <p:extLst>
      <p:ext uri="{BB962C8B-B14F-4D97-AF65-F5344CB8AC3E}">
        <p14:creationId xmlns:p14="http://schemas.microsoft.com/office/powerpoint/2010/main" val="3464983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Благоустройство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163202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Благоустройство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9491395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Сходы граждан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27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Выборы 2021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185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Ликвидация свалки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5115975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Установка уличных указателей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5221337" cy="293198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87" y="1196752"/>
            <a:ext cx="3634184" cy="4845579"/>
          </a:xfrm>
        </p:spPr>
      </p:pic>
    </p:spTree>
    <p:extLst>
      <p:ext uri="{BB962C8B-B14F-4D97-AF65-F5344CB8AC3E}">
        <p14:creationId xmlns:p14="http://schemas.microsoft.com/office/powerpoint/2010/main" val="20415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Перепись населения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56792"/>
            <a:ext cx="3816424" cy="508856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904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Перепись населения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0414"/>
            <a:ext cx="4038600" cy="332553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9946413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Программа «Наш Двор»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952942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Программа «Наш Двор»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1090915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Программа «Наш Двор»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5632117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Программа «Наш Двор»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614611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Ремонт школы</a:t>
            </a:r>
            <a:endParaRPr lang="ru-RU" b="1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79" y="1600200"/>
            <a:ext cx="6042642" cy="4525963"/>
          </a:xfrm>
        </p:spPr>
      </p:pic>
    </p:spTree>
    <p:extLst>
      <p:ext uri="{BB962C8B-B14F-4D97-AF65-F5344CB8AC3E}">
        <p14:creationId xmlns:p14="http://schemas.microsoft.com/office/powerpoint/2010/main" val="28692401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Ремонт школы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79" y="1600200"/>
            <a:ext cx="6042642" cy="4525963"/>
          </a:xfrm>
        </p:spPr>
      </p:pic>
    </p:spTree>
    <p:extLst>
      <p:ext uri="{BB962C8B-B14F-4D97-AF65-F5344CB8AC3E}">
        <p14:creationId xmlns:p14="http://schemas.microsoft.com/office/powerpoint/2010/main" val="2634118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Сессия депутатов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609523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Точка роста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50718"/>
            <a:ext cx="4038600" cy="3024927"/>
          </a:xfrm>
        </p:spPr>
      </p:pic>
    </p:spTree>
    <p:extLst>
      <p:ext uri="{BB962C8B-B14F-4D97-AF65-F5344CB8AC3E}">
        <p14:creationId xmlns:p14="http://schemas.microsoft.com/office/powerpoint/2010/main" val="35833199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Шахматная зона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18" y="1600200"/>
            <a:ext cx="3389964" cy="4525963"/>
          </a:xfrm>
        </p:spPr>
      </p:pic>
    </p:spTree>
    <p:extLst>
      <p:ext uri="{BB962C8B-B14F-4D97-AF65-F5344CB8AC3E}">
        <p14:creationId xmlns:p14="http://schemas.microsoft.com/office/powerpoint/2010/main" val="20321987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Работа МУП «Волжанка»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2870732"/>
              </p:ext>
            </p:extLst>
          </p:nvPr>
        </p:nvGraphicFramePr>
        <p:xfrm>
          <a:off x="457200" y="160020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Количество абонентов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Индивидуальные приборы учёта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Оплата по нормативу</a:t>
                      </a:r>
                      <a:endParaRPr lang="ru-RU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9600" b="1" dirty="0" smtClean="0"/>
                        <a:t>584</a:t>
                      </a:r>
                      <a:endParaRPr lang="ru-RU" sz="9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b="1" dirty="0" smtClean="0"/>
                        <a:t>152</a:t>
                      </a:r>
                      <a:endParaRPr lang="ru-RU" sz="9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b="1" dirty="0" smtClean="0"/>
                        <a:t>432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0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8664465"/>
              </p:ext>
            </p:extLst>
          </p:nvPr>
        </p:nvGraphicFramePr>
        <p:xfrm>
          <a:off x="0" y="260648"/>
          <a:ext cx="9324528" cy="5451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132"/>
                <a:gridCol w="2331132"/>
                <a:gridCol w="2331132"/>
                <a:gridCol w="2331132"/>
              </a:tblGrid>
              <a:tr h="1584176">
                <a:tc>
                  <a:txBody>
                    <a:bodyPr/>
                    <a:lstStyle/>
                    <a:p>
                      <a:pPr algn="ctr"/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Начислено (</a:t>
                      </a:r>
                      <a:r>
                        <a:rPr lang="ru-RU" sz="3600" b="1" i="1" dirty="0" err="1" smtClean="0"/>
                        <a:t>рубл</a:t>
                      </a:r>
                      <a:r>
                        <a:rPr lang="ru-RU" sz="3600" b="1" i="1" dirty="0" smtClean="0"/>
                        <a:t>.)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Оплачено</a:t>
                      </a:r>
                    </a:p>
                    <a:p>
                      <a:pPr algn="ctr"/>
                      <a:r>
                        <a:rPr lang="ru-RU" sz="3600" b="1" i="1" dirty="0" smtClean="0"/>
                        <a:t>(</a:t>
                      </a:r>
                      <a:r>
                        <a:rPr lang="ru-RU" sz="3600" b="1" i="1" dirty="0" err="1" smtClean="0"/>
                        <a:t>рубл</a:t>
                      </a:r>
                      <a:r>
                        <a:rPr lang="ru-RU" sz="3600" b="1" i="1" dirty="0" smtClean="0"/>
                        <a:t>.)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%</a:t>
                      </a:r>
                      <a:endParaRPr lang="ru-RU" sz="3600" b="1" i="1" dirty="0"/>
                    </a:p>
                  </a:txBody>
                  <a:tcPr/>
                </a:tc>
              </a:tr>
              <a:tr h="15236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/>
                        <a:t>Население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1 184 915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1 051 380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88,9</a:t>
                      </a:r>
                      <a:endParaRPr lang="ru-RU" sz="3600" b="1" i="1" dirty="0"/>
                    </a:p>
                  </a:txBody>
                  <a:tcPr/>
                </a:tc>
              </a:tr>
              <a:tr h="8204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err="1" smtClean="0"/>
                        <a:t>Юр.лица</a:t>
                      </a:r>
                      <a:endParaRPr lang="ru-RU" sz="36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413 100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413 100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100</a:t>
                      </a:r>
                      <a:endParaRPr lang="ru-RU" sz="3600" b="1" i="1" dirty="0"/>
                    </a:p>
                  </a:txBody>
                  <a:tcPr/>
                </a:tc>
              </a:tr>
              <a:tr h="15236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1 615 565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1 485 030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95,6</a:t>
                      </a:r>
                      <a:endParaRPr lang="ru-RU" sz="36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9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831800"/>
              </p:ext>
            </p:extLst>
          </p:nvPr>
        </p:nvGraphicFramePr>
        <p:xfrm>
          <a:off x="107504" y="980728"/>
          <a:ext cx="9036496" cy="2952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8672"/>
                <a:gridCol w="2987824"/>
              </a:tblGrid>
              <a:tr h="2952328">
                <a:tc>
                  <a:txBody>
                    <a:bodyPr/>
                    <a:lstStyle/>
                    <a:p>
                      <a:pPr algn="ctr"/>
                      <a:r>
                        <a:rPr lang="ru-RU" sz="6000" dirty="0" smtClean="0"/>
                        <a:t>Долг с</a:t>
                      </a:r>
                      <a:r>
                        <a:rPr lang="ru-RU" sz="6000" baseline="0" dirty="0" smtClean="0"/>
                        <a:t> населения ( рублей)</a:t>
                      </a:r>
                      <a:endParaRPr lang="ru-RU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smtClean="0">
                          <a:solidFill>
                            <a:srgbClr val="FF0000"/>
                          </a:solidFill>
                        </a:rPr>
                        <a:t>130 504</a:t>
                      </a:r>
                      <a:endParaRPr lang="ru-RU" sz="6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60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765973"/>
              </p:ext>
            </p:extLst>
          </p:nvPr>
        </p:nvGraphicFramePr>
        <p:xfrm>
          <a:off x="457200" y="1600200"/>
          <a:ext cx="8229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Оплата за э/энергию,</a:t>
                      </a:r>
                      <a:r>
                        <a:rPr lang="ru-RU" sz="3600" baseline="0" dirty="0" smtClean="0"/>
                        <a:t> из средств Исполкома (рублей)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 smtClean="0"/>
                        <a:t>984 079</a:t>
                      </a:r>
                      <a:endParaRPr lang="ru-RU" sz="8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346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u="sng" dirty="0"/>
              <a:t>Самовольным считается:</a:t>
            </a:r>
          </a:p>
          <a:p>
            <a:r>
              <a:rPr lang="ru-RU" sz="3000" b="1" dirty="0"/>
              <a:t>-технологическое присоединение к водопроводным сетям, которое произведено без разрешительной документации и без технического надзора со стороны рессурсоснабжающей организации.</a:t>
            </a:r>
          </a:p>
          <a:p>
            <a:r>
              <a:rPr lang="ru-RU" sz="3000" b="1" dirty="0"/>
              <a:t>- отсутствие договора на водопотребление.</a:t>
            </a:r>
          </a:p>
          <a:p>
            <a:r>
              <a:rPr lang="ru-RU" sz="3000" b="1" dirty="0" smtClean="0"/>
              <a:t>-самовольное </a:t>
            </a:r>
            <a:r>
              <a:rPr lang="ru-RU" sz="3000" b="1" dirty="0"/>
              <a:t>присоединение является основанием для начисления платы за самовольное присоединение, а так же за бездоговорное пользование центральными системами водоснабжения в соответствии с п.16. раздел 3 и п.24. раздел 4 Правил организации коммерческого учета воды, утвержденных Постановлением Правительства РФ от сентября 2013г. №776</a:t>
            </a:r>
          </a:p>
        </p:txBody>
      </p:sp>
    </p:spTree>
    <p:extLst>
      <p:ext uri="{BB962C8B-B14F-4D97-AF65-F5344CB8AC3E}">
        <p14:creationId xmlns:p14="http://schemas.microsoft.com/office/powerpoint/2010/main" val="164724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Ремонт водопровода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7452895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Ремонт водопровода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5569322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Таблица понесенных расходов </a:t>
            </a:r>
            <a:r>
              <a:rPr lang="ru-RU" b="1" i="1" dirty="0" smtClean="0"/>
              <a:t>за 2021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641271"/>
              </p:ext>
            </p:extLst>
          </p:nvPr>
        </p:nvGraphicFramePr>
        <p:xfrm>
          <a:off x="179512" y="1196752"/>
          <a:ext cx="8964488" cy="562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2244"/>
                <a:gridCol w="4482244"/>
              </a:tblGrid>
              <a:tr h="6928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расхода </a:t>
                      </a: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МУП за </a:t>
                      </a:r>
                      <a:r>
                        <a:rPr lang="ru-RU" sz="22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2020г</a:t>
                      </a: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Факт (</a:t>
                      </a:r>
                      <a:r>
                        <a:rPr lang="ru-RU" sz="2200" b="1" i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 за </a:t>
                      </a:r>
                      <a:r>
                        <a:rPr lang="ru-RU" sz="22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2020г</a:t>
                      </a: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6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Заработная </a:t>
                      </a:r>
                      <a:r>
                        <a:rPr lang="ru-RU" sz="2200" b="1" i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плата+налоги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/>
                        <a:t>329 583.32 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6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Возмещение</a:t>
                      </a:r>
                      <a:r>
                        <a:rPr lang="ru-RU" sz="2200" b="1" i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2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электроэнергии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/>
                        <a:t>140 267.57руб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1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Приобретение запасных частей к оборудованию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/>
                        <a:t>147 671,59 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6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Прочие расходы (пени, штрафы)</a:t>
                      </a:r>
                      <a:endParaRPr lang="ru-RU" sz="22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51 363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6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Комиссия за услуги банка</a:t>
                      </a:r>
                      <a:endParaRPr lang="ru-RU" sz="22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/>
                        <a:t>500 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1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/>
                        <a:t>содержание аварийной бригады 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/>
                        <a:t>246 881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3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/>
                        <a:t>зарезервировано на </a:t>
                      </a:r>
                      <a:r>
                        <a:rPr lang="ru-RU" sz="2400" dirty="0" err="1" smtClean="0"/>
                        <a:t>химанализ</a:t>
                      </a:r>
                      <a:r>
                        <a:rPr lang="ru-RU" sz="2400" dirty="0" smtClean="0"/>
                        <a:t> 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/>
                        <a:t>182 000 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6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Участие депутатов в </a:t>
            </a:r>
            <a:r>
              <a:rPr lang="ru-RU" b="1" i="1" dirty="0" err="1" smtClean="0"/>
              <a:t>сельхозярмарках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4704755" cy="35285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4422643" cy="3316982"/>
          </a:xfrm>
        </p:spPr>
      </p:pic>
    </p:spTree>
    <p:extLst>
      <p:ext uri="{BB962C8B-B14F-4D97-AF65-F5344CB8AC3E}">
        <p14:creationId xmlns:p14="http://schemas.microsoft.com/office/powerpoint/2010/main" val="8531758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371115"/>
              </p:ext>
            </p:extLst>
          </p:nvPr>
        </p:nvGraphicFramePr>
        <p:xfrm>
          <a:off x="0" y="404664"/>
          <a:ext cx="9036496" cy="338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6584"/>
                <a:gridCol w="3779912"/>
              </a:tblGrid>
              <a:tr h="3384376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Долг</a:t>
                      </a:r>
                      <a:r>
                        <a:rPr lang="ru-RU" sz="4000" baseline="0" dirty="0" smtClean="0"/>
                        <a:t> </a:t>
                      </a:r>
                      <a:r>
                        <a:rPr lang="ru-RU" sz="4000" dirty="0" smtClean="0"/>
                        <a:t>перед Исполкомом</a:t>
                      </a:r>
                      <a:r>
                        <a:rPr lang="ru-RU" sz="4000" baseline="0" dirty="0" smtClean="0"/>
                        <a:t> за электроэнергию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smtClean="0">
                          <a:solidFill>
                            <a:srgbClr val="FF0000"/>
                          </a:solidFill>
                        </a:rPr>
                        <a:t>1 105 407 рублей</a:t>
                      </a:r>
                      <a:endParaRPr lang="ru-RU" sz="6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29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Установка водонапорной башни Мостоотряд-90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81972"/>
            <a:ext cx="4038600" cy="196241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1615281"/>
            <a:ext cx="3371850" cy="4495800"/>
          </a:xfrm>
        </p:spPr>
      </p:pic>
    </p:spTree>
    <p:extLst>
      <p:ext uri="{BB962C8B-B14F-4D97-AF65-F5344CB8AC3E}">
        <p14:creationId xmlns:p14="http://schemas.microsoft.com/office/powerpoint/2010/main" val="35218326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Установка водонапорной башни Мостоотряд-90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6533704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Культурная жизнь села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96384"/>
            <a:ext cx="4038600" cy="293359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69799"/>
            <a:ext cx="4038600" cy="2986764"/>
          </a:xfrm>
        </p:spPr>
      </p:pic>
    </p:spTree>
    <p:extLst>
      <p:ext uri="{BB962C8B-B14F-4D97-AF65-F5344CB8AC3E}">
        <p14:creationId xmlns:p14="http://schemas.microsoft.com/office/powerpoint/2010/main" val="35571578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9 мая Янга Юл</a:t>
            </a:r>
            <a:endParaRPr lang="ru-RU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1015477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9 мая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1862"/>
            <a:ext cx="4038600" cy="302263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13121"/>
            <a:ext cx="4038600" cy="3500120"/>
          </a:xfrm>
        </p:spPr>
      </p:pic>
    </p:spTree>
    <p:extLst>
      <p:ext uri="{BB962C8B-B14F-4D97-AF65-F5344CB8AC3E}">
        <p14:creationId xmlns:p14="http://schemas.microsoft.com/office/powerpoint/2010/main" val="11862653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Культурная жизнь села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4512733" cy="33845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61" y="1340768"/>
            <a:ext cx="4518421" cy="3388816"/>
          </a:xfrm>
        </p:spPr>
      </p:pic>
    </p:spTree>
    <p:extLst>
      <p:ext uri="{BB962C8B-B14F-4D97-AF65-F5344CB8AC3E}">
        <p14:creationId xmlns:p14="http://schemas.microsoft.com/office/powerpoint/2010/main" val="16703982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Фотовыставка  </a:t>
            </a:r>
            <a:r>
              <a:rPr lang="ru-RU" b="1" dirty="0" err="1" smtClean="0"/>
              <a:t>Амирова</a:t>
            </a:r>
            <a:r>
              <a:rPr lang="ru-RU" b="1" dirty="0" smtClean="0"/>
              <a:t> К.Ф. </a:t>
            </a:r>
            <a:br>
              <a:rPr lang="ru-RU" b="1" dirty="0" smtClean="0"/>
            </a:br>
            <a:r>
              <a:rPr lang="ru-RU" b="1" dirty="0" smtClean="0"/>
              <a:t>« </a:t>
            </a:r>
            <a:r>
              <a:rPr lang="ru-RU" b="1" i="1" dirty="0" smtClean="0"/>
              <a:t>К Истокам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8059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Юбиляры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8096100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Юбиляры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663863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Участие депутатов в жизни села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2489472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Юбиляры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3755"/>
            <a:ext cx="4038600" cy="30188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7989922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Работа ДПД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983679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Работа ДПД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5631589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97" y="2564904"/>
            <a:ext cx="5088565" cy="3816424"/>
          </a:xfrm>
        </p:spPr>
      </p:pic>
    </p:spTree>
    <p:extLst>
      <p:ext uri="{BB962C8B-B14F-4D97-AF65-F5344CB8AC3E}">
        <p14:creationId xmlns:p14="http://schemas.microsoft.com/office/powerpoint/2010/main" val="36202811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Датчик задымлённости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9" y="3068960"/>
            <a:ext cx="4809485" cy="359584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4622568" cy="3456091"/>
          </a:xfrm>
        </p:spPr>
      </p:pic>
    </p:spTree>
    <p:extLst>
      <p:ext uri="{BB962C8B-B14F-4D97-AF65-F5344CB8AC3E}">
        <p14:creationId xmlns:p14="http://schemas.microsoft.com/office/powerpoint/2010/main" val="8045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Военный учёт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44824"/>
            <a:ext cx="3387400" cy="452596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5307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Военный учёт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4038600" cy="361107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00808"/>
            <a:ext cx="2659836" cy="4525963"/>
          </a:xfrm>
        </p:spPr>
      </p:pic>
    </p:spTree>
    <p:extLst>
      <p:ext uri="{BB962C8B-B14F-4D97-AF65-F5344CB8AC3E}">
        <p14:creationId xmlns:p14="http://schemas.microsoft.com/office/powerpoint/2010/main" val="34187067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268760"/>
            <a:ext cx="7992888" cy="5184576"/>
          </a:xfrm>
        </p:spPr>
        <p:txBody>
          <a:bodyPr>
            <a:noAutofit/>
          </a:bodyPr>
          <a:lstStyle/>
          <a:p>
            <a:r>
              <a:rPr lang="ru-RU" sz="12000" b="1" i="1" dirty="0" smtClean="0">
                <a:solidFill>
                  <a:schemeClr val="tx1"/>
                </a:solidFill>
              </a:rPr>
              <a:t>Спасибо за внимание</a:t>
            </a:r>
            <a:endParaRPr lang="ru-RU" sz="1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764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525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dirty="0" smtClean="0">
                <a:solidFill>
                  <a:srgbClr val="002060"/>
                </a:solidFill>
              </a:rPr>
              <a:t>Отчёт </a:t>
            </a:r>
            <a:r>
              <a:rPr lang="ru-RU" sz="5400" b="1" i="1" dirty="0">
                <a:solidFill>
                  <a:srgbClr val="002060"/>
                </a:solidFill>
              </a:rPr>
              <a:t>о проделанной работе в 2021 году, и подготовка к противопожарному периоду 2022 года</a:t>
            </a:r>
          </a:p>
          <a:p>
            <a:pPr marL="0" indent="0" algn="ctr">
              <a:buNone/>
            </a:pPr>
            <a:r>
              <a:rPr lang="ru-RU" sz="5400" b="1" i="1" dirty="0">
                <a:solidFill>
                  <a:srgbClr val="002060"/>
                </a:solidFill>
              </a:rPr>
              <a:t>(докладчик  </a:t>
            </a:r>
            <a:r>
              <a:rPr lang="ru-RU" sz="5400" b="1" i="1" dirty="0" err="1">
                <a:solidFill>
                  <a:srgbClr val="002060"/>
                </a:solidFill>
              </a:rPr>
              <a:t>Идиятуллин</a:t>
            </a:r>
            <a:r>
              <a:rPr lang="ru-RU" sz="5400" b="1" i="1" dirty="0">
                <a:solidFill>
                  <a:srgbClr val="002060"/>
                </a:solidFill>
              </a:rPr>
              <a:t> Р.М.)</a:t>
            </a:r>
          </a:p>
          <a:p>
            <a:pPr algn="ctr"/>
            <a:endParaRPr lang="ru-RU" sz="5400" i="1" dirty="0"/>
          </a:p>
        </p:txBody>
      </p:sp>
    </p:spTree>
    <p:extLst>
      <p:ext uri="{BB962C8B-B14F-4D97-AF65-F5344CB8AC3E}">
        <p14:creationId xmlns:p14="http://schemas.microsoft.com/office/powerpoint/2010/main" val="11707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Поздравление юбиляров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067692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1097</Words>
  <Application>Microsoft Office PowerPoint</Application>
  <PresentationFormat>Экран (4:3)</PresentationFormat>
  <Paragraphs>342</Paragraphs>
  <Slides>88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Тема Office</vt:lpstr>
      <vt:lpstr>ё</vt:lpstr>
      <vt:lpstr>ПОВЕСТКА ДНЯ</vt:lpstr>
      <vt:lpstr>Отчет Главы Шеланговского</vt:lpstr>
      <vt:lpstr>Встреча с депутатом Терентьевым А.М.</vt:lpstr>
      <vt:lpstr>Выборы 2021</vt:lpstr>
      <vt:lpstr>Сессия депутатов</vt:lpstr>
      <vt:lpstr>Участие депутатов в сельхозярмарках</vt:lpstr>
      <vt:lpstr>Участие депутатов в жизни села</vt:lpstr>
      <vt:lpstr>Поздравление юбиляров</vt:lpstr>
      <vt:lpstr>Встреча депутатов с Оргкомитетом</vt:lpstr>
      <vt:lpstr>Приём граждан</vt:lpstr>
      <vt:lpstr>Презентация PowerPoint</vt:lpstr>
      <vt:lpstr>Прием МФЦ</vt:lpstr>
      <vt:lpstr>Прием МФЦ</vt:lpstr>
      <vt:lpstr>Бюджет Шеланговского СП с учётом изминений и дополнений</vt:lpstr>
      <vt:lpstr>Поступление налогов 2019 год</vt:lpstr>
      <vt:lpstr>Расходная часть бюджета</vt:lpstr>
      <vt:lpstr>Плановый бюджет 2020 года</vt:lpstr>
      <vt:lpstr>Демографическая структура населения </vt:lpstr>
      <vt:lpstr>Вакцинация</vt:lpstr>
      <vt:lpstr>Вакцина в наличии</vt:lpstr>
      <vt:lpstr>Самообложение 2021 г.</vt:lpstr>
      <vt:lpstr>Нариман</vt:lpstr>
      <vt:lpstr>Нариман</vt:lpstr>
      <vt:lpstr>Брек</vt:lpstr>
      <vt:lpstr>Брек</vt:lpstr>
      <vt:lpstr>Кзыл-Байрак</vt:lpstr>
      <vt:lpstr>Кзыл-Байрак</vt:lpstr>
      <vt:lpstr>Шеланга</vt:lpstr>
      <vt:lpstr>Шеланга</vt:lpstr>
      <vt:lpstr>Шеланга спил деревьев на кладбище.</vt:lpstr>
      <vt:lpstr>Янга Юл</vt:lpstr>
      <vt:lpstr>Янга Юл</vt:lpstr>
      <vt:lpstr>Янга Юл</vt:lpstr>
      <vt:lpstr>Презентация PowerPoint</vt:lpstr>
      <vt:lpstr>Темы схода граждан по самообложению на 2022 год</vt:lpstr>
      <vt:lpstr>Самообложение 2022 года</vt:lpstr>
      <vt:lpstr>Сельское хозяйство</vt:lpstr>
      <vt:lpstr>Презентация PowerPoint</vt:lpstr>
      <vt:lpstr>Обкос территории</vt:lpstr>
      <vt:lpstr>Очистка снега</vt:lpstr>
      <vt:lpstr>Рекультивация карьера</vt:lpstr>
      <vt:lpstr>Рекультивация карьера</vt:lpstr>
      <vt:lpstr>Рекультивация карьера</vt:lpstr>
      <vt:lpstr>Ул.Строителей</vt:lpstr>
      <vt:lpstr>Благоустройство</vt:lpstr>
      <vt:lpstr>Благоустройство</vt:lpstr>
      <vt:lpstr>Благоустройство</vt:lpstr>
      <vt:lpstr>Сходы граждан</vt:lpstr>
      <vt:lpstr>Ликвидация свалки</vt:lpstr>
      <vt:lpstr>Установка уличных указателей</vt:lpstr>
      <vt:lpstr>Перепись населения</vt:lpstr>
      <vt:lpstr>Перепись населения</vt:lpstr>
      <vt:lpstr>Программа «Наш Двор»</vt:lpstr>
      <vt:lpstr>Программа «Наш Двор»</vt:lpstr>
      <vt:lpstr>Программа «Наш Двор»</vt:lpstr>
      <vt:lpstr>Программа «Наш Двор»</vt:lpstr>
      <vt:lpstr>Ремонт школы</vt:lpstr>
      <vt:lpstr>Ремонт школы</vt:lpstr>
      <vt:lpstr>Точка роста</vt:lpstr>
      <vt:lpstr>Шахматная зона</vt:lpstr>
      <vt:lpstr>Работа МУП «Волжанка»</vt:lpstr>
      <vt:lpstr>Презентация PowerPoint</vt:lpstr>
      <vt:lpstr>Презентация PowerPoint</vt:lpstr>
      <vt:lpstr>Презентация PowerPoint</vt:lpstr>
      <vt:lpstr>Презентация PowerPoint</vt:lpstr>
      <vt:lpstr>Ремонт водопровода</vt:lpstr>
      <vt:lpstr>Ремонт водопровода</vt:lpstr>
      <vt:lpstr>Таблица понесенных расходов за 2021 год </vt:lpstr>
      <vt:lpstr>Презентация PowerPoint</vt:lpstr>
      <vt:lpstr>Установка водонапорной башни Мостоотряд-90</vt:lpstr>
      <vt:lpstr>Установка водонапорной башни Мостоотряд-90</vt:lpstr>
      <vt:lpstr>Культурная жизнь села</vt:lpstr>
      <vt:lpstr>9 мая Янга Юл</vt:lpstr>
      <vt:lpstr>9 мая</vt:lpstr>
      <vt:lpstr>Культурная жизнь села</vt:lpstr>
      <vt:lpstr>Фотовыставка  Амирова К.Ф.  « К Истокам»</vt:lpstr>
      <vt:lpstr>Юбиляры</vt:lpstr>
      <vt:lpstr>Юбиляры</vt:lpstr>
      <vt:lpstr>Юбиляры</vt:lpstr>
      <vt:lpstr>Работа ДПД</vt:lpstr>
      <vt:lpstr>Работа ДПД</vt:lpstr>
      <vt:lpstr>Презентация PowerPoint</vt:lpstr>
      <vt:lpstr>Датчик задымлённости</vt:lpstr>
      <vt:lpstr>Военный учёт</vt:lpstr>
      <vt:lpstr>Военный учёт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Shelanga</dc:creator>
  <cp:lastModifiedBy>Shelanga</cp:lastModifiedBy>
  <cp:revision>49</cp:revision>
  <dcterms:created xsi:type="dcterms:W3CDTF">2022-01-24T13:19:07Z</dcterms:created>
  <dcterms:modified xsi:type="dcterms:W3CDTF">2022-01-28T11:39:52Z</dcterms:modified>
</cp:coreProperties>
</file>