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notesSlides/notesSlide3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38"/>
  </p:notesMasterIdLst>
  <p:sldIdLst>
    <p:sldId id="256" r:id="rId2"/>
    <p:sldId id="294" r:id="rId3"/>
    <p:sldId id="336" r:id="rId4"/>
    <p:sldId id="335" r:id="rId5"/>
    <p:sldId id="338" r:id="rId6"/>
    <p:sldId id="333" r:id="rId7"/>
    <p:sldId id="331" r:id="rId8"/>
    <p:sldId id="326" r:id="rId9"/>
    <p:sldId id="293" r:id="rId10"/>
    <p:sldId id="327" r:id="rId11"/>
    <p:sldId id="295" r:id="rId12"/>
    <p:sldId id="297" r:id="rId13"/>
    <p:sldId id="298" r:id="rId14"/>
    <p:sldId id="301" r:id="rId15"/>
    <p:sldId id="300" r:id="rId16"/>
    <p:sldId id="262" r:id="rId17"/>
    <p:sldId id="339" r:id="rId18"/>
    <p:sldId id="296" r:id="rId19"/>
    <p:sldId id="287" r:id="rId20"/>
    <p:sldId id="303" r:id="rId21"/>
    <p:sldId id="305" r:id="rId22"/>
    <p:sldId id="315" r:id="rId23"/>
    <p:sldId id="332" r:id="rId24"/>
    <p:sldId id="316" r:id="rId25"/>
    <p:sldId id="309" r:id="rId26"/>
    <p:sldId id="317" r:id="rId27"/>
    <p:sldId id="302" r:id="rId28"/>
    <p:sldId id="306" r:id="rId29"/>
    <p:sldId id="318" r:id="rId30"/>
    <p:sldId id="328" r:id="rId31"/>
    <p:sldId id="319" r:id="rId32"/>
    <p:sldId id="320" r:id="rId33"/>
    <p:sldId id="329" r:id="rId34"/>
    <p:sldId id="330" r:id="rId35"/>
    <p:sldId id="321" r:id="rId36"/>
    <p:sldId id="337" r:id="rId37"/>
  </p:sldIdLst>
  <p:sldSz cx="9290050" cy="7056438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29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759" autoAdjust="0"/>
  </p:normalViewPr>
  <p:slideViewPr>
    <p:cSldViewPr>
      <p:cViewPr varScale="1">
        <p:scale>
          <a:sx n="77" d="100"/>
          <a:sy n="77" d="100"/>
        </p:scale>
        <p:origin x="1584" y="72"/>
      </p:cViewPr>
      <p:guideLst>
        <p:guide orient="horz" pos="2223"/>
        <p:guide pos="2926"/>
      </p:guideLst>
    </p:cSldViewPr>
  </p:slideViewPr>
  <p:outlineViewPr>
    <p:cViewPr>
      <p:scale>
        <a:sx n="33" d="100"/>
        <a:sy n="33" d="100"/>
      </p:scale>
      <p:origin x="0" y="95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image" Target="../media/image2.jpeg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409"/>
          <c:y val="4.8760894838705569E-2"/>
          <c:w val="0.57319930662607133"/>
          <c:h val="0.7997306924834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270926.59999999998</c:v>
                </c:pt>
                <c:pt idx="1">
                  <c:v>274110.3</c:v>
                </c:pt>
                <c:pt idx="2">
                  <c:v>284315.59999999998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EF-427E-B0A8-8CDA316EA0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0365556458164068E-2"/>
                  <c:y val="0.23280281101255287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EF-427E-B0A8-8CDA316EA09F}"/>
                </c:ext>
              </c:extLst>
            </c:dLbl>
            <c:dLbl>
              <c:idx val="1"/>
              <c:layout>
                <c:manualLayout>
                  <c:x val="7.1486596263200683E-2"/>
                  <c:y val="0.23050091814110041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EF-427E-B0A8-8CDA316EA09F}"/>
                </c:ext>
              </c:extLst>
            </c:dLbl>
            <c:dLbl>
              <c:idx val="2"/>
              <c:layout>
                <c:manualLayout>
                  <c:x val="0.10235580828594638"/>
                  <c:y val="0.25029637071513094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EF-427E-B0A8-8CDA316EA0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138434.6</c:v>
                </c:pt>
                <c:pt idx="1">
                  <c:v>139487.20000000001</c:v>
                </c:pt>
                <c:pt idx="2">
                  <c:v>144675.4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EF-427E-B0A8-8CDA316EA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84871424"/>
        <c:axId val="84873216"/>
      </c:barChart>
      <c:catAx>
        <c:axId val="8487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84873216"/>
        <c:crosses val="autoZero"/>
        <c:auto val="1"/>
        <c:lblAlgn val="ctr"/>
        <c:lblOffset val="100"/>
        <c:noMultiLvlLbl val="0"/>
      </c:catAx>
      <c:valAx>
        <c:axId val="8487321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84871424"/>
        <c:crosses val="autoZero"/>
        <c:crossBetween val="between"/>
        <c:majorUnit val="5000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ru-RU" dirty="0"/>
              <a:t>2023 год (тыс. руб.)</a:t>
            </a:r>
          </a:p>
        </c:rich>
      </c:tx>
      <c:overlay val="0"/>
    </c:title>
    <c:autoTitleDeleted val="0"/>
    <c:view3D>
      <c:rotX val="30"/>
      <c:rotY val="5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74614491997596"/>
          <c:y val="0.22650378311350783"/>
          <c:w val="0.80209199616410853"/>
          <c:h val="0.70187428002918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(тыс. руб.)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710024855012455E-2"/>
                  <c:y val="0.1144486459012966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6F-4066-8A50-A5D9D6E28971}"/>
                </c:ext>
              </c:extLst>
            </c:dLbl>
            <c:dLbl>
              <c:idx val="1"/>
              <c:layout>
                <c:manualLayout>
                  <c:x val="-0.17895608947804476"/>
                  <c:y val="0.215817446556730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6F-4066-8A50-A5D9D6E28971}"/>
                </c:ext>
              </c:extLst>
            </c:dLbl>
            <c:dLbl>
              <c:idx val="2"/>
              <c:layout>
                <c:manualLayout>
                  <c:x val="-9.9420049710024841E-3"/>
                  <c:y val="-9.99701841322938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6F-4066-8A50-A5D9D6E28971}"/>
                </c:ext>
              </c:extLst>
            </c:dLbl>
            <c:dLbl>
              <c:idx val="3"/>
              <c:layout>
                <c:manualLayout>
                  <c:x val="2.3996503336834337E-2"/>
                  <c:y val="-0.271406788851646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6F-4066-8A50-A5D9D6E28971}"/>
                </c:ext>
              </c:extLst>
            </c:dLbl>
            <c:dLbl>
              <c:idx val="4"/>
              <c:layout>
                <c:manualLayout>
                  <c:x val="0.4597188283260209"/>
                  <c:y val="1.634980655732809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Продажа земли, имущества;  8248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6F-4066-8A50-A5D9D6E28971}"/>
                </c:ext>
              </c:extLst>
            </c:dLbl>
            <c:dLbl>
              <c:idx val="5"/>
              <c:layout>
                <c:manualLayout>
                  <c:x val="-0.17564208782104396"/>
                  <c:y val="-7.847907147517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6F-4066-8A50-A5D9D6E28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аренды земли</c:v>
                </c:pt>
                <c:pt idx="1">
                  <c:v>Доходы от аренды имущества</c:v>
                </c:pt>
                <c:pt idx="2">
                  <c:v>Плата за негативное воздействие на окружающую среду</c:v>
                </c:pt>
                <c:pt idx="3">
                  <c:v>Штрафы, санкции</c:v>
                </c:pt>
                <c:pt idx="4">
                  <c:v>Продажа земли,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9740</c:v>
                </c:pt>
                <c:pt idx="1">
                  <c:v>140</c:v>
                </c:pt>
                <c:pt idx="2">
                  <c:v>313.5</c:v>
                </c:pt>
                <c:pt idx="3">
                  <c:v>980</c:v>
                </c:pt>
                <c:pt idx="4">
                  <c:v>8248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6F-4066-8A50-A5D9D6E28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676928686107598"/>
          <c:y val="2.3198011599005797E-2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2891126220920213E-2"/>
                  <c:y val="-6.644390660778007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E5-48BC-97B8-B5D43CBC5FA4}"/>
                </c:ext>
              </c:extLst>
            </c:dLbl>
            <c:dLbl>
              <c:idx val="4"/>
              <c:layout>
                <c:manualLayout>
                  <c:x val="0.14361942470432473"/>
                  <c:y val="-4.665018364005242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E5-48BC-97B8-B5D43CBC5F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управление</c:v>
                </c:pt>
                <c:pt idx="1">
                  <c:v>резервный фонд</c:v>
                </c:pt>
                <c:pt idx="2">
                  <c:v>Другие общегосударственные вопросы</c:v>
                </c:pt>
                <c:pt idx="3">
                  <c:v>ЗАГС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93430.81</c:v>
                </c:pt>
                <c:pt idx="1">
                  <c:v>2726.2</c:v>
                </c:pt>
                <c:pt idx="2">
                  <c:v>25260.91</c:v>
                </c:pt>
                <c:pt idx="3">
                  <c:v>656.4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E5-48BC-97B8-B5D43CBC5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ru-RU" dirty="0"/>
              <a:t>2022 год (тыс. руб.)</a:t>
            </a:r>
          </a:p>
        </c:rich>
      </c:tx>
      <c:overlay val="0"/>
    </c:title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09401848795421"/>
          <c:y val="0.20882881354826521"/>
          <c:w val="0.80209199616411175"/>
          <c:h val="0.699542171975810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(тыс. руб.)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3256267573015674E-2"/>
                  <c:y val="3.3140016570008292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A7-4955-ACB6-85284D884203}"/>
                </c:ext>
              </c:extLst>
            </c:dLbl>
            <c:dLbl>
              <c:idx val="1"/>
              <c:layout>
                <c:manualLayout>
                  <c:x val="-0.13256006628003311"/>
                  <c:y val="5.3024026512013323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7-4955-ACB6-85284D884203}"/>
                </c:ext>
              </c:extLst>
            </c:dLbl>
            <c:dLbl>
              <c:idx val="2"/>
              <c:layout>
                <c:manualLayout>
                  <c:x val="-7.3420929705530061E-2"/>
                  <c:y val="1.19962207181816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A7-4955-ACB6-85284D884203}"/>
                </c:ext>
              </c:extLst>
            </c:dLbl>
            <c:dLbl>
              <c:idx val="3"/>
              <c:layout>
                <c:manualLayout>
                  <c:x val="9.1041952834857234E-2"/>
                  <c:y val="-2.699149661590864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7-4955-ACB6-85284D884203}"/>
                </c:ext>
              </c:extLst>
            </c:dLbl>
            <c:dLbl>
              <c:idx val="4"/>
              <c:layout>
                <c:manualLayout>
                  <c:x val="4.4606163195648876E-2"/>
                  <c:y val="7.197732430908965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A7-4955-ACB6-85284D8842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управление</c:v>
                </c:pt>
                <c:pt idx="1">
                  <c:v>резервный фонд</c:v>
                </c:pt>
                <c:pt idx="2">
                  <c:v>Другие общегосударственные вопросы</c:v>
                </c:pt>
                <c:pt idx="3">
                  <c:v>ЗАГС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93313.409999999989</c:v>
                </c:pt>
                <c:pt idx="1">
                  <c:v>2726.2</c:v>
                </c:pt>
                <c:pt idx="2">
                  <c:v>25059.41</c:v>
                </c:pt>
                <c:pt idx="3">
                  <c:v>664.9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A7-4955-ACB6-85284D884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olidFill>
      <a:srgbClr val="FFFF0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ru-RU" dirty="0"/>
              <a:t>2023 год (тыс. руб.)</a:t>
            </a:r>
          </a:p>
        </c:rich>
      </c:tx>
      <c:overlay val="0"/>
    </c:title>
    <c:autoTitleDeleted val="0"/>
    <c:view3D>
      <c:rotX val="30"/>
      <c:rotY val="5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(тыс. руб.)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8871678899448038"/>
                  <c:y val="0.1409007344363878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5B-4682-82C1-E6D88E65298A}"/>
                </c:ext>
              </c:extLst>
            </c:dLbl>
            <c:dLbl>
              <c:idx val="3"/>
              <c:layout>
                <c:manualLayout>
                  <c:x val="0.18502751715892954"/>
                  <c:y val="-4.74070755993542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5B-4682-82C1-E6D88E65298A}"/>
                </c:ext>
              </c:extLst>
            </c:dLbl>
            <c:dLbl>
              <c:idx val="4"/>
              <c:layout>
                <c:manualLayout>
                  <c:x val="7.3142321807978278E-2"/>
                  <c:y val="2.96294222495963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5B-4682-82C1-E6D88E652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управление</c:v>
                </c:pt>
                <c:pt idx="1">
                  <c:v>резервный фонд</c:v>
                </c:pt>
                <c:pt idx="2">
                  <c:v>Другие общегосударственные вопросы</c:v>
                </c:pt>
                <c:pt idx="3">
                  <c:v>ЗАГС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93775.209999999992</c:v>
                </c:pt>
                <c:pt idx="1">
                  <c:v>2726.2</c:v>
                </c:pt>
                <c:pt idx="2">
                  <c:v>24946.01</c:v>
                </c:pt>
                <c:pt idx="3">
                  <c:v>797.2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5B-4682-82C1-E6D88E652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olidFill>
      <a:schemeClr val="accent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381"/>
          <c:y val="4.8760894838705375E-2"/>
          <c:w val="0.552078266821034"/>
          <c:h val="0.79973069248343442"/>
        </c:manualLayout>
      </c:layout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dLbls>
            <c:dLbl>
              <c:idx val="0"/>
              <c:layout>
                <c:manualLayout>
                  <c:x val="8.2859463850528045E-2"/>
                  <c:y val="-0.1890964317354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10-41AF-A0F9-F29F61EDC819}"/>
                </c:ext>
              </c:extLst>
            </c:dLbl>
            <c:dLbl>
              <c:idx val="1"/>
              <c:layout>
                <c:manualLayout>
                  <c:x val="1.6246953696181967E-3"/>
                  <c:y val="-0.2226457986562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10-41AF-A0F9-F29F61EDC819}"/>
                </c:ext>
              </c:extLst>
            </c:dLbl>
            <c:dLbl>
              <c:idx val="2"/>
              <c:layout>
                <c:manualLayout>
                  <c:x val="2.9244516653127543E-2"/>
                  <c:y val="-0.39954270075525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10-41AF-A0F9-F29F61EDC8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1899.1</c:v>
                </c:pt>
                <c:pt idx="1">
                  <c:v>1919.2</c:v>
                </c:pt>
                <c:pt idx="2">
                  <c:v>1996.9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10-41AF-A0F9-F29F61EDC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836608"/>
        <c:axId val="94838144"/>
      </c:areaChart>
      <c:catAx>
        <c:axId val="9483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838144"/>
        <c:crosses val="autoZero"/>
        <c:auto val="1"/>
        <c:lblAlgn val="ctr"/>
        <c:lblOffset val="100"/>
        <c:noMultiLvlLbl val="0"/>
      </c:catAx>
      <c:valAx>
        <c:axId val="948381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48366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453283611685015"/>
          <c:y val="0.33657459762974218"/>
          <c:w val="0.28546716388314991"/>
          <c:h val="0.2173559496572177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381"/>
          <c:y val="4.8760894838705375E-2"/>
          <c:w val="0.552078266821034"/>
          <c:h val="0.79973069248343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2329.1999999999998</c:v>
                </c:pt>
                <c:pt idx="1">
                  <c:v>2329.1999999999998</c:v>
                </c:pt>
                <c:pt idx="2">
                  <c:v>2329.1999999999998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9-4B54-9035-12B025823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058560"/>
        <c:axId val="95090944"/>
      </c:barChart>
      <c:catAx>
        <c:axId val="9505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95090944"/>
        <c:crosses val="autoZero"/>
        <c:auto val="1"/>
        <c:lblAlgn val="ctr"/>
        <c:lblOffset val="100"/>
        <c:noMultiLvlLbl val="0"/>
      </c:catAx>
      <c:valAx>
        <c:axId val="95090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95058560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1453283611685015"/>
          <c:y val="0.33657459762974218"/>
          <c:w val="0.27571899166544367"/>
          <c:h val="0.43471189931443788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387"/>
          <c:y val="4.8760894838705417E-2"/>
          <c:w val="0.552078266821034"/>
          <c:h val="0.799730692483434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spPr>
            <a:solidFill>
              <a:srgbClr val="FFC000"/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47852</c:v>
                </c:pt>
                <c:pt idx="1">
                  <c:v>49713.91</c:v>
                </c:pt>
                <c:pt idx="2">
                  <c:v>49852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1F-4AA5-B402-B84ADC97FC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Дорожный фонд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35500</c:v>
                </c:pt>
                <c:pt idx="1">
                  <c:v>37400</c:v>
                </c:pt>
                <c:pt idx="2">
                  <c:v>37500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1F-4AA5-B402-B84ADC97F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443584"/>
        <c:axId val="95453568"/>
      </c:barChart>
      <c:catAx>
        <c:axId val="9544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95453568"/>
        <c:crosses val="autoZero"/>
        <c:auto val="1"/>
        <c:lblAlgn val="ctr"/>
        <c:lblOffset val="100"/>
        <c:noMultiLvlLbl val="0"/>
      </c:catAx>
      <c:valAx>
        <c:axId val="95453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95443584"/>
        <c:crosses val="autoZero"/>
        <c:crossBetween val="between"/>
      </c:valAx>
      <c:spPr>
        <a:gradFill>
          <a:gsLst>
            <a:gs pos="0">
              <a:srgbClr val="FFFF00"/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1453283611685015"/>
          <c:y val="0.33657459762974251"/>
          <c:w val="0.28546716388315002"/>
          <c:h val="0.55670959720827051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368"/>
          <c:y val="4.8760894838705278E-2"/>
          <c:w val="0.552078266821034"/>
          <c:h val="0.79973069248343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  <a:ln>
              <a:solidFill>
                <a:schemeClr val="tx1"/>
              </a:soli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22883.4</c:v>
                </c:pt>
                <c:pt idx="1">
                  <c:v>20207.29</c:v>
                </c:pt>
                <c:pt idx="2">
                  <c:v>20550.400000000001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92-4C28-B794-D44FFEDB7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535488"/>
        <c:axId val="95537024"/>
      </c:barChart>
      <c:catAx>
        <c:axId val="9553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95537024"/>
        <c:crosses val="autoZero"/>
        <c:auto val="1"/>
        <c:lblAlgn val="ctr"/>
        <c:lblOffset val="100"/>
        <c:noMultiLvlLbl val="0"/>
      </c:catAx>
      <c:valAx>
        <c:axId val="95537024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955354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453283611685015"/>
          <c:y val="0.33657459762974151"/>
          <c:w val="0.27571899166544322"/>
          <c:h val="0.43471189931443743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395"/>
          <c:y val="4.8760894838705451E-2"/>
          <c:w val="0.552078266821034"/>
          <c:h val="0.7997306924834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spPr>
            <a:gradFill>
              <a:gsLst>
                <a:gs pos="0">
                  <a:srgbClr val="92D050"/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2945.5</c:v>
                </c:pt>
                <c:pt idx="1">
                  <c:v>2945.5</c:v>
                </c:pt>
                <c:pt idx="2">
                  <c:v>2945.5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7-4696-B379-FA7B14BAA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586176"/>
        <c:axId val="95587712"/>
      </c:barChart>
      <c:catAx>
        <c:axId val="9558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95587712"/>
        <c:crosses val="autoZero"/>
        <c:auto val="1"/>
        <c:lblAlgn val="ctr"/>
        <c:lblOffset val="100"/>
        <c:noMultiLvlLbl val="0"/>
      </c:catAx>
      <c:valAx>
        <c:axId val="95587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9558617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71453283611685015"/>
          <c:y val="0.33657459762974284"/>
          <c:w val="0.27571899166544411"/>
          <c:h val="0.43471189931443827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gradFill>
          <a:gsLst>
            <a:gs pos="0">
              <a:srgbClr val="0F6FC6">
                <a:tint val="66000"/>
                <a:satMod val="160000"/>
              </a:srgb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0F6FC6">
                <a:tint val="66000"/>
                <a:satMod val="160000"/>
              </a:srgb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395741251271368"/>
          <c:y val="4.8760894838705278E-2"/>
          <c:w val="0.552078266821034"/>
          <c:h val="0.799730692483433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всего</c:v>
                </c:pt>
              </c:strCache>
            </c:strRef>
          </c:tx>
          <c:spPr>
            <a:gradFill>
              <a:gsLst>
                <a:gs pos="0">
                  <a:srgbClr val="FFFF00"/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  <a:ln>
              <a:solidFill>
                <a:schemeClr val="tx1"/>
              </a:soli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-1.2596178101362545E-2"/>
                  <c:y val="-4.8898345418404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C2-4AE9-B578-86A79E42B311}"/>
                </c:ext>
              </c:extLst>
            </c:dLbl>
            <c:dLbl>
              <c:idx val="1"/>
              <c:layout>
                <c:manualLayout>
                  <c:x val="-4.1987260337875117E-3"/>
                  <c:y val="-2.4399539578766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C2-4AE9-B578-86A79E42B3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373138.3</c:v>
                </c:pt>
                <c:pt idx="1">
                  <c:v>375532.80000000005</c:v>
                </c:pt>
                <c:pt idx="2">
                  <c:v>378570.5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C2-4AE9-B578-86A79E42B3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95218587771166E-2"/>
                  <c:y val="-3.0283817920649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C2-4AE9-B578-86A79E42B311}"/>
                </c:ext>
              </c:extLst>
            </c:dLbl>
            <c:dLbl>
              <c:idx val="1"/>
              <c:layout>
                <c:manualLayout>
                  <c:x val="2.239320551353342E-2"/>
                  <c:y val="-1.3675117961352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C2-4AE9-B578-86A79E42B311}"/>
                </c:ext>
              </c:extLst>
            </c:dLbl>
            <c:dLbl>
              <c:idx val="2"/>
              <c:layout>
                <c:manualLayout>
                  <c:x val="4.1987260337875115E-2"/>
                  <c:y val="-2.73502359227043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C2-4AE9-B578-86A79E42B3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353563.1</c:v>
                </c:pt>
                <c:pt idx="1">
                  <c:v>355872.2</c:v>
                </c:pt>
                <c:pt idx="2">
                  <c:v>358820.9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C2-4AE9-B578-86A79E42B3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19575.2</c:v>
                </c:pt>
                <c:pt idx="1">
                  <c:v>19660.599999999995</c:v>
                </c:pt>
                <c:pt idx="2" formatCode="0.0">
                  <c:v>19749.599999999995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8C2-4AE9-B578-86A79E42B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672576"/>
        <c:axId val="95707136"/>
        <c:axId val="0"/>
      </c:bar3DChart>
      <c:catAx>
        <c:axId val="9567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95707136"/>
        <c:crosses val="autoZero"/>
        <c:auto val="1"/>
        <c:lblAlgn val="ctr"/>
        <c:lblOffset val="100"/>
        <c:noMultiLvlLbl val="0"/>
      </c:catAx>
      <c:valAx>
        <c:axId val="95707136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9567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7463936414797"/>
          <c:y val="0.33657459762974151"/>
          <c:w val="0.3302536063585243"/>
          <c:h val="0.45301155399851056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325941786711021E-2"/>
          <c:y val="0.15291740969321438"/>
          <c:w val="0.84157827214249303"/>
          <c:h val="0.726123108520476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Прогноз на 2021 год (тыс. руб.)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4979111279908863E-2"/>
                  <c:y val="0.2351885567202081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49-4518-9F2C-2679E5B0927D}"/>
                </c:ext>
              </c:extLst>
            </c:dLbl>
            <c:dLbl>
              <c:idx val="1"/>
              <c:layout>
                <c:manualLayout>
                  <c:x val="0.16114422936024014"/>
                  <c:y val="0.1531766848122350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49-4518-9F2C-2679E5B0927D}"/>
                </c:ext>
              </c:extLst>
            </c:dLbl>
            <c:dLbl>
              <c:idx val="2"/>
              <c:layout>
                <c:manualLayout>
                  <c:x val="-1.6776109404858422E-2"/>
                  <c:y val="9.452006204889827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49-4518-9F2C-2679E5B0927D}"/>
                </c:ext>
              </c:extLst>
            </c:dLbl>
            <c:dLbl>
              <c:idx val="3"/>
              <c:layout>
                <c:manualLayout>
                  <c:x val="-2.2780517418232015E-3"/>
                  <c:y val="-1.668951922097619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49-4518-9F2C-2679E5B0927D}"/>
                </c:ext>
              </c:extLst>
            </c:dLbl>
            <c:dLbl>
              <c:idx val="6"/>
              <c:layout>
                <c:manualLayout>
                  <c:x val="0.16194742083369518"/>
                  <c:y val="-5.765725410732279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49-4518-9F2C-2679E5B0927D}"/>
                </c:ext>
              </c:extLst>
            </c:dLbl>
            <c:dLbl>
              <c:idx val="7"/>
              <c:layout>
                <c:manualLayout>
                  <c:x val="0.23502163634786821"/>
                  <c:y val="-3.248252311775927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49-4518-9F2C-2679E5B092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 физ.лиц</c:v>
                </c:pt>
                <c:pt idx="3">
                  <c:v>Земельный налог</c:v>
                </c:pt>
                <c:pt idx="4">
                  <c:v>Налоги на совокупный доход</c:v>
                </c:pt>
                <c:pt idx="5">
                  <c:v>Госпошлина</c:v>
                </c:pt>
                <c:pt idx="6">
                  <c:v>Налог на добычу полезных ископаемых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134902.29999999999</c:v>
                </c:pt>
                <c:pt idx="1">
                  <c:v>35500</c:v>
                </c:pt>
                <c:pt idx="2">
                  <c:v>5671</c:v>
                </c:pt>
                <c:pt idx="3">
                  <c:v>58135</c:v>
                </c:pt>
                <c:pt idx="4">
                  <c:v>11899</c:v>
                </c:pt>
                <c:pt idx="5">
                  <c:v>1943</c:v>
                </c:pt>
                <c:pt idx="6">
                  <c:v>2072</c:v>
                </c:pt>
                <c:pt idx="7">
                  <c:v>20804.3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A49-4518-9F2C-2679E5B09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95741251271354"/>
          <c:y val="4.8760894838705188E-2"/>
          <c:w val="0.552078266821034"/>
          <c:h val="0.799730692483432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73594.899999999994</c:v>
                </c:pt>
                <c:pt idx="1">
                  <c:v>74238.600000000006</c:v>
                </c:pt>
                <c:pt idx="2" formatCode="General">
                  <c:v>74908.100000000006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5-4031-88EB-FE95821D4B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района, тыс. руб.</c:v>
                </c:pt>
              </c:strCache>
            </c:strRef>
          </c:tx>
          <c:spPr>
            <a:solidFill>
              <a:srgbClr val="FFC000"/>
            </a:solidFill>
            <a:ln w="38100">
              <a:solidFill>
                <a:srgbClr val="FF0000"/>
              </a:solidFill>
            </a:ln>
            <a:effectLst>
              <a:outerShdw blurRad="50800" dist="50800" dir="5400000" algn="ctr" rotWithShape="0">
                <a:srgbClr val="000000">
                  <a:alpha val="79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53211.5</c:v>
                </c:pt>
                <c:pt idx="1">
                  <c:v>53468.2</c:v>
                </c:pt>
                <c:pt idx="2" formatCode="General">
                  <c:v>54044.5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15-4031-88EB-FE95821D4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761920"/>
        <c:axId val="95763456"/>
        <c:axId val="0"/>
      </c:bar3DChart>
      <c:catAx>
        <c:axId val="9576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95763456"/>
        <c:crosses val="autoZero"/>
        <c:auto val="1"/>
        <c:lblAlgn val="ctr"/>
        <c:lblOffset val="100"/>
        <c:noMultiLvlLbl val="0"/>
      </c:catAx>
      <c:valAx>
        <c:axId val="95763456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9576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57670289182977"/>
          <c:y val="0.28264393026630774"/>
          <c:w val="0.31844438616578347"/>
          <c:h val="0.43471189931443616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401"/>
          <c:y val="4.8760894838705493E-2"/>
          <c:w val="0.552078266821034"/>
          <c:h val="0.79973069248343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spPr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260.5</c:v>
                </c:pt>
                <c:pt idx="1">
                  <c:v>266.3</c:v>
                </c:pt>
                <c:pt idx="2" formatCode="0.0">
                  <c:v>272.2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11-42E8-8281-0F986B83B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804416"/>
        <c:axId val="95810304"/>
      </c:barChart>
      <c:catAx>
        <c:axId val="9580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95810304"/>
        <c:crosses val="autoZero"/>
        <c:auto val="1"/>
        <c:lblAlgn val="ctr"/>
        <c:lblOffset val="100"/>
        <c:noMultiLvlLbl val="0"/>
      </c:catAx>
      <c:valAx>
        <c:axId val="95810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9580441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6579197502830489"/>
          <c:y val="0.33657459762974318"/>
          <c:w val="0.31146228979704149"/>
          <c:h val="0.43471189931443843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13395741251271456"/>
          <c:y val="4.8760894838705819E-2"/>
          <c:w val="0.552078266821034"/>
          <c:h val="0.799730692483438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Пенсионное обеспечение</c:v>
                </c:pt>
                <c:pt idx="1">
                  <c:v>охрана семьи и детства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915.7</c:v>
                </c:pt>
                <c:pt idx="1">
                  <c:v>9998.7999999999975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AB-4AD0-B49E-078220EEC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>
      <a:solidFill>
        <a:schemeClr val="tx1"/>
      </a:solidFill>
    </a:ln>
    <a:effectLst>
      <a:outerShdw blurRad="50800" dist="50800" dir="5400000" algn="ctr" rotWithShape="0">
        <a:schemeClr val="bg2"/>
      </a:outerShdw>
    </a:effectLst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406"/>
          <c:y val="4.8760894838705528E-2"/>
          <c:w val="0.552078266821034"/>
          <c:h val="0.79973069248343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spPr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10914.5</c:v>
                </c:pt>
                <c:pt idx="1">
                  <c:v>11193.9</c:v>
                </c:pt>
                <c:pt idx="2">
                  <c:v>11484.6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FC-4419-87B3-88A387844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986688"/>
        <c:axId val="131568384"/>
      </c:barChart>
      <c:catAx>
        <c:axId val="12798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31568384"/>
        <c:crosses val="autoZero"/>
        <c:auto val="1"/>
        <c:lblAlgn val="ctr"/>
        <c:lblOffset val="100"/>
        <c:noMultiLvlLbl val="0"/>
      </c:catAx>
      <c:valAx>
        <c:axId val="131568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127986688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68366362409410464"/>
          <c:y val="0.33657459762974351"/>
          <c:w val="0.30658820368818657"/>
          <c:h val="0.43471189931443865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412"/>
          <c:y val="4.8760894838705562E-2"/>
          <c:w val="0.552078266821034"/>
          <c:h val="0.79973069248343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spPr>
            <a:solidFill>
              <a:srgbClr val="0070C0"/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25495.5</c:v>
                </c:pt>
                <c:pt idx="1">
                  <c:v>25678.5</c:v>
                </c:pt>
                <c:pt idx="2">
                  <c:v>25869.1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E7-4325-8050-94820A12B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40384"/>
        <c:axId val="134641920"/>
      </c:barChart>
      <c:catAx>
        <c:axId val="13464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34641920"/>
        <c:crosses val="autoZero"/>
        <c:auto val="1"/>
        <c:lblAlgn val="ctr"/>
        <c:lblOffset val="100"/>
        <c:noMultiLvlLbl val="0"/>
      </c:catAx>
      <c:valAx>
        <c:axId val="134641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13464038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1453283611685015"/>
          <c:y val="0.33657459762974384"/>
          <c:w val="0.27571899166544478"/>
          <c:h val="0.43471189931443888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6769286861076214"/>
          <c:y val="2.3198011599005797E-2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title>
    <c:autoTitleDeleted val="0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51665892974948"/>
          <c:y val="2.6893716696062792E-2"/>
          <c:w val="0.88273921200750538"/>
          <c:h val="0.513043487577771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6.1987131205955334E-3"/>
                  <c:y val="-3.31398477623176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1C-4105-966E-26C759A86502}"/>
                </c:ext>
              </c:extLst>
            </c:dLbl>
            <c:dLbl>
              <c:idx val="3"/>
              <c:layout>
                <c:manualLayout>
                  <c:x val="2.2710057300872142E-2"/>
                  <c:y val="-3.6286226180690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1C-4105-966E-26C759A86502}"/>
                </c:ext>
              </c:extLst>
            </c:dLbl>
            <c:dLbl>
              <c:idx val="4"/>
              <c:layout>
                <c:manualLayout>
                  <c:x val="2.7252068761046598E-2"/>
                  <c:y val="-2.948255877181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1C-4105-966E-26C759A86502}"/>
                </c:ext>
              </c:extLst>
            </c:dLbl>
            <c:dLbl>
              <c:idx val="5"/>
              <c:layout>
                <c:manualLayout>
                  <c:x val="1.816804584069772E-2"/>
                  <c:y val="-3.1750447908104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1C-4105-966E-26C759A865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 бюджету района из бюджета РТ</c:v>
                </c:pt>
                <c:pt idx="1">
                  <c:v>Дотации бюджетам поселений</c:v>
                </c:pt>
                <c:pt idx="2">
                  <c:v>Межб.трансферты в б-т района из бюджетов поселений</c:v>
                </c:pt>
                <c:pt idx="3">
                  <c:v>Отрицательные трансферты из бюджета района в бюджет РТ</c:v>
                </c:pt>
                <c:pt idx="4">
                  <c:v>Отрицательные трансферты из бюджетов поселений в бюджет РТ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42474.7</c:v>
                </c:pt>
                <c:pt idx="1">
                  <c:v>31078.1</c:v>
                </c:pt>
                <c:pt idx="2">
                  <c:v>75941.8</c:v>
                </c:pt>
                <c:pt idx="3">
                  <c:v>1642.7</c:v>
                </c:pt>
                <c:pt idx="4">
                  <c:v>2147.6999999999998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1C-4105-966E-26C759A86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138602368"/>
        <c:axId val="138603904"/>
        <c:axId val="0"/>
      </c:bar3DChart>
      <c:catAx>
        <c:axId val="13860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ru-RU" sz="1200" baseline="0">
                <a:latin typeface="Times New Roman" pitchFamily="18" charset="0"/>
              </a:defRPr>
            </a:pPr>
            <a:endParaRPr lang="ru-RU"/>
          </a:p>
        </c:txPr>
        <c:crossAx val="138603904"/>
        <c:crosses val="autoZero"/>
        <c:auto val="1"/>
        <c:lblAlgn val="ctr"/>
        <c:lblOffset val="100"/>
        <c:noMultiLvlLbl val="0"/>
      </c:catAx>
      <c:valAx>
        <c:axId val="13860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3860236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872851596231234E-2"/>
          <c:y val="2.49183872415343E-2"/>
          <c:w val="0.88273921200750538"/>
          <c:h val="0.513043487577771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6.1987131205955334E-3"/>
                  <c:y val="-3.31398477623176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FD-4A44-A806-CFF97E8DA877}"/>
                </c:ext>
              </c:extLst>
            </c:dLbl>
            <c:dLbl>
              <c:idx val="2"/>
              <c:layout>
                <c:manualLayout>
                  <c:x val="-9.084022920348855E-3"/>
                  <c:y val="-3.3580011882875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FD-4A44-A806-CFF97E8DA877}"/>
                </c:ext>
              </c:extLst>
            </c:dLbl>
            <c:dLbl>
              <c:idx val="3"/>
              <c:layout>
                <c:manualLayout>
                  <c:x val="2.2710057300872142E-2"/>
                  <c:y val="-3.6286226180690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FD-4A44-A806-CFF97E8DA877}"/>
                </c:ext>
              </c:extLst>
            </c:dLbl>
            <c:dLbl>
              <c:idx val="4"/>
              <c:layout>
                <c:manualLayout>
                  <c:x val="2.7252068761046598E-2"/>
                  <c:y val="-2.9482558771811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FD-4A44-A806-CFF97E8DA877}"/>
                </c:ext>
              </c:extLst>
            </c:dLbl>
            <c:dLbl>
              <c:idx val="5"/>
              <c:layout>
                <c:manualLayout>
                  <c:x val="1.816804584069772E-2"/>
                  <c:y val="-3.1750447908104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FD-4A44-A806-CFF97E8DA8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lang="ru-RU" sz="15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поселений</c:v>
                </c:pt>
                <c:pt idx="1">
                  <c:v>Межб.трансферты в б-т района из бюджетов поселений</c:v>
                </c:pt>
                <c:pt idx="2">
                  <c:v>Отрицательные трансферты из бюджета района в бюджет РТ</c:v>
                </c:pt>
                <c:pt idx="3">
                  <c:v>Отрицательные трансферты из бюджетов поселений в бюджет РТ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31351.629999999997</c:v>
                </c:pt>
                <c:pt idx="1">
                  <c:v>78837.2</c:v>
                </c:pt>
                <c:pt idx="2">
                  <c:v>2902.1</c:v>
                </c:pt>
                <c:pt idx="3">
                  <c:v>3481.6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FD-4A44-A806-CFF97E8DA8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57001910029071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FD-4A44-A806-CFF97E8DA877}"/>
                </c:ext>
              </c:extLst>
            </c:dLbl>
            <c:dLbl>
              <c:idx val="1"/>
              <c:layout>
                <c:manualLayout>
                  <c:x val="6.2074156622383823E-2"/>
                  <c:y val="5.92588444991927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FD-4A44-A806-CFF97E8DA877}"/>
                </c:ext>
              </c:extLst>
            </c:dLbl>
            <c:dLbl>
              <c:idx val="2"/>
              <c:layout>
                <c:manualLayout>
                  <c:x val="2.119605348081401E-2"/>
                  <c:y val="-2.5678832616316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FD-4A44-A806-CFF97E8DA877}"/>
                </c:ext>
              </c:extLst>
            </c:dLbl>
            <c:dLbl>
              <c:idx val="3"/>
              <c:layout>
                <c:manualLayout>
                  <c:x val="5.14761298819768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FD-4A44-A806-CFF97E8DA8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поселений</c:v>
                </c:pt>
                <c:pt idx="1">
                  <c:v>Межб.трансферты в б-т района из бюджетов поселений</c:v>
                </c:pt>
                <c:pt idx="2">
                  <c:v>Отрицательные трансферты из бюджета района в бюджет РТ</c:v>
                </c:pt>
                <c:pt idx="3">
                  <c:v>Отрицательные трансферты из бюджетов поселений в бюджет РТ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31185.02</c:v>
                </c:pt>
                <c:pt idx="1">
                  <c:v>82807.100000000006</c:v>
                </c:pt>
                <c:pt idx="2">
                  <c:v>3111.5</c:v>
                </c:pt>
                <c:pt idx="3">
                  <c:v>3755.9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DFD-4A44-A806-CFF97E8DA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gapDepth val="350"/>
        <c:shape val="cone"/>
        <c:axId val="138454144"/>
        <c:axId val="138455680"/>
        <c:axId val="0"/>
      </c:bar3DChart>
      <c:catAx>
        <c:axId val="13845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ru-RU" sz="1200" baseline="0">
                <a:latin typeface="Times New Roman" pitchFamily="18" charset="0"/>
              </a:defRPr>
            </a:pPr>
            <a:endParaRPr lang="ru-RU"/>
          </a:p>
        </c:txPr>
        <c:crossAx val="138455680"/>
        <c:crosses val="autoZero"/>
        <c:auto val="1"/>
        <c:lblAlgn val="ctr"/>
        <c:lblOffset val="100"/>
        <c:noMultiLvlLbl val="0"/>
      </c:catAx>
      <c:valAx>
        <c:axId val="13845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3845414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95741251271359"/>
          <c:y val="4.8760894838705229E-2"/>
          <c:w val="0.552078266821034"/>
          <c:h val="0.79973069248343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млн. руб.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658.5</c:v>
                </c:pt>
                <c:pt idx="1">
                  <c:v>663.7</c:v>
                </c:pt>
                <c:pt idx="2">
                  <c:v>669.4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7-4761-A93E-5795E2AAC6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района, млн. руб.</c:v>
                </c:pt>
              </c:strCache>
            </c:strRef>
          </c:tx>
          <c:spPr>
            <a:solidFill>
              <a:srgbClr val="92D050"/>
            </a:solidFill>
            <a:ln w="38100">
              <a:solidFill>
                <a:srgbClr val="FF0000"/>
              </a:solidFill>
            </a:ln>
            <a:effectLst>
              <a:outerShdw blurRad="50800" dist="50800" dir="5400000" algn="ctr" rotWithShape="0">
                <a:srgbClr val="000000">
                  <a:alpha val="79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7619821283509365E-2"/>
                  <c:y val="-3.6599309368150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37-4761-A93E-5795E2AAC69B}"/>
                </c:ext>
              </c:extLst>
            </c:dLbl>
            <c:dLbl>
              <c:idx val="1"/>
              <c:layout>
                <c:manualLayout>
                  <c:x val="3.411860276198219E-2"/>
                  <c:y val="-2.4399539578766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37-4761-A93E-5795E2AAC69B}"/>
                </c:ext>
              </c:extLst>
            </c:dLbl>
            <c:dLbl>
              <c:idx val="2"/>
              <c:layout>
                <c:manualLayout>
                  <c:x val="4.0617384240454905E-2"/>
                  <c:y val="-1.2199769789383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37-4761-A93E-5795E2AAC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602</c:v>
                </c:pt>
                <c:pt idx="1">
                  <c:v>607.9</c:v>
                </c:pt>
                <c:pt idx="2">
                  <c:v>612.6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37-4761-A93E-5795E2AAC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254464"/>
        <c:axId val="100256000"/>
        <c:axId val="0"/>
      </c:bar3DChart>
      <c:catAx>
        <c:axId val="1002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00256000"/>
        <c:crosses val="autoZero"/>
        <c:auto val="1"/>
        <c:lblAlgn val="ctr"/>
        <c:lblOffset val="100"/>
        <c:noMultiLvlLbl val="0"/>
      </c:catAx>
      <c:valAx>
        <c:axId val="100256000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100254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57670289182977"/>
          <c:y val="0.28264393026630774"/>
          <c:w val="0.31844438616578347"/>
          <c:h val="0.43471189931443616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5741251271348"/>
          <c:y val="4.8760894838705167E-2"/>
          <c:w val="0.552078266821034"/>
          <c:h val="0.799730692483432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solidFill>
                <a:srgbClr val="FF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134902.29999999999</c:v>
                </c:pt>
                <c:pt idx="1">
                  <c:v>139726.79999999999</c:v>
                </c:pt>
                <c:pt idx="2">
                  <c:v>147461.1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74-4AD5-A39A-D8852E2BF82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района, тыс. руб.</c:v>
                </c:pt>
              </c:strCache>
            </c:strRef>
          </c:tx>
          <c:spPr>
            <a:solidFill>
              <a:srgbClr val="00B0F0"/>
            </a:solidFill>
            <a:ln w="38100">
              <a:solidFill>
                <a:schemeClr val="accent1"/>
              </a:solidFill>
            </a:ln>
            <a:effectLst>
              <a:outerShdw blurRad="50800" dist="50800" dir="5400000" algn="ctr" rotWithShape="0">
                <a:srgbClr val="000000">
                  <a:alpha val="79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68994.100000000006</c:v>
                </c:pt>
                <c:pt idx="1">
                  <c:v>69336.7</c:v>
                </c:pt>
                <c:pt idx="2">
                  <c:v>72354.899999999994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74-4AD5-A39A-D8852E2BF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25568"/>
        <c:axId val="104127104"/>
      </c:barChart>
      <c:catAx>
        <c:axId val="10412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04127104"/>
        <c:crosses val="autoZero"/>
        <c:auto val="1"/>
        <c:lblAlgn val="ctr"/>
        <c:lblOffset val="100"/>
        <c:noMultiLvlLbl val="0"/>
      </c:catAx>
      <c:valAx>
        <c:axId val="104127104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10412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69286861075762"/>
          <c:y val="0.28264393026630774"/>
          <c:w val="0.31194560468731025"/>
          <c:h val="0.43471189931443627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409"/>
          <c:y val="4.8760894838705562E-2"/>
          <c:w val="0.552078266821034"/>
          <c:h val="0.7997306924834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35500</c:v>
                </c:pt>
                <c:pt idx="1">
                  <c:v>37400</c:v>
                </c:pt>
                <c:pt idx="2">
                  <c:v>37500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04-489D-81CC-EACAA1FB25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594944"/>
        <c:axId val="84902272"/>
      </c:barChart>
      <c:catAx>
        <c:axId val="13859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84902272"/>
        <c:crosses val="autoZero"/>
        <c:auto val="1"/>
        <c:lblAlgn val="ctr"/>
        <c:lblOffset val="100"/>
        <c:noMultiLvlLbl val="0"/>
      </c:catAx>
      <c:valAx>
        <c:axId val="84902272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138594944"/>
        <c:crosses val="autoZero"/>
        <c:crossBetween val="between"/>
        <c:majorUnit val="500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5741251271354"/>
          <c:y val="4.8760894838705188E-2"/>
          <c:w val="0.552078266821034"/>
          <c:h val="0.79973069248343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местный бюджет, тыс. руб.</c:v>
                </c:pt>
              </c:strCache>
            </c:strRef>
          </c:tx>
          <c:spPr>
            <a:gradFill>
              <a:gsLst>
                <a:gs pos="0">
                  <a:srgbClr val="FFFF00"/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  <a:ln>
              <a:solidFill>
                <a:schemeClr val="tx1"/>
              </a:soli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5671</c:v>
                </c:pt>
                <c:pt idx="1">
                  <c:v>5955</c:v>
                </c:pt>
                <c:pt idx="2">
                  <c:v>6253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9F-439F-AA12-EF2D46B37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81760"/>
        <c:axId val="104183296"/>
      </c:barChart>
      <c:catAx>
        <c:axId val="10418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04183296"/>
        <c:crosses val="autoZero"/>
        <c:auto val="1"/>
        <c:lblAlgn val="ctr"/>
        <c:lblOffset val="100"/>
        <c:noMultiLvlLbl val="0"/>
      </c:catAx>
      <c:valAx>
        <c:axId val="104183296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104181760"/>
        <c:crosses val="autoZero"/>
        <c:crossBetween val="between"/>
      </c:valAx>
      <c:spPr>
        <a:gradFill>
          <a:gsLst>
            <a:gs pos="0">
              <a:srgbClr val="0F6FC6">
                <a:tint val="66000"/>
                <a:satMod val="160000"/>
              </a:srgb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1453283611685015"/>
          <c:y val="0.33657459762974079"/>
          <c:w val="0.27571899166544273"/>
          <c:h val="0.43471189931443704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40"/>
      <c:rAngAx val="0"/>
    </c:view3D>
    <c:floor>
      <c:thickness val="0"/>
    </c:floor>
    <c:sideWall>
      <c:thickness val="0"/>
      <c:spPr>
        <a:gradFill flip="none" rotWithShape="1">
          <a:gsLst>
            <a:gs pos="0">
              <a:srgbClr val="7030A0"/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16200000" scaled="1"/>
          <a:tileRect/>
        </a:gradFill>
      </c:spPr>
    </c:sideWall>
    <c:backWall>
      <c:thickness val="0"/>
      <c:spPr>
        <a:gradFill flip="none" rotWithShape="1">
          <a:gsLst>
            <a:gs pos="0">
              <a:srgbClr val="7030A0"/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162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0.13395741251271359"/>
          <c:y val="4.8760894838705229E-2"/>
          <c:w val="0.552078266821034"/>
          <c:h val="0.7997306924834332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spPr>
            <a:gradFill>
              <a:gsLst>
                <a:gs pos="0">
                  <a:schemeClr val="bg2"/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  <a:ln w="22225">
              <a:solidFill>
                <a:srgbClr val="0070C0"/>
              </a:solidFill>
            </a:ln>
            <a:effectLst>
              <a:outerShdw dist="50800" dir="5400000" algn="ctr" rotWithShape="0">
                <a:srgbClr val="FFFF00"/>
              </a:outerShdw>
            </a:effectLst>
          </c:spPr>
          <c:dLbls>
            <c:dLbl>
              <c:idx val="1"/>
              <c:layout>
                <c:manualLayout>
                  <c:x val="3.2493907392363956E-3"/>
                  <c:y val="-4.5749136710187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B7-4D73-B16E-8448883172B3}"/>
                </c:ext>
              </c:extLst>
            </c:dLbl>
            <c:dLbl>
              <c:idx val="2"/>
              <c:layout>
                <c:manualLayout>
                  <c:x val="1.1372867587327381E-2"/>
                  <c:y val="-6.0998848946917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B7-4D73-B16E-8448883172B3}"/>
                </c:ext>
              </c:extLst>
            </c:dLbl>
            <c:spPr>
              <a:noFill/>
            </c:spPr>
            <c:txPr>
              <a:bodyPr rot="0" anchor="b" anchorCtr="1"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58135</c:v>
                </c:pt>
                <c:pt idx="1">
                  <c:v>58135</c:v>
                </c:pt>
                <c:pt idx="2">
                  <c:v>58135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B7-4D73-B16E-844888317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211"/>
        <c:axId val="141543296"/>
        <c:axId val="141544832"/>
        <c:axId val="127952192"/>
      </c:line3DChart>
      <c:catAx>
        <c:axId val="14154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41544832"/>
        <c:crosses val="autoZero"/>
        <c:auto val="1"/>
        <c:lblAlgn val="ctr"/>
        <c:lblOffset val="100"/>
        <c:noMultiLvlLbl val="0"/>
      </c:catAx>
      <c:valAx>
        <c:axId val="141544832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141543296"/>
        <c:crosses val="autoZero"/>
        <c:crossBetween val="between"/>
      </c:valAx>
      <c:serAx>
        <c:axId val="127952192"/>
        <c:scaling>
          <c:orientation val="minMax"/>
        </c:scaling>
        <c:delete val="1"/>
        <c:axPos val="b"/>
        <c:majorTickMark val="out"/>
        <c:minorTickMark val="none"/>
        <c:tickLblPos val="nextTo"/>
        <c:crossAx val="141544832"/>
        <c:crosses val="autoZero"/>
      </c:serAx>
    </c:plotArea>
    <c:legend>
      <c:legendPos val="r"/>
      <c:layout>
        <c:manualLayout>
          <c:xMode val="edge"/>
          <c:yMode val="edge"/>
          <c:x val="0.6934117963118136"/>
          <c:y val="8.6479316947377441E-2"/>
          <c:w val="0.30658820368818746"/>
          <c:h val="8.620842442134545E-2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  <c:spPr>
        <a:gradFill>
          <a:gsLst>
            <a:gs pos="0">
              <a:srgbClr val="0F6FC6">
                <a:tint val="66000"/>
                <a:satMod val="160000"/>
              </a:srgb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0F6FC6">
                <a:tint val="66000"/>
                <a:satMod val="160000"/>
              </a:srgb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395741251271359"/>
          <c:y val="4.8760894838705229E-2"/>
          <c:w val="0.552078266821034"/>
          <c:h val="0.79973069248343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ЕНВД, тыс. руб.</c:v>
                </c:pt>
              </c:strCache>
            </c:strRef>
          </c:tx>
          <c:spPr>
            <a:gradFill>
              <a:gsLst>
                <a:gs pos="0">
                  <a:srgbClr val="FFFF00"/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  <a:ln>
              <a:solidFill>
                <a:schemeClr val="tx1"/>
              </a:solidFill>
            </a:ln>
            <a:effectLst>
              <a:outerShdw dist="50800" dir="5400000" algn="ctr" rotWithShape="0">
                <a:srgbClr val="FFFF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1224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DA-4E6B-8EB2-9EAE2A1D0A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Упрощ. система налогообложения, тыс. руб.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10334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DA-4E6B-8EB2-9EAE2A1D0A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10747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DA-4E6B-8EB2-9EAE2A1D0A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11177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DA-4E6B-8EB2-9EAE2A1D0AD0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10334</c:v>
                </c:pt>
                <c:pt idx="1">
                  <c:v>10747</c:v>
                </c:pt>
                <c:pt idx="2">
                  <c:v>11177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DA-4E6B-8EB2-9EAE2A1D0A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ЕСХН, тыс. руб.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140</c:v>
                </c:pt>
                <c:pt idx="1">
                  <c:v>146</c:v>
                </c:pt>
                <c:pt idx="2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DA-4E6B-8EB2-9EAE2A1D0AD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Патент, тыс. 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323002351110866E-2"/>
                  <c:y val="-1.5249712236729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DA-4E6B-8EB2-9EAE2A1D0AD0}"/>
                </c:ext>
              </c:extLst>
            </c:dLbl>
            <c:dLbl>
              <c:idx val="1"/>
              <c:layout>
                <c:manualLayout>
                  <c:x val="3.379211404351157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DA-4E6B-8EB2-9EAE2A1D0AD0}"/>
                </c:ext>
              </c:extLst>
            </c:dLbl>
            <c:dLbl>
              <c:idx val="2"/>
              <c:layout>
                <c:manualLayout>
                  <c:x val="3.9669139249090615E-2"/>
                  <c:y val="1.2199769789383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DA-4E6B-8EB2-9EAE2A1D0AD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201</c:v>
                </c:pt>
                <c:pt idx="1">
                  <c:v>201</c:v>
                </c:pt>
                <c:pt idx="2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DDA-4E6B-8EB2-9EAE2A1D0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57824"/>
        <c:axId val="26576000"/>
        <c:axId val="0"/>
      </c:bar3DChart>
      <c:catAx>
        <c:axId val="265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26576000"/>
        <c:crosses val="autoZero"/>
        <c:auto val="1"/>
        <c:lblAlgn val="ctr"/>
        <c:lblOffset val="100"/>
        <c:noMultiLvlLbl val="0"/>
      </c:catAx>
      <c:valAx>
        <c:axId val="26576000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ru-RU" sz="1500" baseline="0"/>
            </a:pPr>
            <a:endParaRPr lang="ru-RU"/>
          </a:p>
        </c:txPr>
        <c:crossAx val="2655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453283611685015"/>
          <c:y val="0.23897643931467091"/>
          <c:w val="0.28546717786524511"/>
          <c:h val="0.76102356068532939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6448815120040525"/>
                  <c:y val="-0.1388607048697158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98-4F5D-95FF-928B16D43BDD}"/>
                </c:ext>
              </c:extLst>
            </c:dLbl>
            <c:dLbl>
              <c:idx val="1"/>
              <c:layout>
                <c:manualLayout>
                  <c:x val="0.12869837545080415"/>
                  <c:y val="-0.1502827144058363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98-4F5D-95FF-928B16D43BDD}"/>
                </c:ext>
              </c:extLst>
            </c:dLbl>
            <c:dLbl>
              <c:idx val="2"/>
              <c:layout>
                <c:manualLayout>
                  <c:x val="0.1484737878236437"/>
                  <c:y val="0.148461747876866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98-4F5D-95FF-928B16D43BDD}"/>
                </c:ext>
              </c:extLst>
            </c:dLbl>
            <c:dLbl>
              <c:idx val="3"/>
              <c:layout>
                <c:manualLayout>
                  <c:x val="-0.1808244720787765"/>
                  <c:y val="0.15964796095191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98-4F5D-95FF-928B16D43BDD}"/>
                </c:ext>
              </c:extLst>
            </c:dLbl>
            <c:dLbl>
              <c:idx val="4"/>
              <c:layout>
                <c:manualLayout>
                  <c:x val="-0.17552221924777126"/>
                  <c:y val="3.31400165700083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98-4F5D-95FF-928B16D43BDD}"/>
                </c:ext>
              </c:extLst>
            </c:dLbl>
            <c:dLbl>
              <c:idx val="5"/>
              <c:layout>
                <c:manualLayout>
                  <c:x val="-4.8317326658335678E-2"/>
                  <c:y val="-0.110239551827434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98-4F5D-95FF-928B16D43BDD}"/>
                </c:ext>
              </c:extLst>
            </c:dLbl>
            <c:dLbl>
              <c:idx val="6"/>
              <c:layout>
                <c:manualLayout>
                  <c:x val="-8.3044645364094324E-2"/>
                  <c:y val="-0.1388261388618884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98-4F5D-95FF-928B16D43B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Доходы от аренды земли</c:v>
                </c:pt>
                <c:pt idx="1">
                  <c:v>Доходы от аренды имущества</c:v>
                </c:pt>
                <c:pt idx="2">
                  <c:v>Плата за негативное воздействие на окружающую среду</c:v>
                </c:pt>
                <c:pt idx="3">
                  <c:v>Штрафы, санкции</c:v>
                </c:pt>
                <c:pt idx="4">
                  <c:v>Продажа земли и имущества</c:v>
                </c:pt>
                <c:pt idx="5">
                  <c:v>Доходы, поступающие в порядке возмещения расходов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9740</c:v>
                </c:pt>
                <c:pt idx="1">
                  <c:v>140</c:v>
                </c:pt>
                <c:pt idx="2">
                  <c:v>313.5</c:v>
                </c:pt>
                <c:pt idx="3">
                  <c:v>980</c:v>
                </c:pt>
                <c:pt idx="4">
                  <c:v>6493</c:v>
                </c:pt>
                <c:pt idx="5">
                  <c:v>3137.8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798-4F5D-95FF-928B16D43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spPr>
    <a:gradFill flip="none" rotWithShape="1">
      <a:gsLst>
        <a:gs pos="0">
          <a:srgbClr val="FFC000"/>
        </a:gs>
        <a:gs pos="100000">
          <a:srgbClr val="FFFFFF"/>
        </a:gs>
      </a:gsLst>
      <a:lin ang="16200000" scaled="1"/>
      <a:tileRect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ru-RU" dirty="0"/>
              <a:t>2022 год (тыс. руб.)</a:t>
            </a:r>
          </a:p>
        </c:rich>
      </c:tx>
      <c:overlay val="0"/>
    </c:title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088376145340577"/>
          <c:y val="0.20882881354826507"/>
          <c:w val="0.80209199616411131"/>
          <c:h val="0.699542171975810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(тыс. руб.)</c:v>
                </c:pt>
              </c:strCache>
            </c:strRef>
          </c:tx>
          <c:explosion val="25"/>
          <c:dPt>
            <c:idx val="4"/>
            <c:bubble3D val="0"/>
            <c:explosion val="31"/>
            <c:extLst>
              <c:ext xmlns:c16="http://schemas.microsoft.com/office/drawing/2014/chart" uri="{C3380CC4-5D6E-409C-BE32-E72D297353CC}">
                <c16:uniqueId val="{00000000-48D8-49C1-956E-6E346620C180}"/>
              </c:ext>
            </c:extLst>
          </c:dPt>
          <c:dLbls>
            <c:dLbl>
              <c:idx val="0"/>
              <c:layout>
                <c:manualLayout>
                  <c:x val="3.3140016570008288E-3"/>
                  <c:y val="1.32560066280033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D8-49C1-956E-6E346620C180}"/>
                </c:ext>
              </c:extLst>
            </c:dLbl>
            <c:dLbl>
              <c:idx val="1"/>
              <c:layout>
                <c:manualLayout>
                  <c:x val="-0.20878236533606459"/>
                  <c:y val="0.3277680720730124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D8-49C1-956E-6E346620C180}"/>
                </c:ext>
              </c:extLst>
            </c:dLbl>
            <c:dLbl>
              <c:idx val="2"/>
              <c:layout>
                <c:manualLayout>
                  <c:x val="0"/>
                  <c:y val="-0.1093620546810273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D8-49C1-956E-6E346620C180}"/>
                </c:ext>
              </c:extLst>
            </c:dLbl>
            <c:dLbl>
              <c:idx val="3"/>
              <c:layout>
                <c:manualLayout>
                  <c:x val="3.9767758938997574E-2"/>
                  <c:y val="-0.3015741507870754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D8-49C1-956E-6E346620C180}"/>
                </c:ext>
              </c:extLst>
            </c:dLbl>
            <c:dLbl>
              <c:idx val="4"/>
              <c:layout>
                <c:manualLayout>
                  <c:x val="0.38660494837805554"/>
                  <c:y val="4.3082021541010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D8-49C1-956E-6E346620C180}"/>
                </c:ext>
              </c:extLst>
            </c:dLbl>
            <c:dLbl>
              <c:idx val="5"/>
              <c:layout>
                <c:manualLayout>
                  <c:x val="-0.18227009113504564"/>
                  <c:y val="-8.28500414250207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D8-49C1-956E-6E346620C1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аренды земли</c:v>
                </c:pt>
                <c:pt idx="1">
                  <c:v>Доходы от аренды имущества</c:v>
                </c:pt>
                <c:pt idx="2">
                  <c:v>Плата за негативное воздействие на окружающую среду</c:v>
                </c:pt>
                <c:pt idx="3">
                  <c:v>Штрафы, санкции</c:v>
                </c:pt>
                <c:pt idx="4">
                  <c:v>Продажа земли,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9740</c:v>
                </c:pt>
                <c:pt idx="1">
                  <c:v>140</c:v>
                </c:pt>
                <c:pt idx="2">
                  <c:v>313.5</c:v>
                </c:pt>
                <c:pt idx="3">
                  <c:v>980</c:v>
                </c:pt>
                <c:pt idx="4">
                  <c:v>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D8-49C1-956E-6E346620C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olidFill>
      <a:srgbClr val="FFFF00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1543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1"/>
            <a:ext cx="4301543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509588"/>
            <a:ext cx="335597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9"/>
            <a:ext cx="4301543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9"/>
            <a:ext cx="4301543" cy="33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5" tIns="45478" rIns="90955" bIns="454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fld id="{8B2DD3F6-D3DB-44D7-81BE-95CF23828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1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5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0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4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754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5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57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08" algn="l" defTabSz="9143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6D7DA-16C9-4196-8B66-46AD946308A8}" type="slidenum">
              <a:rPr lang="ru-RU"/>
              <a:pPr/>
              <a:t>15</a:t>
            </a:fld>
            <a:endParaRPr 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2DD3F6-D3DB-44D7-81BE-95CF2382867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4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6D7DA-16C9-4196-8B66-46AD946308A8}" type="slidenum">
              <a:rPr lang="ru-RU"/>
              <a:pPr/>
              <a:t>21</a:t>
            </a:fld>
            <a:endParaRPr 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3441" y="2587362"/>
            <a:ext cx="6705875" cy="2328255"/>
          </a:xfrm>
        </p:spPr>
        <p:txBody>
          <a:bodyPr anchor="b">
            <a:normAutofit/>
          </a:bodyPr>
          <a:lstStyle>
            <a:lvl1pPr>
              <a:defRPr sz="548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3441" y="4915615"/>
            <a:ext cx="6705875" cy="115887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64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9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8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7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1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6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2225" y="4446192"/>
            <a:ext cx="1417762" cy="804402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096" y="4660605"/>
            <a:ext cx="594321" cy="375690"/>
          </a:xfrm>
        </p:spPr>
        <p:txBody>
          <a:bodyPr/>
          <a:lstStyle/>
          <a:p>
            <a:fld id="{49DEA3CB-363A-4872-9F7C-2A420785A1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7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440" y="627239"/>
            <a:ext cx="6697274" cy="3207232"/>
          </a:xfrm>
        </p:spPr>
        <p:txBody>
          <a:bodyPr anchor="ctr">
            <a:normAutofit/>
          </a:bodyPr>
          <a:lstStyle>
            <a:lvl1pPr algn="l">
              <a:defRPr sz="4877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3440" y="4480032"/>
            <a:ext cx="6697274" cy="1600883"/>
          </a:xfrm>
        </p:spPr>
        <p:txBody>
          <a:bodyPr anchor="ctr">
            <a:normAutofit/>
          </a:bodyPr>
          <a:lstStyle>
            <a:lvl1pPr marL="0" indent="0" algn="l">
              <a:buNone/>
              <a:defRPr sz="182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64515" indent="0">
              <a:buNone/>
              <a:defRPr sz="1829">
                <a:solidFill>
                  <a:schemeClr val="tx1">
                    <a:tint val="75000"/>
                  </a:schemeClr>
                </a:solidFill>
              </a:defRPr>
            </a:lvl2pPr>
            <a:lvl3pPr marL="929030" indent="0">
              <a:buNone/>
              <a:defRPr sz="1626">
                <a:solidFill>
                  <a:schemeClr val="tx1">
                    <a:tint val="75000"/>
                  </a:schemeClr>
                </a:solidFill>
              </a:defRPr>
            </a:lvl3pPr>
            <a:lvl4pPr marL="139354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4pPr>
            <a:lvl5pPr marL="185806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5pPr>
            <a:lvl6pPr marL="232257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6pPr>
            <a:lvl7pPr marL="278709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7pPr>
            <a:lvl8pPr marL="325160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8pPr>
            <a:lvl9pPr marL="3716122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3258152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9394" y="3338011"/>
            <a:ext cx="594321" cy="375690"/>
          </a:xfrm>
        </p:spPr>
        <p:txBody>
          <a:bodyPr/>
          <a:lstStyle/>
          <a:p>
            <a:fld id="{DCE66A86-3950-4111-8EA0-0F234DC717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2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073" y="627239"/>
            <a:ext cx="6207171" cy="2979385"/>
          </a:xfrm>
        </p:spPr>
        <p:txBody>
          <a:bodyPr anchor="ctr">
            <a:normAutofit/>
          </a:bodyPr>
          <a:lstStyle>
            <a:lvl1pPr algn="l">
              <a:defRPr sz="4877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4561" y="3606624"/>
            <a:ext cx="5744193" cy="39202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2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64515" indent="0">
              <a:buFontTx/>
              <a:buNone/>
              <a:defRPr/>
            </a:lvl2pPr>
            <a:lvl3pPr marL="929030" indent="0">
              <a:buFontTx/>
              <a:buNone/>
              <a:defRPr/>
            </a:lvl3pPr>
            <a:lvl4pPr marL="1393546" indent="0">
              <a:buFontTx/>
              <a:buNone/>
              <a:defRPr/>
            </a:lvl4pPr>
            <a:lvl5pPr marL="185806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3440" y="4480032"/>
            <a:ext cx="6697274" cy="1600883"/>
          </a:xfrm>
        </p:spPr>
        <p:txBody>
          <a:bodyPr anchor="ctr">
            <a:normAutofit/>
          </a:bodyPr>
          <a:lstStyle>
            <a:lvl1pPr marL="0" indent="0" algn="l">
              <a:buNone/>
              <a:defRPr sz="182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64515" indent="0">
              <a:buNone/>
              <a:defRPr sz="1829">
                <a:solidFill>
                  <a:schemeClr val="tx1">
                    <a:tint val="75000"/>
                  </a:schemeClr>
                </a:solidFill>
              </a:defRPr>
            </a:lvl2pPr>
            <a:lvl3pPr marL="929030" indent="0">
              <a:buNone/>
              <a:defRPr sz="1626">
                <a:solidFill>
                  <a:schemeClr val="tx1">
                    <a:tint val="75000"/>
                  </a:schemeClr>
                </a:solidFill>
              </a:defRPr>
            </a:lvl3pPr>
            <a:lvl4pPr marL="139354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4pPr>
            <a:lvl5pPr marL="185806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5pPr>
            <a:lvl6pPr marL="232257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6pPr>
            <a:lvl7pPr marL="278709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7pPr>
            <a:lvl8pPr marL="325160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8pPr>
            <a:lvl9pPr marL="3716122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9" y="3258152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9394" y="3338011"/>
            <a:ext cx="594321" cy="375690"/>
          </a:xfrm>
        </p:spPr>
        <p:txBody>
          <a:bodyPr/>
          <a:lstStyle/>
          <a:p>
            <a:fld id="{DCE66A86-3950-4111-8EA0-0F234DC71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37200" y="666755"/>
            <a:ext cx="464623" cy="601697"/>
          </a:xfrm>
          <a:prstGeom prst="rect">
            <a:avLst/>
          </a:prstGeom>
        </p:spPr>
        <p:txBody>
          <a:bodyPr vert="horz" lIns="92901" tIns="46450" rIns="92901" bIns="46450" rtlCol="0" anchor="ctr">
            <a:noAutofit/>
          </a:bodyPr>
          <a:lstStyle/>
          <a:p>
            <a:pPr lvl="0"/>
            <a:r>
              <a:rPr lang="en-US" sz="812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00019" y="2989372"/>
            <a:ext cx="464623" cy="601697"/>
          </a:xfrm>
          <a:prstGeom prst="rect">
            <a:avLst/>
          </a:prstGeom>
        </p:spPr>
        <p:txBody>
          <a:bodyPr vert="horz" lIns="92901" tIns="46450" rIns="92901" bIns="46450" rtlCol="0" anchor="ctr">
            <a:noAutofit/>
          </a:bodyPr>
          <a:lstStyle/>
          <a:p>
            <a:pPr lvl="0"/>
            <a:r>
              <a:rPr lang="en-US" sz="812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230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440" y="2508957"/>
            <a:ext cx="6697274" cy="2803689"/>
          </a:xfrm>
        </p:spPr>
        <p:txBody>
          <a:bodyPr anchor="b">
            <a:normAutofit/>
          </a:bodyPr>
          <a:lstStyle>
            <a:lvl1pPr algn="l">
              <a:defRPr sz="4877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3440" y="5331531"/>
            <a:ext cx="6697274" cy="75073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5052752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9394" y="5127275"/>
            <a:ext cx="594321" cy="375690"/>
          </a:xfrm>
        </p:spPr>
        <p:txBody>
          <a:bodyPr/>
          <a:lstStyle/>
          <a:p>
            <a:fld id="{DCE66A86-3950-4111-8EA0-0F234DC717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49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23073" y="627239"/>
            <a:ext cx="6207171" cy="2979385"/>
          </a:xfrm>
        </p:spPr>
        <p:txBody>
          <a:bodyPr anchor="ctr">
            <a:normAutofit/>
          </a:bodyPr>
          <a:lstStyle>
            <a:lvl1pPr algn="l">
              <a:defRPr sz="4877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73440" y="4469077"/>
            <a:ext cx="6795119" cy="8624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38">
                <a:solidFill>
                  <a:schemeClr val="accent1"/>
                </a:solidFill>
              </a:defRPr>
            </a:lvl1pPr>
            <a:lvl2pPr marL="464515" indent="0">
              <a:buFontTx/>
              <a:buNone/>
              <a:defRPr/>
            </a:lvl2pPr>
            <a:lvl3pPr marL="929030" indent="0">
              <a:buFontTx/>
              <a:buNone/>
              <a:defRPr/>
            </a:lvl3pPr>
            <a:lvl4pPr marL="1393546" indent="0">
              <a:buFontTx/>
              <a:buNone/>
              <a:defRPr/>
            </a:lvl4pPr>
            <a:lvl5pPr marL="185806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3440" y="5331531"/>
            <a:ext cx="6795119" cy="75073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9" y="5052752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9394" y="5127275"/>
            <a:ext cx="594321" cy="375690"/>
          </a:xfrm>
        </p:spPr>
        <p:txBody>
          <a:bodyPr/>
          <a:lstStyle/>
          <a:p>
            <a:fld id="{DCE66A86-3950-4111-8EA0-0F234DC71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37200" y="666755"/>
            <a:ext cx="464623" cy="601697"/>
          </a:xfrm>
          <a:prstGeom prst="rect">
            <a:avLst/>
          </a:prstGeom>
        </p:spPr>
        <p:txBody>
          <a:bodyPr vert="horz" lIns="92901" tIns="46450" rIns="92901" bIns="46450" rtlCol="0" anchor="ctr">
            <a:noAutofit/>
          </a:bodyPr>
          <a:lstStyle/>
          <a:p>
            <a:pPr lvl="0"/>
            <a:r>
              <a:rPr lang="en-US" sz="812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00019" y="2989372"/>
            <a:ext cx="464623" cy="601697"/>
          </a:xfrm>
          <a:prstGeom prst="rect">
            <a:avLst/>
          </a:prstGeom>
        </p:spPr>
        <p:txBody>
          <a:bodyPr vert="horz" lIns="92901" tIns="46450" rIns="92901" bIns="46450" rtlCol="0" anchor="ctr">
            <a:noAutofit/>
          </a:bodyPr>
          <a:lstStyle/>
          <a:p>
            <a:pPr lvl="0"/>
            <a:r>
              <a:rPr lang="en-US" sz="812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8890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441" y="645561"/>
            <a:ext cx="6697273" cy="2963354"/>
          </a:xfrm>
        </p:spPr>
        <p:txBody>
          <a:bodyPr anchor="ctr">
            <a:normAutofit/>
          </a:bodyPr>
          <a:lstStyle>
            <a:lvl1pPr algn="l">
              <a:defRPr sz="4877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73440" y="4469077"/>
            <a:ext cx="6697274" cy="8624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38">
                <a:solidFill>
                  <a:schemeClr val="accent1"/>
                </a:solidFill>
              </a:defRPr>
            </a:lvl1pPr>
            <a:lvl2pPr marL="464515" indent="0">
              <a:buFontTx/>
              <a:buNone/>
              <a:defRPr/>
            </a:lvl2pPr>
            <a:lvl3pPr marL="929030" indent="0">
              <a:buFontTx/>
              <a:buNone/>
              <a:defRPr/>
            </a:lvl3pPr>
            <a:lvl4pPr marL="1393546" indent="0">
              <a:buFontTx/>
              <a:buNone/>
              <a:defRPr/>
            </a:lvl4pPr>
            <a:lvl5pPr marL="185806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3440" y="5331531"/>
            <a:ext cx="6697274" cy="75073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5052752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9394" y="5127275"/>
            <a:ext cx="594321" cy="375690"/>
          </a:xfrm>
        </p:spPr>
        <p:txBody>
          <a:bodyPr/>
          <a:lstStyle/>
          <a:p>
            <a:fld id="{DCE66A86-3950-4111-8EA0-0F234DC717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200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31773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00DE-73BA-43FB-9796-1D3D48794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74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8401" y="645560"/>
            <a:ext cx="1682584" cy="5436706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3440" y="645560"/>
            <a:ext cx="4791679" cy="543670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31773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9EED-6BDD-4CA2-A33F-58385F7065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39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2" y="784225"/>
            <a:ext cx="8050213" cy="11763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50900" y="2430465"/>
            <a:ext cx="7816850" cy="38322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2DD4F-85C5-4734-93A3-8E18C9D110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558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2" y="784225"/>
            <a:ext cx="8050213" cy="11763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0900" y="2430465"/>
            <a:ext cx="3832225" cy="38322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35527" y="2430464"/>
            <a:ext cx="3832225" cy="18399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35527" y="4422775"/>
            <a:ext cx="3832225" cy="18399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D3D6D-73CE-4A83-8CBC-7A94796FF3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07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2" y="784225"/>
            <a:ext cx="8050213" cy="11763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50900" y="2430465"/>
            <a:ext cx="7816850" cy="38322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88646-1547-4DD1-B079-EEAC1AAEDE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53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271" y="642169"/>
            <a:ext cx="6694443" cy="131795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440" y="2195337"/>
            <a:ext cx="6697274" cy="38869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31773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6D7A-E55D-4E2D-930A-07A63A11B6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43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440" y="2134590"/>
            <a:ext cx="6697274" cy="1511300"/>
          </a:xfrm>
        </p:spPr>
        <p:txBody>
          <a:bodyPr anchor="b"/>
          <a:lstStyle>
            <a:lvl1pPr algn="l">
              <a:defRPr sz="4064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3440" y="3685029"/>
            <a:ext cx="6697274" cy="885296"/>
          </a:xfrm>
        </p:spPr>
        <p:txBody>
          <a:bodyPr anchor="t"/>
          <a:lstStyle>
            <a:lvl1pPr marL="0" indent="0" algn="l">
              <a:buNone/>
              <a:defRPr sz="20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64515" indent="0">
              <a:buNone/>
              <a:defRPr sz="1829">
                <a:solidFill>
                  <a:schemeClr val="tx1">
                    <a:tint val="75000"/>
                  </a:schemeClr>
                </a:solidFill>
              </a:defRPr>
            </a:lvl2pPr>
            <a:lvl3pPr marL="929030" indent="0">
              <a:buNone/>
              <a:defRPr sz="1626">
                <a:solidFill>
                  <a:schemeClr val="tx1">
                    <a:tint val="75000"/>
                  </a:schemeClr>
                </a:solidFill>
              </a:defRPr>
            </a:lvl3pPr>
            <a:lvl4pPr marL="139354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4pPr>
            <a:lvl5pPr marL="185806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5pPr>
            <a:lvl6pPr marL="232257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6pPr>
            <a:lvl7pPr marL="278709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7pPr>
            <a:lvl8pPr marL="325160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8pPr>
            <a:lvl9pPr marL="3716122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3258152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9394" y="3338011"/>
            <a:ext cx="594321" cy="375690"/>
          </a:xfrm>
        </p:spPr>
        <p:txBody>
          <a:bodyPr/>
          <a:lstStyle/>
          <a:p>
            <a:fld id="{8140B877-AD48-41B7-8CF4-5C1041795D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7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3441" y="2198532"/>
            <a:ext cx="3248603" cy="387640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556" y="2198532"/>
            <a:ext cx="3248158" cy="387640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9" y="731773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9394" y="810578"/>
            <a:ext cx="594321" cy="375690"/>
          </a:xfrm>
        </p:spPr>
        <p:txBody>
          <a:bodyPr/>
          <a:lstStyle/>
          <a:p>
            <a:fld id="{B933BE99-0A9A-4B56-81D5-719BC80607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1535" y="2291054"/>
            <a:ext cx="2920510" cy="592936"/>
          </a:xfrm>
        </p:spPr>
        <p:txBody>
          <a:bodyPr anchor="b">
            <a:noAutofit/>
          </a:bodyPr>
          <a:lstStyle>
            <a:lvl1pPr marL="0" indent="0">
              <a:buNone/>
              <a:defRPr sz="2438" b="0"/>
            </a:lvl1pPr>
            <a:lvl2pPr marL="464515" indent="0">
              <a:buNone/>
              <a:defRPr sz="2032" b="1"/>
            </a:lvl2pPr>
            <a:lvl3pPr marL="929030" indent="0">
              <a:buNone/>
              <a:defRPr sz="1829" b="1"/>
            </a:lvl3pPr>
            <a:lvl4pPr marL="1393546" indent="0">
              <a:buNone/>
              <a:defRPr sz="1626" b="1"/>
            </a:lvl4pPr>
            <a:lvl5pPr marL="1858061" indent="0">
              <a:buNone/>
              <a:defRPr sz="1626" b="1"/>
            </a:lvl5pPr>
            <a:lvl6pPr marL="2322576" indent="0">
              <a:buNone/>
              <a:defRPr sz="1626" b="1"/>
            </a:lvl6pPr>
            <a:lvl7pPr marL="2787091" indent="0">
              <a:buNone/>
              <a:defRPr sz="1626" b="1"/>
            </a:lvl7pPr>
            <a:lvl8pPr marL="3251606" indent="0">
              <a:buNone/>
              <a:defRPr sz="1626" b="1"/>
            </a:lvl8pPr>
            <a:lvl9pPr marL="3716122" indent="0">
              <a:buNone/>
              <a:defRPr sz="162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3440" y="2883991"/>
            <a:ext cx="3248604" cy="31955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6496" y="2287733"/>
            <a:ext cx="2919131" cy="592936"/>
          </a:xfrm>
        </p:spPr>
        <p:txBody>
          <a:bodyPr anchor="b">
            <a:noAutofit/>
          </a:bodyPr>
          <a:lstStyle>
            <a:lvl1pPr marL="0" indent="0">
              <a:buNone/>
              <a:defRPr sz="2438" b="0"/>
            </a:lvl1pPr>
            <a:lvl2pPr marL="464515" indent="0">
              <a:buNone/>
              <a:defRPr sz="2032" b="1"/>
            </a:lvl2pPr>
            <a:lvl3pPr marL="929030" indent="0">
              <a:buNone/>
              <a:defRPr sz="1829" b="1"/>
            </a:lvl3pPr>
            <a:lvl4pPr marL="1393546" indent="0">
              <a:buNone/>
              <a:defRPr sz="1626" b="1"/>
            </a:lvl4pPr>
            <a:lvl5pPr marL="1858061" indent="0">
              <a:buNone/>
              <a:defRPr sz="1626" b="1"/>
            </a:lvl5pPr>
            <a:lvl6pPr marL="2322576" indent="0">
              <a:buNone/>
              <a:defRPr sz="1626" b="1"/>
            </a:lvl6pPr>
            <a:lvl7pPr marL="2787091" indent="0">
              <a:buNone/>
              <a:defRPr sz="1626" b="1"/>
            </a:lvl7pPr>
            <a:lvl8pPr marL="3251606" indent="0">
              <a:buNone/>
              <a:defRPr sz="1626" b="1"/>
            </a:lvl8pPr>
            <a:lvl9pPr marL="3716122" indent="0">
              <a:buNone/>
              <a:defRPr sz="162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8906" y="2880670"/>
            <a:ext cx="3246722" cy="31955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731773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9394" y="810578"/>
            <a:ext cx="594321" cy="375690"/>
          </a:xfrm>
        </p:spPr>
        <p:txBody>
          <a:bodyPr/>
          <a:lstStyle/>
          <a:p>
            <a:fld id="{1CB267F3-D3EA-4BF3-A91D-5C238593AC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08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269" y="642169"/>
            <a:ext cx="6694444" cy="131795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9" y="731773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EA2E-3AFF-4386-893B-EE55B9CC6F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86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9" y="731773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5DA-EDF3-4B0C-BF3D-3DA4584EF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2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440" y="458996"/>
            <a:ext cx="2671584" cy="1004562"/>
          </a:xfrm>
        </p:spPr>
        <p:txBody>
          <a:bodyPr anchor="b"/>
          <a:lstStyle>
            <a:lvl1pPr algn="l">
              <a:defRPr sz="2032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258" y="458997"/>
            <a:ext cx="3851455" cy="5571646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3440" y="1644869"/>
            <a:ext cx="2671584" cy="4385771"/>
          </a:xfrm>
        </p:spPr>
        <p:txBody>
          <a:bodyPr/>
          <a:lstStyle>
            <a:lvl1pPr marL="0" indent="0">
              <a:buNone/>
              <a:defRPr sz="1422"/>
            </a:lvl1pPr>
            <a:lvl2pPr marL="464515" indent="0">
              <a:buNone/>
              <a:defRPr sz="1219"/>
            </a:lvl2pPr>
            <a:lvl3pPr marL="929030" indent="0">
              <a:buNone/>
              <a:defRPr sz="1016"/>
            </a:lvl3pPr>
            <a:lvl4pPr marL="1393546" indent="0">
              <a:buNone/>
              <a:defRPr sz="914"/>
            </a:lvl4pPr>
            <a:lvl5pPr marL="1858061" indent="0">
              <a:buNone/>
              <a:defRPr sz="914"/>
            </a:lvl5pPr>
            <a:lvl6pPr marL="2322576" indent="0">
              <a:buNone/>
              <a:defRPr sz="914"/>
            </a:lvl6pPr>
            <a:lvl7pPr marL="2787091" indent="0">
              <a:buNone/>
              <a:defRPr sz="914"/>
            </a:lvl7pPr>
            <a:lvl8pPr marL="3251606" indent="0">
              <a:buNone/>
              <a:defRPr sz="914"/>
            </a:lvl8pPr>
            <a:lvl9pPr marL="3716122" indent="0">
              <a:buNone/>
              <a:defRPr sz="91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31773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4823-6152-48C0-88A6-EBF163419C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440" y="4939506"/>
            <a:ext cx="6697274" cy="583137"/>
          </a:xfrm>
        </p:spPr>
        <p:txBody>
          <a:bodyPr anchor="b">
            <a:normAutofit/>
          </a:bodyPr>
          <a:lstStyle>
            <a:lvl1pPr algn="l">
              <a:defRPr sz="2438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73440" y="653338"/>
            <a:ext cx="6697274" cy="3966515"/>
          </a:xfrm>
        </p:spPr>
        <p:txBody>
          <a:bodyPr anchor="t">
            <a:normAutofit/>
          </a:bodyPr>
          <a:lstStyle>
            <a:lvl1pPr marL="0" indent="0" algn="ctr">
              <a:buNone/>
              <a:defRPr sz="1626"/>
            </a:lvl1pPr>
            <a:lvl2pPr marL="464515" indent="0">
              <a:buNone/>
              <a:defRPr sz="1626"/>
            </a:lvl2pPr>
            <a:lvl3pPr marL="929030" indent="0">
              <a:buNone/>
              <a:defRPr sz="1626"/>
            </a:lvl3pPr>
            <a:lvl4pPr marL="1393546" indent="0">
              <a:buNone/>
              <a:defRPr sz="1626"/>
            </a:lvl4pPr>
            <a:lvl5pPr marL="1858061" indent="0">
              <a:buNone/>
              <a:defRPr sz="1626"/>
            </a:lvl5pPr>
            <a:lvl6pPr marL="2322576" indent="0">
              <a:buNone/>
              <a:defRPr sz="1626"/>
            </a:lvl6pPr>
            <a:lvl7pPr marL="2787091" indent="0">
              <a:buNone/>
              <a:defRPr sz="1626"/>
            </a:lvl7pPr>
            <a:lvl8pPr marL="3251606" indent="0">
              <a:buNone/>
              <a:defRPr sz="1626"/>
            </a:lvl8pPr>
            <a:lvl9pPr marL="3716122" indent="0">
              <a:buNone/>
              <a:defRPr sz="1626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3440" y="5522643"/>
            <a:ext cx="6697274" cy="507998"/>
          </a:xfrm>
        </p:spPr>
        <p:txBody>
          <a:bodyPr>
            <a:normAutofit/>
          </a:bodyPr>
          <a:lstStyle>
            <a:lvl1pPr marL="0" indent="0">
              <a:buNone/>
              <a:defRPr sz="1219"/>
            </a:lvl1pPr>
            <a:lvl2pPr marL="464515" indent="0">
              <a:buNone/>
              <a:defRPr sz="1219"/>
            </a:lvl2pPr>
            <a:lvl3pPr marL="929030" indent="0">
              <a:buNone/>
              <a:defRPr sz="1016"/>
            </a:lvl3pPr>
            <a:lvl4pPr marL="1393546" indent="0">
              <a:buNone/>
              <a:defRPr sz="914"/>
            </a:lvl4pPr>
            <a:lvl5pPr marL="1858061" indent="0">
              <a:buNone/>
              <a:defRPr sz="914"/>
            </a:lvl5pPr>
            <a:lvl6pPr marL="2322576" indent="0">
              <a:buNone/>
              <a:defRPr sz="914"/>
            </a:lvl6pPr>
            <a:lvl7pPr marL="2787091" indent="0">
              <a:buNone/>
              <a:defRPr sz="914"/>
            </a:lvl7pPr>
            <a:lvl8pPr marL="3251606" indent="0">
              <a:buNone/>
              <a:defRPr sz="914"/>
            </a:lvl8pPr>
            <a:lvl9pPr marL="3716122" indent="0">
              <a:buNone/>
              <a:defRPr sz="91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5052752"/>
            <a:ext cx="1380052" cy="52270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9394" y="5127275"/>
            <a:ext cx="594321" cy="375690"/>
          </a:xfrm>
        </p:spPr>
        <p:txBody>
          <a:bodyPr/>
          <a:lstStyle/>
          <a:p>
            <a:fld id="{BD0B021E-7304-480F-B567-920265919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2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35215"/>
            <a:ext cx="2012844" cy="683071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747" y="293"/>
            <a:ext cx="1983454" cy="7051260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5801" cy="7056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269" y="642169"/>
            <a:ext cx="6694444" cy="1317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3440" y="2195336"/>
            <a:ext cx="6697274" cy="3998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96542" y="6312610"/>
            <a:ext cx="778621" cy="3808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3440" y="6313351"/>
            <a:ext cx="5807793" cy="3756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9394" y="810578"/>
            <a:ext cx="594321" cy="3756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32">
                <a:solidFill>
                  <a:srgbClr val="FEFFFF"/>
                </a:solidFill>
              </a:defRPr>
            </a:lvl1pPr>
          </a:lstStyle>
          <a:p>
            <a:fld id="{DCE66A86-3950-4111-8EA0-0F234DC717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73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69" r:id="rId14"/>
    <p:sldLayoutId id="2147483970" r:id="rId15"/>
    <p:sldLayoutId id="2147483971" r:id="rId16"/>
    <p:sldLayoutId id="2147483972" r:id="rId17"/>
    <p:sldLayoutId id="2147483973" r:id="rId18"/>
    <p:sldLayoutId id="2147483974" r:id="rId19"/>
  </p:sldLayoutIdLst>
  <p:txStyles>
    <p:titleStyle>
      <a:lvl1pPr algn="l" defTabSz="464515" rtl="0" eaLnBrk="1" latinLnBrk="0" hangingPunct="1">
        <a:spcBef>
          <a:spcPct val="0"/>
        </a:spcBef>
        <a:buNone/>
        <a:defRPr sz="3658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86" indent="-348386" algn="l" defTabSz="464515" rtl="0" eaLnBrk="1" latinLnBrk="0" hangingPunct="1">
        <a:spcBef>
          <a:spcPts val="1016"/>
        </a:spcBef>
        <a:spcAft>
          <a:spcPts val="0"/>
        </a:spcAft>
        <a:buClr>
          <a:schemeClr val="accent1"/>
        </a:buClr>
        <a:buFont typeface="Wingdings 3" charset="2"/>
        <a:buChar char=""/>
        <a:defRPr sz="182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54837" indent="-290322" algn="l" defTabSz="464515" rtl="0" eaLnBrk="1" latinLnBrk="0" hangingPunct="1">
        <a:spcBef>
          <a:spcPts val="1016"/>
        </a:spcBef>
        <a:spcAft>
          <a:spcPts val="0"/>
        </a:spcAft>
        <a:buClr>
          <a:schemeClr val="accent1"/>
        </a:buClr>
        <a:buFont typeface="Wingdings 3" charset="2"/>
        <a:buChar char=""/>
        <a:defRPr sz="16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61288" indent="-232258" algn="l" defTabSz="464515" rtl="0" eaLnBrk="1" latinLnBrk="0" hangingPunct="1">
        <a:spcBef>
          <a:spcPts val="1016"/>
        </a:spcBef>
        <a:spcAft>
          <a:spcPts val="0"/>
        </a:spcAft>
        <a:buClr>
          <a:schemeClr val="accent1"/>
        </a:buClr>
        <a:buFont typeface="Wingdings 3" charset="2"/>
        <a:buChar char=""/>
        <a:defRPr sz="14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25803" indent="-232258" algn="l" defTabSz="464515" rtl="0" eaLnBrk="1" latinLnBrk="0" hangingPunct="1">
        <a:spcBef>
          <a:spcPts val="1016"/>
        </a:spcBef>
        <a:spcAft>
          <a:spcPts val="0"/>
        </a:spcAft>
        <a:buClr>
          <a:schemeClr val="accent1"/>
        </a:buClr>
        <a:buFont typeface="Wingdings 3" charset="2"/>
        <a:buChar char=""/>
        <a:defRPr sz="121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90318" indent="-232258" algn="l" defTabSz="464515" rtl="0" eaLnBrk="1" latinLnBrk="0" hangingPunct="1">
        <a:spcBef>
          <a:spcPts val="1016"/>
        </a:spcBef>
        <a:spcAft>
          <a:spcPts val="0"/>
        </a:spcAft>
        <a:buClr>
          <a:schemeClr val="accent1"/>
        </a:buClr>
        <a:buFont typeface="Wingdings 3" charset="2"/>
        <a:buChar char=""/>
        <a:defRPr sz="121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54834" indent="-232258" algn="l" defTabSz="464515" rtl="0" eaLnBrk="1" latinLnBrk="0" hangingPunct="1">
        <a:spcBef>
          <a:spcPts val="1016"/>
        </a:spcBef>
        <a:spcAft>
          <a:spcPts val="0"/>
        </a:spcAft>
        <a:buClr>
          <a:schemeClr val="accent1"/>
        </a:buClr>
        <a:buFont typeface="Wingdings 3" charset="2"/>
        <a:buChar char=""/>
        <a:defRPr sz="121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019349" indent="-232258" algn="l" defTabSz="464515" rtl="0" eaLnBrk="1" latinLnBrk="0" hangingPunct="1">
        <a:spcBef>
          <a:spcPts val="1016"/>
        </a:spcBef>
        <a:spcAft>
          <a:spcPts val="0"/>
        </a:spcAft>
        <a:buClr>
          <a:schemeClr val="accent1"/>
        </a:buClr>
        <a:buFont typeface="Wingdings 3" charset="2"/>
        <a:buChar char=""/>
        <a:defRPr sz="121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83864" indent="-232258" algn="l" defTabSz="464515" rtl="0" eaLnBrk="1" latinLnBrk="0" hangingPunct="1">
        <a:spcBef>
          <a:spcPts val="1016"/>
        </a:spcBef>
        <a:spcAft>
          <a:spcPts val="0"/>
        </a:spcAft>
        <a:buClr>
          <a:schemeClr val="accent1"/>
        </a:buClr>
        <a:buFont typeface="Wingdings 3" charset="2"/>
        <a:buChar char=""/>
        <a:defRPr sz="121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948379" indent="-232258" algn="l" defTabSz="464515" rtl="0" eaLnBrk="1" latinLnBrk="0" hangingPunct="1">
        <a:spcBef>
          <a:spcPts val="1016"/>
        </a:spcBef>
        <a:spcAft>
          <a:spcPts val="0"/>
        </a:spcAft>
        <a:buClr>
          <a:schemeClr val="accent1"/>
        </a:buClr>
        <a:buFont typeface="Wingdings 3" charset="2"/>
        <a:buChar char=""/>
        <a:defRPr sz="121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4515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1pPr>
      <a:lvl2pPr marL="464515" algn="l" defTabSz="464515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2pPr>
      <a:lvl3pPr marL="929030" algn="l" defTabSz="464515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3pPr>
      <a:lvl4pPr marL="1393546" algn="l" defTabSz="464515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4pPr>
      <a:lvl5pPr marL="1858061" algn="l" defTabSz="464515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5pPr>
      <a:lvl6pPr marL="2322576" algn="l" defTabSz="464515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6pPr>
      <a:lvl7pPr marL="2787091" algn="l" defTabSz="464515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7pPr>
      <a:lvl8pPr marL="3251606" algn="l" defTabSz="464515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8pPr>
      <a:lvl9pPr marL="3716122" algn="l" defTabSz="464515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minfin@tatar.r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9"/>
          <p:cNvSpPr>
            <a:spLocks noGrp="1" noChangeArrowheads="1"/>
          </p:cNvSpPr>
          <p:nvPr>
            <p:ph type="ctrTitle"/>
          </p:nvPr>
        </p:nvSpPr>
        <p:spPr>
          <a:xfrm>
            <a:off x="1001687" y="742137"/>
            <a:ext cx="7231085" cy="55721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i="1" dirty="0"/>
              <a:t>     Бюджет для граждан</a:t>
            </a:r>
            <a:br>
              <a:rPr lang="ru-RU" sz="3300" i="1" dirty="0">
                <a:solidFill>
                  <a:schemeClr val="tx2"/>
                </a:solidFill>
              </a:rPr>
            </a:br>
            <a:r>
              <a:rPr lang="ru-RU" sz="3300" i="1" dirty="0">
                <a:solidFill>
                  <a:schemeClr val="tx2"/>
                </a:solidFill>
              </a:rPr>
              <a:t>          </a:t>
            </a:r>
            <a:br>
              <a:rPr lang="ru-RU" sz="3300" i="1" dirty="0">
                <a:solidFill>
                  <a:schemeClr val="tx2"/>
                </a:solidFill>
              </a:rPr>
            </a:br>
            <a:r>
              <a:rPr lang="ru-RU" sz="3300" i="1" dirty="0">
                <a:solidFill>
                  <a:schemeClr val="tx2"/>
                </a:solidFill>
              </a:rPr>
              <a:t>Бюджет  Верхнеуслонского </a:t>
            </a:r>
            <a:br>
              <a:rPr lang="ru-RU" sz="3300" i="1" dirty="0">
                <a:solidFill>
                  <a:schemeClr val="tx2"/>
                </a:solidFill>
              </a:rPr>
            </a:br>
            <a:r>
              <a:rPr lang="ru-RU" sz="3300" i="1" dirty="0">
                <a:solidFill>
                  <a:schemeClr val="tx2"/>
                </a:solidFill>
              </a:rPr>
              <a:t>   муниципального района на  2021 год и </a:t>
            </a:r>
            <a:br>
              <a:rPr lang="ru-RU" sz="3300" i="1" dirty="0">
                <a:solidFill>
                  <a:schemeClr val="tx2"/>
                </a:solidFill>
              </a:rPr>
            </a:br>
            <a:r>
              <a:rPr lang="ru-RU" sz="3300" i="1" dirty="0">
                <a:solidFill>
                  <a:schemeClr val="tx2"/>
                </a:solidFill>
              </a:rPr>
              <a:t>            плановый период 2022-2023 гг. </a:t>
            </a:r>
            <a:br>
              <a:rPr lang="ru-RU" sz="3300" i="1" dirty="0">
                <a:solidFill>
                  <a:schemeClr val="tx2"/>
                </a:solidFill>
              </a:rPr>
            </a:br>
            <a:br>
              <a:rPr lang="ru-RU" sz="3300" i="1" dirty="0"/>
            </a:br>
            <a:br>
              <a:rPr lang="ru-RU" sz="3300" i="1" dirty="0"/>
            </a:br>
            <a:br>
              <a:rPr lang="ru-RU" sz="3300" i="1" dirty="0"/>
            </a:br>
            <a:endParaRPr lang="ru-RU" sz="33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373" y="242071"/>
            <a:ext cx="8121651" cy="200026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/>
            </a:br>
            <a:r>
              <a:rPr lang="ru-RU" sz="2800" b="1" dirty="0"/>
              <a:t>Прогноз поступления акцизов в бюджет</a:t>
            </a:r>
            <a:br>
              <a:rPr lang="ru-RU" sz="2800" b="1" dirty="0"/>
            </a:br>
            <a:r>
              <a:rPr lang="ru-RU" sz="2800" b="1" dirty="0"/>
              <a:t>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(тыс. руб.) 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549967061"/>
              </p:ext>
            </p:extLst>
          </p:nvPr>
        </p:nvGraphicFramePr>
        <p:xfrm>
          <a:off x="850900" y="2242335"/>
          <a:ext cx="7816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7536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Прогноз поступления налога на имущество физических лиц в бюджеты сельских поселений </a:t>
            </a:r>
            <a:br>
              <a:rPr lang="ru-RU" sz="2800" b="1" dirty="0"/>
            </a:br>
            <a:r>
              <a:rPr lang="ru-RU" sz="2800" b="1" dirty="0"/>
              <a:t>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102023118"/>
              </p:ext>
            </p:extLst>
          </p:nvPr>
        </p:nvGraphicFramePr>
        <p:xfrm>
          <a:off x="930249" y="2099459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599261"/>
            <a:ext cx="8050213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Прогноз поступления земельного налога 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в бюджеты поселений 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Верхнеуслонского муниципального района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 в 2021-2023 гг. 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394071907"/>
              </p:ext>
            </p:extLst>
          </p:nvPr>
        </p:nvGraphicFramePr>
        <p:xfrm>
          <a:off x="715935" y="2242335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143843"/>
            <a:ext cx="8050213" cy="20270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Прогноз поступления налогов на совокупный доход </a:t>
            </a:r>
            <a:br>
              <a:rPr lang="ru-RU" sz="2800" b="1" dirty="0"/>
            </a:br>
            <a:r>
              <a:rPr lang="ru-RU" sz="2800" b="1" dirty="0"/>
              <a:t>в консолидированный бюджет </a:t>
            </a:r>
            <a:br>
              <a:rPr lang="ru-RU" sz="2800" b="1" dirty="0"/>
            </a:br>
            <a:r>
              <a:rPr lang="ru-RU" sz="2800" b="1" dirty="0"/>
              <a:t>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271906670"/>
              </p:ext>
            </p:extLst>
          </p:nvPr>
        </p:nvGraphicFramePr>
        <p:xfrm>
          <a:off x="215868" y="2170897"/>
          <a:ext cx="8643999" cy="4525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2" y="742137"/>
            <a:ext cx="8050213" cy="1218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Неналоговые доходы консолидированного бюджета Верхнеуслонского муниципального района </a:t>
            </a:r>
            <a:br>
              <a:rPr lang="ru-RU" sz="2400" b="1" dirty="0"/>
            </a:br>
            <a:r>
              <a:rPr lang="ru-RU" sz="2400" b="1" dirty="0"/>
              <a:t>на 2021</a:t>
            </a:r>
            <a:br>
              <a:rPr lang="ru-RU" sz="2400" b="1" dirty="0"/>
            </a:br>
            <a:r>
              <a:rPr lang="ru-RU" sz="2400" b="1" dirty="0"/>
              <a:t> год (тыс. руб.)</a:t>
            </a:r>
            <a:br>
              <a:rPr lang="ru-RU" sz="2400" b="1" dirty="0"/>
            </a:br>
            <a:endParaRPr lang="ru-RU" sz="24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930941"/>
              </p:ext>
            </p:extLst>
          </p:nvPr>
        </p:nvGraphicFramePr>
        <p:xfrm>
          <a:off x="1573191" y="2242335"/>
          <a:ext cx="628654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15"/>
          <p:cNvSpPr>
            <a:spLocks noGrp="1" noChangeArrowheads="1"/>
          </p:cNvSpPr>
          <p:nvPr>
            <p:ph type="title"/>
          </p:nvPr>
        </p:nvSpPr>
        <p:spPr>
          <a:xfrm>
            <a:off x="774702" y="527823"/>
            <a:ext cx="8050213" cy="100013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/>
              <a:t>Неналоговые  доходы  консолидированного бюджета  Верхнеуслонского муниципального  района на 2022-2023 годы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4982249"/>
              </p:ext>
            </p:extLst>
          </p:nvPr>
        </p:nvGraphicFramePr>
        <p:xfrm>
          <a:off x="396554" y="2376091"/>
          <a:ext cx="4104456" cy="383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Содержимое 1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8219195"/>
              </p:ext>
            </p:extLst>
          </p:nvPr>
        </p:nvGraphicFramePr>
        <p:xfrm>
          <a:off x="4835525" y="2430463"/>
          <a:ext cx="4201988" cy="388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758827" y="1079500"/>
            <a:ext cx="8048625" cy="9366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dirty="0"/>
              <a:t>Доходы бюджета Верхнеуслонского муниципального района  на 2021-2023 гг.</a:t>
            </a:r>
          </a:p>
        </p:txBody>
      </p:sp>
      <p:graphicFrame>
        <p:nvGraphicFramePr>
          <p:cNvPr id="43175" name="Group 16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14772191"/>
              </p:ext>
            </p:extLst>
          </p:nvPr>
        </p:nvGraphicFramePr>
        <p:xfrm>
          <a:off x="324545" y="2099459"/>
          <a:ext cx="8856985" cy="4535763"/>
        </p:xfrm>
        <a:graphic>
          <a:graphicData uri="http://schemas.openxmlformats.org/drawingml/2006/table">
            <a:tbl>
              <a:tblPr/>
              <a:tblGrid>
                <a:gridCol w="258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2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32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5777">
                <a:tc rowSpan="2"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2021 год</a:t>
                      </a:r>
                    </a:p>
                  </a:txBody>
                  <a:tcPr marL="93590" marR="93590" marT="46796" marB="4679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590" marR="93590" marT="46796" marB="4679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 год</a:t>
                      </a:r>
                    </a:p>
                  </a:txBody>
                  <a:tcPr marL="93590" marR="93590" marT="46796" marB="4679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2023 год</a:t>
                      </a:r>
                    </a:p>
                  </a:txBody>
                  <a:tcPr marL="93590" marR="93590" marT="46796" marB="4679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Сумма, тыс. руб.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Удель-ный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вес, %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Сумма, тыс. руб.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Удель-ный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вес, %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Сумма, тыс. руб.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Удель-ный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вес,%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934"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Налоговые и неналоговые доходы</a:t>
                      </a:r>
                    </a:p>
                  </a:txBody>
                  <a:tcPr marL="93396" marR="93396" marT="46699" marB="46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138434,6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23,0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139487,2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22,9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144675,4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23,6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434"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Дотации</a:t>
                      </a:r>
                    </a:p>
                  </a:txBody>
                  <a:tcPr marL="93396" marR="93396" marT="46699" marB="46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42474,7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7,1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18915,4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677"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Субсидии</a:t>
                      </a:r>
                    </a:p>
                  </a:txBody>
                  <a:tcPr marL="93396" marR="93396" marT="46699" marB="46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196911,2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32,7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222047,9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36,5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236412,3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38,6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77"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Субвенции</a:t>
                      </a:r>
                    </a:p>
                  </a:txBody>
                  <a:tcPr marL="93396" marR="93396" marT="46699" marB="46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148221,61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24,6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148648,71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24,5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148693,21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24,3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375"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Иные межбюджетные трансферты</a:t>
                      </a:r>
                    </a:p>
                  </a:txBody>
                  <a:tcPr marL="93396" marR="93396" marT="46699" marB="46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75941,8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12,6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78837,2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13,0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82807,1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13,5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375">
                <a:tc>
                  <a:txBody>
                    <a:bodyPr/>
                    <a:lstStyle/>
                    <a:p>
                      <a:pPr marL="0" marR="0" lvl="0" indent="0" algn="l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доходов</a:t>
                      </a:r>
                    </a:p>
                  </a:txBody>
                  <a:tcPr marL="93396" marR="93396" marT="46699" marB="46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601983,91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607936,41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612588,01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34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3396" marR="93396" marT="46699" marB="46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>
            <a:extLst>
              <a:ext uri="{FF2B5EF4-FFF2-40B4-BE49-F238E27FC236}">
                <a16:creationId xmlns:a16="http://schemas.microsoft.com/office/drawing/2014/main" id="{71ABE247-AE86-4772-BBD0-641CF6FD1D4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736600" y="503883"/>
            <a:ext cx="7816850" cy="5776441"/>
          </a:xfrm>
        </p:spPr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45E0D4-F56F-49B9-93BA-415D19091993}"/>
              </a:ext>
            </a:extLst>
          </p:cNvPr>
          <p:cNvSpPr txBox="1"/>
          <p:nvPr/>
        </p:nvSpPr>
        <p:spPr>
          <a:xfrm>
            <a:off x="324544" y="620785"/>
            <a:ext cx="8640961" cy="596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Безвозмездные поступления включают в себя:</a:t>
            </a:r>
          </a:p>
          <a:p>
            <a:pPr algn="just"/>
            <a:r>
              <a:rPr lang="ru-RU" sz="1400" b="1" dirty="0">
                <a:solidFill>
                  <a:schemeClr val="accent1"/>
                </a:solidFill>
              </a:rPr>
              <a:t>Межбюджетные трансферты </a:t>
            </a:r>
            <a:r>
              <a:rPr lang="ru-RU" sz="1400" dirty="0"/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>
                <a:solidFill>
                  <a:schemeClr val="accent1"/>
                </a:solidFill>
              </a:rPr>
              <a:t>Дотации</a:t>
            </a:r>
            <a:r>
              <a:rPr lang="ru-RU" sz="1400" b="1" dirty="0"/>
              <a:t> </a:t>
            </a:r>
            <a:r>
              <a:rPr lang="ru-RU" sz="1400" dirty="0"/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>
                <a:solidFill>
                  <a:schemeClr val="accent1"/>
                </a:solidFill>
              </a:rPr>
              <a:t>Субсидии</a:t>
            </a:r>
            <a:r>
              <a:rPr lang="ru-RU" sz="1400" b="1" dirty="0"/>
              <a:t> </a:t>
            </a:r>
            <a:r>
              <a:rPr lang="ru-RU" sz="1400" dirty="0"/>
              <a:t>- межбюджетные трансферты, предоставляемые в целях </a:t>
            </a:r>
            <a:r>
              <a:rPr lang="ru-RU" sz="1400" dirty="0" err="1"/>
              <a:t>софинансирования</a:t>
            </a:r>
            <a:r>
              <a:rPr lang="ru-RU" sz="1400" dirty="0"/>
              <a:t> расходных обязательств, возникающих при выполнении полномочий органов государственной власти субъектов РФ по предметам ведения субъектов РФ и предметам совместного ведения РФ и субъектов РФ, и расходных обязательств по выполнению полномочий органов местного самоуправления по вопросам местного значения</a:t>
            </a:r>
          </a:p>
          <a:p>
            <a:pPr algn="just"/>
            <a:endParaRPr lang="ru-RU" sz="1400" dirty="0">
              <a:solidFill>
                <a:schemeClr val="accent1"/>
              </a:solidFill>
            </a:endParaRPr>
          </a:p>
          <a:p>
            <a:pPr algn="just"/>
            <a:r>
              <a:rPr lang="ru-RU" sz="1400" b="1" dirty="0">
                <a:solidFill>
                  <a:schemeClr val="accent1"/>
                </a:solidFill>
              </a:rPr>
              <a:t>Субвенции </a:t>
            </a:r>
            <a:r>
              <a:rPr lang="ru-RU" sz="1400" dirty="0"/>
              <a:t>- межбюджетные трансферты, предоставляемые бюджетам субъектов Российской Федерации в целях финансового обеспечения расходных обязательств субъектов РФ и (или) муниципальных образований, возникающих при выполнении полномочий РФ, переданных для осуществления органам государственной власти субъектов РФ и (или) органам местного самоуправления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>
                <a:solidFill>
                  <a:schemeClr val="accent1"/>
                </a:solidFill>
              </a:rPr>
              <a:t>Иные межбюджетные трансферы</a:t>
            </a:r>
            <a:r>
              <a:rPr lang="ru-RU" sz="1400" dirty="0"/>
              <a:t> предоставляются в случаях и порядке, которые предусмотрены соответствующими правовыми актами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>
                <a:solidFill>
                  <a:schemeClr val="accent1"/>
                </a:solidFill>
              </a:rPr>
              <a:t>Безвозмездные поступления </a:t>
            </a:r>
            <a:r>
              <a:rPr lang="ru-RU" sz="1400" dirty="0"/>
              <a:t>– поступления от физических и юридических лиц, международных организаций и правительства иностранных государств, в том числе добровольные пожертвования</a:t>
            </a:r>
          </a:p>
        </p:txBody>
      </p:sp>
    </p:spTree>
    <p:extLst>
      <p:ext uri="{BB962C8B-B14F-4D97-AF65-F5344CB8AC3E}">
        <p14:creationId xmlns:p14="http://schemas.microsoft.com/office/powerpoint/2010/main" val="350627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257794"/>
              </p:ext>
            </p:extLst>
          </p:nvPr>
        </p:nvGraphicFramePr>
        <p:xfrm>
          <a:off x="531647" y="1223963"/>
          <a:ext cx="8388671" cy="523084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41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9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9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9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42" marR="7742" marT="58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 год</a:t>
                      </a:r>
                      <a:b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42" marR="7742" marT="58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 год (оценка)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42" marR="7742" marT="58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2021 год</a:t>
                      </a:r>
                      <a:b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(прогноз)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42" marR="7742" marT="58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2022 год</a:t>
                      </a:r>
                      <a:b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(прогноз)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42" marR="7742" marT="58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2023 год</a:t>
                      </a:r>
                      <a:b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(прогноз)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42" marR="7742" marT="580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Численность населения, тыс. 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16,08</a:t>
                      </a: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15,91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15,76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15,52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15,25</a:t>
                      </a:r>
                    </a:p>
                  </a:txBody>
                  <a:tcPr marL="9677" marR="9677" marT="725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Валовый территориальный продукт (ВТП), млн. 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10835,4</a:t>
                      </a: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10965,6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11508,5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11998,0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12604,6</a:t>
                      </a:r>
                    </a:p>
                  </a:txBody>
                  <a:tcPr marL="9677" marR="9677" marT="725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Фонд оплаты труда, млн. руб.</a:t>
                      </a: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4579,74</a:t>
                      </a: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4749,19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4934,41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5138,2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5359,65</a:t>
                      </a:r>
                    </a:p>
                  </a:txBody>
                  <a:tcPr marL="9677" marR="9677" marT="725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Объем</a:t>
                      </a:r>
                      <a:r>
                        <a:rPr lang="ru-RU" sz="1000" u="none" strike="noStrike" baseline="0" dirty="0">
                          <a:effectLst/>
                        </a:rPr>
                        <a:t> отгруженных товаров собственного производства, выполненных работ и услуг тыс</a:t>
                      </a:r>
                      <a:r>
                        <a:rPr lang="ru-RU" sz="1000" u="none" strike="noStrike" dirty="0">
                          <a:effectLst/>
                        </a:rPr>
                        <a:t>. 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2427802,0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2532488,8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2654775,1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2791172,1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2940304,5</a:t>
                      </a:r>
                    </a:p>
                  </a:txBody>
                  <a:tcPr marL="9677" marR="9677" marT="725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4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Индекс промышленного производства, 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98,1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100,3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100,7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100,9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101,0</a:t>
                      </a:r>
                    </a:p>
                  </a:txBody>
                  <a:tcPr marL="9677" marR="9677" marT="725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Сводный индекс потребительских цен, 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104,0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104,0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104,0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104,0</a:t>
                      </a:r>
                    </a:p>
                  </a:txBody>
                  <a:tcPr marL="9677" marR="9677" marT="725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9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Объем инвестиций в основной капитал за счет всех источников финансирования, млн. руб.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5503,6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5598,7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5934,6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6005,8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6083,9</a:t>
                      </a:r>
                    </a:p>
                  </a:txBody>
                  <a:tcPr marL="9677" marR="9677" marT="725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Уровень регистрируемой безработицы, 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575" marR="36575" marT="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0,55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1,39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0,64</a:t>
                      </a:r>
                    </a:p>
                  </a:txBody>
                  <a:tcPr marL="9677" marR="9677" marT="7258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0,43</a:t>
                      </a:r>
                    </a:p>
                  </a:txBody>
                  <a:tcPr marL="9677" marR="9677" marT="7258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BC88A-98C9-409B-B590-2785DCF6B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03" y="71835"/>
            <a:ext cx="8361045" cy="9361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Показатели прогноза социально-экономического развития Верхнеуслонского муниципального района Республики Татарстан</a:t>
            </a:r>
          </a:p>
        </p:txBody>
      </p:sp>
    </p:spTree>
    <p:extLst>
      <p:ext uri="{BB962C8B-B14F-4D97-AF65-F5344CB8AC3E}">
        <p14:creationId xmlns:p14="http://schemas.microsoft.com/office/powerpoint/2010/main" val="2057900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7" name="AutoShape 2"/>
          <p:cNvSpPr>
            <a:spLocks noGrp="1" noChangeArrowheads="1"/>
          </p:cNvSpPr>
          <p:nvPr>
            <p:ph type="title"/>
          </p:nvPr>
        </p:nvSpPr>
        <p:spPr>
          <a:xfrm>
            <a:off x="757238" y="287338"/>
            <a:ext cx="8050212" cy="1008062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ru-RU" sz="2300" dirty="0"/>
              <a:t>Расходы  по бюджетной  сфере  сформированы с применением  следующих  индексов</a:t>
            </a:r>
            <a:r>
              <a:rPr lang="en-US" sz="2300" dirty="0"/>
              <a:t>:</a:t>
            </a:r>
            <a:endParaRPr lang="ru-RU" sz="2300" dirty="0"/>
          </a:p>
        </p:txBody>
      </p:sp>
      <p:grpSp>
        <p:nvGrpSpPr>
          <p:cNvPr id="4" name="Organization Chart 3"/>
          <p:cNvGrpSpPr>
            <a:grpSpLocks noChangeAspect="1"/>
          </p:cNvGrpSpPr>
          <p:nvPr/>
        </p:nvGrpSpPr>
        <p:grpSpPr bwMode="auto">
          <a:xfrm>
            <a:off x="144431" y="1439349"/>
            <a:ext cx="8605050" cy="5343233"/>
            <a:chOff x="525" y="1209"/>
            <a:chExt cx="1944" cy="4025"/>
          </a:xfrm>
        </p:grpSpPr>
        <p:cxnSp>
          <p:nvCxnSpPr>
            <p:cNvPr id="6148" name="_s6148"/>
            <p:cNvCxnSpPr>
              <a:cxnSpLocks noChangeShapeType="1"/>
              <a:stCxn id="23" idx="1"/>
              <a:endCxn id="14" idx="2"/>
            </p:cNvCxnSpPr>
            <p:nvPr/>
          </p:nvCxnSpPr>
          <p:spPr bwMode="auto">
            <a:xfrm rot="10800000">
              <a:off x="789" y="2077"/>
              <a:ext cx="816" cy="301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149" name="_s6149"/>
            <p:cNvCxnSpPr>
              <a:cxnSpLocks noChangeShapeType="1"/>
              <a:stCxn id="22" idx="1"/>
              <a:endCxn id="14" idx="2"/>
            </p:cNvCxnSpPr>
            <p:nvPr/>
          </p:nvCxnSpPr>
          <p:spPr bwMode="auto">
            <a:xfrm rot="10800000">
              <a:off x="790" y="2077"/>
              <a:ext cx="329" cy="244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150" name="_s6150"/>
            <p:cNvCxnSpPr>
              <a:cxnSpLocks noChangeShapeType="1"/>
              <a:stCxn id="21" idx="1"/>
              <a:endCxn id="14" idx="2"/>
            </p:cNvCxnSpPr>
            <p:nvPr/>
          </p:nvCxnSpPr>
          <p:spPr bwMode="auto">
            <a:xfrm rot="10800000">
              <a:off x="790" y="2077"/>
              <a:ext cx="329" cy="27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152" name="_s6152"/>
            <p:cNvCxnSpPr>
              <a:cxnSpLocks noChangeShapeType="1"/>
              <a:stCxn id="19" idx="1"/>
              <a:endCxn id="14" idx="2"/>
            </p:cNvCxnSpPr>
            <p:nvPr/>
          </p:nvCxnSpPr>
          <p:spPr bwMode="auto">
            <a:xfrm rot="10800000">
              <a:off x="790" y="2077"/>
              <a:ext cx="329" cy="189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153" name="_s6153"/>
            <p:cNvCxnSpPr>
              <a:cxnSpLocks noChangeShapeType="1"/>
              <a:stCxn id="18" idx="1"/>
              <a:endCxn id="14" idx="2"/>
            </p:cNvCxnSpPr>
            <p:nvPr/>
          </p:nvCxnSpPr>
          <p:spPr bwMode="auto">
            <a:xfrm rot="10800000">
              <a:off x="790" y="2077"/>
              <a:ext cx="329" cy="135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155" name="_s6155"/>
            <p:cNvCxnSpPr>
              <a:cxnSpLocks noChangeShapeType="1"/>
              <a:stCxn id="16" idx="1"/>
              <a:endCxn id="14" idx="2"/>
            </p:cNvCxnSpPr>
            <p:nvPr/>
          </p:nvCxnSpPr>
          <p:spPr bwMode="auto">
            <a:xfrm rot="10800000">
              <a:off x="790" y="2077"/>
              <a:ext cx="329" cy="77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156" name="_s6156"/>
            <p:cNvCxnSpPr>
              <a:cxnSpLocks noChangeShapeType="1"/>
              <a:stCxn id="15" idx="1"/>
              <a:endCxn id="14" idx="2"/>
            </p:cNvCxnSpPr>
            <p:nvPr/>
          </p:nvCxnSpPr>
          <p:spPr bwMode="auto">
            <a:xfrm rot="10800000" flipV="1">
              <a:off x="790" y="1589"/>
              <a:ext cx="329" cy="488"/>
            </a:xfrm>
            <a:prstGeom prst="bentConnector4">
              <a:avLst>
                <a:gd name="adj1" fmla="val 9863"/>
                <a:gd name="adj2" fmla="val 13528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4" name="_s6157"/>
            <p:cNvSpPr>
              <a:spLocks noChangeArrowheads="1"/>
            </p:cNvSpPr>
            <p:nvPr/>
          </p:nvSpPr>
          <p:spPr bwMode="auto">
            <a:xfrm>
              <a:off x="525" y="1491"/>
              <a:ext cx="529" cy="586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2021 год и  плановый период 2022 и 2023 годов</a:t>
              </a:r>
            </a:p>
          </p:txBody>
        </p:sp>
        <p:sp>
          <p:nvSpPr>
            <p:cNvPr id="15" name="_s6158"/>
            <p:cNvSpPr>
              <a:spLocks noChangeArrowheads="1"/>
            </p:cNvSpPr>
            <p:nvPr/>
          </p:nvSpPr>
          <p:spPr bwMode="auto">
            <a:xfrm>
              <a:off x="1119" y="1209"/>
              <a:ext cx="1350" cy="76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 defTabSz="933450">
                <a:spcBef>
                  <a:spcPct val="0"/>
                </a:spcBef>
                <a:buClrTx/>
                <a:buSzTx/>
                <a:buNone/>
              </a:pPr>
              <a:r>
                <a:rPr kumimoji="0" lang="ru-RU" sz="15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Заработная плата </a:t>
              </a:r>
              <a:r>
                <a:rPr lang="ru-RU" sz="1500" b="1" i="1" dirty="0"/>
                <a:t>отдельным категориям работников   </a:t>
              </a:r>
              <a:r>
                <a:rPr kumimoji="0" lang="ru-RU" sz="15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бюджетных  учреждений (в</a:t>
              </a:r>
              <a:r>
                <a:rPr kumimoji="0" lang="ru-RU" sz="1500" b="1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соответствии с Указами Президента РФ)</a:t>
              </a:r>
              <a:endParaRPr kumimoji="0" lang="ru-RU" sz="15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_s6159"/>
            <p:cNvSpPr>
              <a:spLocks noChangeArrowheads="1"/>
            </p:cNvSpPr>
            <p:nvPr/>
          </p:nvSpPr>
          <p:spPr bwMode="auto">
            <a:xfrm>
              <a:off x="1119" y="2674"/>
              <a:ext cx="1350" cy="353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50838" marR="0" lvl="0" indent="-350838" algn="ctr" defTabSz="93345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None/>
                <a:tabLst/>
              </a:pPr>
              <a:r>
                <a:rPr kumimoji="0" lang="ru-RU" sz="15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Начисления на оплату  труда  -  30,2%</a:t>
              </a:r>
            </a:p>
          </p:txBody>
        </p:sp>
        <p:sp>
          <p:nvSpPr>
            <p:cNvPr id="18" name="_s6161"/>
            <p:cNvSpPr>
              <a:spLocks noChangeArrowheads="1"/>
            </p:cNvSpPr>
            <p:nvPr/>
          </p:nvSpPr>
          <p:spPr bwMode="auto">
            <a:xfrm>
              <a:off x="1119" y="3162"/>
              <a:ext cx="1350" cy="543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50838" marR="0" lvl="0" indent="-350838" algn="ctr" defTabSz="93345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None/>
                <a:tabLst/>
              </a:pPr>
              <a:r>
                <a:rPr kumimoji="0" lang="ru-RU" sz="15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Денежные выплаты населению с 01.01.2021г. с ростом на  4,0 % ; с 01.01.2022г. – на 4,0 %; с 01.01.2023г. – на 4,0 %</a:t>
              </a:r>
            </a:p>
          </p:txBody>
        </p:sp>
        <p:sp>
          <p:nvSpPr>
            <p:cNvPr id="19" name="_s6162"/>
            <p:cNvSpPr>
              <a:spLocks noChangeArrowheads="1"/>
            </p:cNvSpPr>
            <p:nvPr/>
          </p:nvSpPr>
          <p:spPr bwMode="auto">
            <a:xfrm>
              <a:off x="1119" y="3813"/>
              <a:ext cx="1350" cy="326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50838" marR="0" lvl="0" indent="-350838" algn="ctr" defTabSz="93345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None/>
                <a:tabLst/>
              </a:pPr>
              <a:r>
                <a:rPr kumimoji="0" lang="ru-RU" sz="15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Оплата  коммунальных  услуг - с ростом на 4,0 % с 01.07.2021г.; с 01.07.2022г. на</a:t>
              </a:r>
              <a:r>
                <a:rPr kumimoji="0" lang="ru-RU" sz="1500" b="1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4,0 %; с 01.07.2023 г. на 4,0 %</a:t>
              </a:r>
              <a:endParaRPr kumimoji="0" lang="ru-RU" sz="15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_s6164"/>
            <p:cNvSpPr>
              <a:spLocks noChangeArrowheads="1"/>
            </p:cNvSpPr>
            <p:nvPr/>
          </p:nvSpPr>
          <p:spPr bwMode="auto">
            <a:xfrm>
              <a:off x="1119" y="2077"/>
              <a:ext cx="1350" cy="543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50838" indent="-350838" algn="ctr" defTabSz="933450">
                <a:buNone/>
              </a:pPr>
              <a:r>
                <a:rPr kumimoji="0" lang="ru-RU" sz="15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з/плата </a:t>
              </a:r>
              <a:r>
                <a:rPr lang="ru-RU" sz="1500" b="1" i="1" dirty="0"/>
                <a:t>в органах муниципального управления на уровне 2020 года</a:t>
              </a:r>
              <a:endParaRPr kumimoji="0" lang="ru-RU" sz="15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_s6165"/>
            <p:cNvSpPr>
              <a:spLocks noChangeArrowheads="1"/>
            </p:cNvSpPr>
            <p:nvPr/>
          </p:nvSpPr>
          <p:spPr bwMode="auto">
            <a:xfrm>
              <a:off x="1119" y="4247"/>
              <a:ext cx="1350" cy="543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50838" indent="-350838" algn="ctr" defTabSz="933450">
                <a:buNone/>
              </a:pPr>
              <a:r>
                <a:rPr kumimoji="0" lang="ru-RU" sz="15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Продукты питания, медикаменты - с ростом с 01.01.2021г. </a:t>
              </a:r>
              <a:r>
                <a:rPr lang="ru-RU" sz="1500" b="1" i="1" dirty="0"/>
                <a:t>на 4,0 % ; с 01.01.2022г. – на 4,0 %; с 01.01.2023г. – на 4,0 %</a:t>
              </a:r>
            </a:p>
            <a:p>
              <a:pPr marL="350838" marR="0" lvl="0" indent="-350838" algn="ctr" defTabSz="93345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None/>
                <a:tabLst/>
              </a:pPr>
              <a:r>
                <a:rPr kumimoji="0" lang="ru-RU" sz="15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23" name="_s6166"/>
            <p:cNvSpPr>
              <a:spLocks noChangeArrowheads="1"/>
            </p:cNvSpPr>
            <p:nvPr/>
          </p:nvSpPr>
          <p:spPr bwMode="auto">
            <a:xfrm>
              <a:off x="1605" y="494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50838" marR="0" lvl="0" indent="-350838" algn="ctr" defTabSz="93345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itchFamily="2" charset="2"/>
                <a:buNone/>
                <a:tabLst/>
              </a:pPr>
              <a:r>
                <a:rPr kumimoji="0" lang="ru-RU" sz="15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Прочие текущие  расходы – на уровне 2020 года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7382" y="687332"/>
            <a:ext cx="6365136" cy="588919"/>
          </a:xfrm>
        </p:spPr>
        <p:txBody>
          <a:bodyPr>
            <a:normAutofit/>
          </a:bodyPr>
          <a:lstStyle/>
          <a:p>
            <a:pPr algn="ctr"/>
            <a:r>
              <a:rPr lang="ru-RU" sz="1829" b="1" dirty="0">
                <a:latin typeface="Tahoma" pitchFamily="34" charset="0"/>
                <a:ea typeface="Tahoma" pitchFamily="34" charset="0"/>
                <a:cs typeface="Tahoma" pitchFamily="34" charset="0"/>
              </a:rPr>
              <a:t>Что такое бюджет?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433" y="1539837"/>
            <a:ext cx="8012668" cy="4868701"/>
          </a:xfrm>
        </p:spPr>
        <p:txBody>
          <a:bodyPr>
            <a:noAutofit/>
          </a:bodyPr>
          <a:lstStyle/>
          <a:p>
            <a:pPr marL="0" algn="just" fontAlgn="b">
              <a:spcBef>
                <a:spcPts val="0"/>
              </a:spcBef>
            </a:pPr>
            <a:r>
              <a:rPr lang="ru-RU" sz="1524" b="1" dirty="0">
                <a:solidFill>
                  <a:srgbClr val="F79646"/>
                </a:solidFill>
                <a:latin typeface="Arial"/>
              </a:rPr>
              <a:t> Бюджет</a:t>
            </a:r>
            <a:r>
              <a:rPr lang="ru-RU" sz="1524" dirty="0">
                <a:solidFill>
                  <a:srgbClr val="F79646"/>
                </a:solidFill>
                <a:latin typeface="Arial"/>
              </a:rPr>
              <a:t> </a:t>
            </a:r>
            <a:r>
              <a:rPr lang="ru-RU" sz="1524" dirty="0">
                <a:solidFill>
                  <a:srgbClr val="000000"/>
                </a:solidFill>
                <a:latin typeface="Arial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0" indent="0" algn="just" fontAlgn="b">
              <a:spcBef>
                <a:spcPts val="0"/>
              </a:spcBef>
              <a:buNone/>
            </a:pPr>
            <a:endParaRPr lang="ru-RU" sz="1524" dirty="0">
              <a:latin typeface="Arial"/>
            </a:endParaRPr>
          </a:p>
          <a:p>
            <a:pPr marL="0" algn="just" fontAlgn="b">
              <a:spcBef>
                <a:spcPts val="0"/>
              </a:spcBef>
            </a:pPr>
            <a:r>
              <a:rPr lang="ru-RU" sz="1524" dirty="0">
                <a:solidFill>
                  <a:srgbClr val="000000"/>
                </a:solidFill>
                <a:latin typeface="Arial"/>
              </a:rPr>
              <a:t>   Федеральный бюджет и свод консолидированных бюджетов субъектов Российской Федерации (без учета межбюджетных трансфертов между этими бюджетами) образуют </a:t>
            </a:r>
            <a:r>
              <a:rPr lang="ru-RU" sz="1524" b="1" dirty="0">
                <a:solidFill>
                  <a:srgbClr val="F79646"/>
                </a:solidFill>
                <a:latin typeface="Arial"/>
              </a:rPr>
              <a:t>консолидированный бюджет Российской Федерации</a:t>
            </a:r>
          </a:p>
          <a:p>
            <a:pPr marL="0" indent="0" algn="just" fontAlgn="b">
              <a:spcBef>
                <a:spcPts val="0"/>
              </a:spcBef>
              <a:buNone/>
            </a:pPr>
            <a:endParaRPr lang="ru-RU" sz="1524" dirty="0">
              <a:latin typeface="Arial"/>
            </a:endParaRPr>
          </a:p>
          <a:p>
            <a:pPr marL="0" algn="just" fontAlgn="b">
              <a:spcBef>
                <a:spcPts val="0"/>
              </a:spcBef>
            </a:pPr>
            <a:r>
              <a:rPr lang="ru-RU" sz="1524" dirty="0">
                <a:solidFill>
                  <a:srgbClr val="000000"/>
                </a:solidFill>
                <a:latin typeface="Arial"/>
              </a:rPr>
              <a:t>   Бюджет субъекта Российской Федерации и свод бюджетов муниципальных образований, входящих в состав субъекта Российской Федерации (без учета межбюджетных трансфертов между этими бюджетами), образуют </a:t>
            </a:r>
            <a:r>
              <a:rPr lang="ru-RU" sz="1524" b="1" dirty="0">
                <a:solidFill>
                  <a:srgbClr val="F79646"/>
                </a:solidFill>
                <a:latin typeface="Arial"/>
              </a:rPr>
              <a:t>консолидированный бюджет субъекта Российской Федерации</a:t>
            </a:r>
          </a:p>
          <a:p>
            <a:pPr marL="0" indent="0" algn="just" fontAlgn="b">
              <a:spcBef>
                <a:spcPts val="0"/>
              </a:spcBef>
              <a:buNone/>
            </a:pPr>
            <a:endParaRPr lang="ru-RU" sz="1524" dirty="0">
              <a:latin typeface="Arial"/>
            </a:endParaRPr>
          </a:p>
          <a:p>
            <a:pPr marL="0" algn="just" fontAlgn="b">
              <a:spcBef>
                <a:spcPts val="0"/>
              </a:spcBef>
            </a:pPr>
            <a:r>
              <a:rPr lang="ru-RU" sz="1524" dirty="0">
                <a:solidFill>
                  <a:srgbClr val="000000"/>
                </a:solidFill>
                <a:latin typeface="Arial"/>
              </a:rPr>
              <a:t>   </a:t>
            </a:r>
            <a:r>
              <a:rPr lang="ru-RU" sz="1524" b="1" dirty="0">
                <a:solidFill>
                  <a:srgbClr val="000000"/>
                </a:solidFill>
                <a:latin typeface="Arial"/>
              </a:rPr>
              <a:t>Бюджет муниципального района (районный бюджет) и свод бюджетов городских и сельских поселений, входящих в состав муниципального района (без учета межбюджетных трансфертов между этими бюджетами), образуют </a:t>
            </a:r>
            <a:r>
              <a:rPr lang="ru-RU" sz="1524" b="1" dirty="0">
                <a:solidFill>
                  <a:srgbClr val="F79646"/>
                </a:solidFill>
                <a:latin typeface="Arial"/>
              </a:rPr>
              <a:t>консолидированный бюджет муниципального района</a:t>
            </a:r>
            <a:endParaRPr lang="ru-RU" sz="1524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012265" y="1513550"/>
            <a:ext cx="7467097" cy="657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62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Расходы консолидированного бюджета Верхнеуслонского муниципального района </a:t>
            </a:r>
            <a:r>
              <a:rPr lang="ru-RU" sz="2400" b="1"/>
              <a:t>на 2021 </a:t>
            </a:r>
            <a:r>
              <a:rPr lang="ru-RU" sz="2400" b="1" dirty="0"/>
              <a:t>год по разделу «Общегосударственные вопросы»</a:t>
            </a:r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664769450"/>
              </p:ext>
            </p:extLst>
          </p:nvPr>
        </p:nvGraphicFramePr>
        <p:xfrm>
          <a:off x="850900" y="2430463"/>
          <a:ext cx="7816850" cy="383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15"/>
          <p:cNvSpPr>
            <a:spLocks noGrp="1" noChangeArrowheads="1"/>
          </p:cNvSpPr>
          <p:nvPr>
            <p:ph type="title"/>
          </p:nvPr>
        </p:nvSpPr>
        <p:spPr>
          <a:xfrm>
            <a:off x="774702" y="527823"/>
            <a:ext cx="8050213" cy="100013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/>
              <a:t>Расходы консолидированного бюджета  Верхнеуслонского муниципального  района на 2022-2023 годы по разделу «Общегосударственные вопросы»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0081231"/>
              </p:ext>
            </p:extLst>
          </p:nvPr>
        </p:nvGraphicFramePr>
        <p:xfrm>
          <a:off x="358746" y="2028021"/>
          <a:ext cx="4324380" cy="4234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Содержимое 1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83042109"/>
              </p:ext>
            </p:extLst>
          </p:nvPr>
        </p:nvGraphicFramePr>
        <p:xfrm>
          <a:off x="4835525" y="2028021"/>
          <a:ext cx="416721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по разделу «Национальная оборона»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482579319"/>
              </p:ext>
            </p:extLst>
          </p:nvPr>
        </p:nvGraphicFramePr>
        <p:xfrm>
          <a:off x="930249" y="2099459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по разделу «Национальная безопасность и правоохранительная деятельность»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965436187"/>
              </p:ext>
            </p:extLst>
          </p:nvPr>
        </p:nvGraphicFramePr>
        <p:xfrm>
          <a:off x="930249" y="2099459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8904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по разделу «Национальная экономика»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617891033"/>
              </p:ext>
            </p:extLst>
          </p:nvPr>
        </p:nvGraphicFramePr>
        <p:xfrm>
          <a:off x="644497" y="2099459"/>
          <a:ext cx="8429684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по разделу «ЖКХ»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149024132"/>
              </p:ext>
            </p:extLst>
          </p:nvPr>
        </p:nvGraphicFramePr>
        <p:xfrm>
          <a:off x="930249" y="2099459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по разделу «Охрана окружающей среды»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4168472679"/>
              </p:ext>
            </p:extLst>
          </p:nvPr>
        </p:nvGraphicFramePr>
        <p:xfrm>
          <a:off x="930249" y="2099459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215851"/>
            <a:ext cx="8050213" cy="20264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 по разделу «образование»</a:t>
            </a:r>
            <a:br>
              <a:rPr lang="ru-RU" sz="2800" b="1" dirty="0"/>
            </a:br>
            <a:r>
              <a:rPr lang="ru-RU" sz="2800" b="1" dirty="0"/>
              <a:t> в 2021-2023 гг.  (тыс. руб.)</a:t>
            </a:r>
            <a:br>
              <a:rPr lang="ru-RU" sz="2800" b="1" dirty="0"/>
            </a:b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727312989"/>
              </p:ext>
            </p:extLst>
          </p:nvPr>
        </p:nvGraphicFramePr>
        <p:xfrm>
          <a:off x="0" y="1956583"/>
          <a:ext cx="9074181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373" y="384947"/>
            <a:ext cx="8121651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по разделу «Культура»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726743551"/>
              </p:ext>
            </p:extLst>
          </p:nvPr>
        </p:nvGraphicFramePr>
        <p:xfrm>
          <a:off x="850900" y="2098675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по разделу «Здравоохранение»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071490204"/>
              </p:ext>
            </p:extLst>
          </p:nvPr>
        </p:nvGraphicFramePr>
        <p:xfrm>
          <a:off x="930249" y="2099459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1073150" y="1009650"/>
            <a:ext cx="8216900" cy="438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Основные характеристики бюджета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98154" y="5431479"/>
            <a:ext cx="7896543" cy="12650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>
                <a:solidFill>
                  <a:prstClr val="black"/>
                </a:solidFill>
              </a:rPr>
              <a:t>Профицит бюджета – </a:t>
            </a:r>
            <a:br>
              <a:rPr lang="ru-RU" sz="2800" b="1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превышение доходов бюджета над его расходами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0266" y="1624959"/>
            <a:ext cx="7896543" cy="2200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10" b="1" u="sng" dirty="0">
                <a:solidFill>
                  <a:srgbClr val="1F497D"/>
                </a:solidFill>
              </a:rPr>
              <a:t>Доходы</a:t>
            </a:r>
            <a:r>
              <a:rPr lang="ru-RU" sz="2210" b="1" dirty="0">
                <a:solidFill>
                  <a:prstClr val="black"/>
                </a:solidFill>
              </a:rPr>
              <a:t> </a:t>
            </a:r>
            <a:r>
              <a:rPr lang="ru-RU" sz="2210" dirty="0">
                <a:solidFill>
                  <a:prstClr val="black"/>
                </a:solidFill>
              </a:rPr>
              <a:t>– </a:t>
            </a:r>
            <a:r>
              <a:rPr lang="ru-RU" sz="2210" i="1" dirty="0">
                <a:solidFill>
                  <a:srgbClr val="0081C5"/>
                </a:solidFill>
              </a:rPr>
              <a:t>поступающие в бюджет денежные средства, за исключением средств, являющихся источниками финансирования дефицита бюджета</a:t>
            </a:r>
          </a:p>
          <a:p>
            <a:pPr algn="just"/>
            <a:r>
              <a:rPr lang="ru-RU" sz="2210" b="1" u="sng" dirty="0">
                <a:solidFill>
                  <a:srgbClr val="1F497D">
                    <a:lumMod val="75000"/>
                  </a:srgbClr>
                </a:solidFill>
              </a:rPr>
              <a:t>Расходы</a:t>
            </a:r>
            <a:r>
              <a:rPr lang="ru-RU" sz="221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ru-RU" sz="2210" dirty="0">
                <a:solidFill>
                  <a:prstClr val="black"/>
                </a:solidFill>
              </a:rPr>
              <a:t>– </a:t>
            </a:r>
            <a:r>
              <a:rPr lang="ru-RU" sz="2210" i="1" dirty="0">
                <a:solidFill>
                  <a:srgbClr val="0081C5"/>
                </a:solidFill>
              </a:rPr>
              <a:t>выплачиваемые из бюджета денежные средства, за исключением средств, являющихся источниками финансирования дефицита бюджета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904762" y="1456247"/>
            <a:ext cx="7467097" cy="6573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74CB7606-B3CA-407A-8610-6FC9202B5843}"/>
              </a:ext>
            </a:extLst>
          </p:cNvPr>
          <p:cNvSpPr txBox="1">
            <a:spLocks/>
          </p:cNvSpPr>
          <p:nvPr/>
        </p:nvSpPr>
        <p:spPr>
          <a:xfrm>
            <a:off x="998154" y="4003208"/>
            <a:ext cx="7896543" cy="1109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accent6"/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prstClr val="black"/>
                </a:solidFill>
              </a:rPr>
              <a:t>Дефицит бюджета – </a:t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превышение расходов бюджета над его доходами</a:t>
            </a:r>
          </a:p>
        </p:txBody>
      </p:sp>
    </p:spTree>
    <p:extLst>
      <p:ext uri="{BB962C8B-B14F-4D97-AF65-F5344CB8AC3E}">
        <p14:creationId xmlns:p14="http://schemas.microsoft.com/office/powerpoint/2010/main" val="793945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 г. по разделу «Социальная политика»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190169143"/>
              </p:ext>
            </p:extLst>
          </p:nvPr>
        </p:nvGraphicFramePr>
        <p:xfrm>
          <a:off x="1001687" y="2028021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909530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по разделу «Социальная политика»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625892485"/>
              </p:ext>
            </p:extLst>
          </p:nvPr>
        </p:nvGraphicFramePr>
        <p:xfrm>
          <a:off x="930249" y="2099459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811" y="384947"/>
            <a:ext cx="8050213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Расходы консолидированного бюджета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по разделу «Физическая культура и спорт»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717477078"/>
              </p:ext>
            </p:extLst>
          </p:nvPr>
        </p:nvGraphicFramePr>
        <p:xfrm>
          <a:off x="930249" y="2099459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2" y="384947"/>
            <a:ext cx="8050213" cy="3349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«Межбюджетные трансферты» на 2021 год</a:t>
            </a:r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885171300"/>
              </p:ext>
            </p:extLst>
          </p:nvPr>
        </p:nvGraphicFramePr>
        <p:xfrm>
          <a:off x="324545" y="863923"/>
          <a:ext cx="8388354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661181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2" y="384947"/>
            <a:ext cx="8050213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«Межбюджетные трансферты» на 2022-2023 годы</a:t>
            </a:r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941137128"/>
              </p:ext>
            </p:extLst>
          </p:nvPr>
        </p:nvGraphicFramePr>
        <p:xfrm>
          <a:off x="252537" y="863923"/>
          <a:ext cx="8388354" cy="642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3400957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373" y="384947"/>
            <a:ext cx="8121651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Консолидированный бюджет Верхнеуслонского муниципального района по доходам и расходам</a:t>
            </a:r>
            <a:br>
              <a:rPr lang="ru-RU" sz="2800" b="1" dirty="0"/>
            </a:br>
            <a:r>
              <a:rPr lang="ru-RU" sz="2800" b="1" dirty="0"/>
              <a:t> на 2021-2023 гг.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3991341547"/>
              </p:ext>
            </p:extLst>
          </p:nvPr>
        </p:nvGraphicFramePr>
        <p:xfrm>
          <a:off x="850900" y="2098675"/>
          <a:ext cx="7816850" cy="4164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4585" y="3673376"/>
            <a:ext cx="7928841" cy="3153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10" b="1" dirty="0">
                <a:solidFill>
                  <a:prstClr val="black"/>
                </a:solidFill>
              </a:rPr>
              <a:t>Адрес:</a:t>
            </a:r>
            <a:br>
              <a:rPr lang="ru-RU" sz="2210" dirty="0">
                <a:solidFill>
                  <a:prstClr val="black"/>
                </a:solidFill>
              </a:rPr>
            </a:br>
            <a:r>
              <a:rPr lang="ru-RU" sz="2210" dirty="0">
                <a:solidFill>
                  <a:prstClr val="black"/>
                </a:solidFill>
              </a:rPr>
              <a:t>422570, </a:t>
            </a:r>
            <a:r>
              <a:rPr lang="ru-RU" sz="2210" dirty="0" err="1">
                <a:solidFill>
                  <a:prstClr val="black"/>
                </a:solidFill>
              </a:rPr>
              <a:t>с.Верхний</a:t>
            </a:r>
            <a:r>
              <a:rPr lang="ru-RU" sz="2210" dirty="0">
                <a:solidFill>
                  <a:prstClr val="black"/>
                </a:solidFill>
              </a:rPr>
              <a:t> Услон, ул. Чехова, д. 74</a:t>
            </a:r>
          </a:p>
          <a:p>
            <a:r>
              <a:rPr lang="ru-RU" sz="2210" b="1" dirty="0">
                <a:solidFill>
                  <a:prstClr val="black"/>
                </a:solidFill>
              </a:rPr>
              <a:t>Телефон:</a:t>
            </a:r>
            <a:br>
              <a:rPr lang="ru-RU" sz="2210" dirty="0">
                <a:solidFill>
                  <a:prstClr val="black"/>
                </a:solidFill>
              </a:rPr>
            </a:br>
            <a:r>
              <a:rPr lang="ru-RU" sz="2210" dirty="0">
                <a:solidFill>
                  <a:prstClr val="black"/>
                </a:solidFill>
              </a:rPr>
              <a:t>8 (84371) 2-13-51, 2-13-54, 2-18,52, 2-23-39,</a:t>
            </a:r>
          </a:p>
          <a:p>
            <a:r>
              <a:rPr lang="ru-RU" sz="2210" b="1" dirty="0">
                <a:solidFill>
                  <a:prstClr val="black"/>
                </a:solidFill>
              </a:rPr>
              <a:t>Факс:</a:t>
            </a:r>
            <a:br>
              <a:rPr lang="ru-RU" sz="2210" dirty="0">
                <a:solidFill>
                  <a:prstClr val="black"/>
                </a:solidFill>
              </a:rPr>
            </a:br>
            <a:r>
              <a:rPr lang="ru-RU" sz="2210" dirty="0">
                <a:solidFill>
                  <a:prstClr val="black"/>
                </a:solidFill>
              </a:rPr>
              <a:t>8 (84341) 2-17-28</a:t>
            </a:r>
          </a:p>
          <a:p>
            <a:r>
              <a:rPr lang="ru-RU" sz="2210" b="1" dirty="0">
                <a:solidFill>
                  <a:prstClr val="black"/>
                </a:solidFill>
              </a:rPr>
              <a:t>E-</a:t>
            </a:r>
            <a:r>
              <a:rPr lang="ru-RU" sz="2210" b="1" dirty="0" err="1">
                <a:solidFill>
                  <a:prstClr val="black"/>
                </a:solidFill>
              </a:rPr>
              <a:t>Mail</a:t>
            </a:r>
            <a:r>
              <a:rPr lang="ru-RU" sz="2210" b="1" dirty="0">
                <a:solidFill>
                  <a:prstClr val="black"/>
                </a:solidFill>
              </a:rPr>
              <a:t>:</a:t>
            </a:r>
            <a:br>
              <a:rPr lang="ru-RU" sz="2210" dirty="0">
                <a:solidFill>
                  <a:prstClr val="black"/>
                </a:solidFill>
              </a:rPr>
            </a:br>
            <a:r>
              <a:rPr lang="en-US" sz="2210" u="sng" dirty="0" err="1"/>
              <a:t>vusl.</a:t>
            </a:r>
            <a:r>
              <a:rPr lang="en-US" sz="2210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fbp</a:t>
            </a:r>
            <a:r>
              <a:rPr lang="ru-RU" sz="221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@tatar.ru</a:t>
            </a:r>
            <a:br>
              <a:rPr lang="ru-RU" sz="2210" dirty="0">
                <a:solidFill>
                  <a:prstClr val="black"/>
                </a:solidFill>
              </a:rPr>
            </a:br>
            <a:endParaRPr lang="ru-RU" sz="221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6661" y="359867"/>
            <a:ext cx="7601161" cy="19442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>
                <a:solidFill>
                  <a:srgbClr val="0070C0"/>
                </a:solidFill>
              </a:rPr>
              <a:t>Финансово-бюджетная Палата Верхнеуслонского муниципального района Республики Татарстан</a:t>
            </a:r>
          </a:p>
        </p:txBody>
      </p:sp>
    </p:spTree>
    <p:extLst>
      <p:ext uri="{BB962C8B-B14F-4D97-AF65-F5344CB8AC3E}">
        <p14:creationId xmlns:p14="http://schemas.microsoft.com/office/powerpoint/2010/main" val="348585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60505-D8C5-4E9D-A5A2-E7809B0F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Основные характеристики бюджета Верхнеуслонского муниципального </a:t>
            </a:r>
            <a:r>
              <a:rPr lang="ru-RU" sz="2000" dirty="0" err="1"/>
              <a:t>райна</a:t>
            </a:r>
            <a:r>
              <a:rPr lang="ru-RU" sz="2000" dirty="0"/>
              <a:t> на 202</a:t>
            </a:r>
            <a:r>
              <a:rPr lang="en-US" sz="2000" dirty="0"/>
              <a:t>1</a:t>
            </a:r>
            <a:r>
              <a:rPr lang="ru-RU" sz="2000" dirty="0"/>
              <a:t> год и на плановый период 202</a:t>
            </a:r>
            <a:r>
              <a:rPr lang="en-US" sz="2000" dirty="0"/>
              <a:t>2</a:t>
            </a:r>
            <a:r>
              <a:rPr lang="ru-RU" sz="2000" dirty="0"/>
              <a:t> и 202</a:t>
            </a:r>
            <a:r>
              <a:rPr lang="en-US" sz="2000" dirty="0"/>
              <a:t>3</a:t>
            </a:r>
            <a:r>
              <a:rPr lang="ru-RU" sz="2000" dirty="0"/>
              <a:t> годов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1A77971-FE6C-490C-8E26-642DB3204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309225"/>
              </p:ext>
            </p:extLst>
          </p:nvPr>
        </p:nvGraphicFramePr>
        <p:xfrm>
          <a:off x="502854" y="2016051"/>
          <a:ext cx="8284341" cy="466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665">
                  <a:extLst>
                    <a:ext uri="{9D8B030D-6E8A-4147-A177-3AD203B41FA5}">
                      <a16:colId xmlns:a16="http://schemas.microsoft.com/office/drawing/2014/main" val="2105035684"/>
                    </a:ext>
                  </a:extLst>
                </a:gridCol>
                <a:gridCol w="1111946">
                  <a:extLst>
                    <a:ext uri="{9D8B030D-6E8A-4147-A177-3AD203B41FA5}">
                      <a16:colId xmlns:a16="http://schemas.microsoft.com/office/drawing/2014/main" val="1940938142"/>
                    </a:ext>
                  </a:extLst>
                </a:gridCol>
                <a:gridCol w="1111946">
                  <a:extLst>
                    <a:ext uri="{9D8B030D-6E8A-4147-A177-3AD203B41FA5}">
                      <a16:colId xmlns:a16="http://schemas.microsoft.com/office/drawing/2014/main" val="3506802378"/>
                    </a:ext>
                  </a:extLst>
                </a:gridCol>
                <a:gridCol w="1111946">
                  <a:extLst>
                    <a:ext uri="{9D8B030D-6E8A-4147-A177-3AD203B41FA5}">
                      <a16:colId xmlns:a16="http://schemas.microsoft.com/office/drawing/2014/main" val="3050470649"/>
                    </a:ext>
                  </a:extLst>
                </a:gridCol>
                <a:gridCol w="1111946">
                  <a:extLst>
                    <a:ext uri="{9D8B030D-6E8A-4147-A177-3AD203B41FA5}">
                      <a16:colId xmlns:a16="http://schemas.microsoft.com/office/drawing/2014/main" val="1854536482"/>
                    </a:ext>
                  </a:extLst>
                </a:gridCol>
                <a:gridCol w="1111946">
                  <a:extLst>
                    <a:ext uri="{9D8B030D-6E8A-4147-A177-3AD203B41FA5}">
                      <a16:colId xmlns:a16="http://schemas.microsoft.com/office/drawing/2014/main" val="973967035"/>
                    </a:ext>
                  </a:extLst>
                </a:gridCol>
                <a:gridCol w="1111946">
                  <a:extLst>
                    <a:ext uri="{9D8B030D-6E8A-4147-A177-3AD203B41FA5}">
                      <a16:colId xmlns:a16="http://schemas.microsoft.com/office/drawing/2014/main" val="3928922090"/>
                    </a:ext>
                  </a:extLst>
                </a:gridCol>
              </a:tblGrid>
              <a:tr h="3396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</a:t>
                      </a:r>
                    </a:p>
                  </a:txBody>
                  <a:tcPr marL="54000" marR="5400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год, </a:t>
                      </a:r>
                    </a:p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тыс.рублей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год, </a:t>
                      </a:r>
                    </a:p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тыс.рублей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144" marR="7144" marT="7144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год, </a:t>
                      </a:r>
                    </a:p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тыс.рублей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144" marR="7144" marT="7144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669478954"/>
                  </a:ext>
                </a:extLst>
              </a:tr>
              <a:tr h="7268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Консолиди-рованный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бюджет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Бюджет района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Консолиди-рованный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бюджет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Бюджет района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Консолиди-рованный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бюджет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Бюджет района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468693"/>
                  </a:ext>
                </a:extLst>
              </a:tr>
              <a:tr h="11891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Доходы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658,5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602,0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663,7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607,9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669,4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612,6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68770"/>
                  </a:ext>
                </a:extLst>
              </a:tr>
              <a:tr h="11891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Расходы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658,5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602,0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663,7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607,9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669,4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612,6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53985"/>
                  </a:ext>
                </a:extLst>
              </a:tr>
              <a:tr h="118911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Дефицит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51435" marR="514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1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11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>
            <a:extLst>
              <a:ext uri="{FF2B5EF4-FFF2-40B4-BE49-F238E27FC236}">
                <a16:creationId xmlns:a16="http://schemas.microsoft.com/office/drawing/2014/main" id="{1B79D62B-B726-421F-8C79-A1CDFE3A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ИЗ ЧЕГО СКЛАДЫВАЮТСЯ ДОХОДЫ БЮДЖЕТА?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51C867-B47C-4E95-B3EF-3EC669404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ctr"/>
            <a:r>
              <a:rPr lang="ru-RU" b="1" dirty="0"/>
              <a:t>НАЛОГОВЫЕ ДОХОДЫ</a:t>
            </a:r>
            <a:endParaRPr lang="ru-RU" dirty="0"/>
          </a:p>
          <a:p>
            <a:pPr fontAlgn="b"/>
            <a:r>
              <a:rPr lang="ru-RU" dirty="0"/>
              <a:t>Доходы от предусмотренных законодательством Российской Федерации федеральных налогов и сборов, в том числе от налогов, предусмотренных специальными налоговыми режимами, и законодательством Республики Татарстан от региональных налогов</a:t>
            </a:r>
          </a:p>
          <a:p>
            <a:pPr fontAlgn="ctr"/>
            <a:r>
              <a:rPr lang="ru-RU" b="1" dirty="0"/>
              <a:t>НЕНАЛОГОВЫЕ ДОХОДЫ</a:t>
            </a:r>
            <a:endParaRPr lang="ru-RU" dirty="0"/>
          </a:p>
          <a:p>
            <a:pPr fontAlgn="b"/>
            <a:r>
              <a:rPr lang="ru-RU" dirty="0"/>
              <a:t>Платежи,  которые  включают  в  себя возмездные  операции  от  прямого предоставления  государством  в пользование  имущества  и природных  ресурсов,  от  различного вида  услуг,  а  также  платежи  в  виде штрафов  или  иных  санкций  за нарушение  законодательства</a:t>
            </a:r>
          </a:p>
          <a:p>
            <a:pPr fontAlgn="ctr"/>
            <a:r>
              <a:rPr lang="ru-RU" b="1" dirty="0"/>
              <a:t>БЕЗВОЗМЕЗДНЫЕ ПОСТУПЛЕНИЯ</a:t>
            </a:r>
            <a:endParaRPr lang="ru-RU" dirty="0"/>
          </a:p>
          <a:p>
            <a:pPr fontAlgn="b"/>
            <a:r>
              <a:rPr lang="ru-RU" dirty="0"/>
              <a:t>Поступающие  в  бюджет денежные  средства  на безвозвратной  и  безвозмездной основе  из  федерального  бюджета (межбюджетные  трансферты  в виде  дотаций,  субсидий, субвенций и иных межбюджетных трансфертов),  а  также  перечисления от  физических  и  юридических лиц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72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2"/>
          <p:cNvSpPr txBox="1">
            <a:spLocks/>
          </p:cNvSpPr>
          <p:nvPr/>
        </p:nvSpPr>
        <p:spPr>
          <a:xfrm>
            <a:off x="2216133" y="599261"/>
            <a:ext cx="5404038" cy="421602"/>
          </a:xfrm>
          <a:prstGeom prst="rect">
            <a:avLst/>
          </a:prstGeom>
        </p:spPr>
        <p:txBody>
          <a:bodyPr vert="horz" lIns="52257" tIns="26128" rIns="52257" bIns="26128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2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Объемы прогнозируемых доходов бюджета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2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Верхнеуслонского муниципального района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19319"/>
              </p:ext>
            </p:extLst>
          </p:nvPr>
        </p:nvGraphicFramePr>
        <p:xfrm>
          <a:off x="358745" y="1170765"/>
          <a:ext cx="8314934" cy="52774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6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7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7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52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дохода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 год</a:t>
                      </a:r>
                    </a:p>
                  </a:txBody>
                  <a:tcPr marL="5444" marR="5444" marT="54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2022 год</a:t>
                      </a:r>
                    </a:p>
                  </a:txBody>
                  <a:tcPr marL="5444" marR="5444" marT="54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2023 год</a:t>
                      </a:r>
                    </a:p>
                  </a:txBody>
                  <a:tcPr marL="5444" marR="5444" marT="54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144" marR="7144" marT="71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Консолиди-рованный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бюджет</a:t>
                      </a:r>
                    </a:p>
                  </a:txBody>
                  <a:tcPr marL="5444" marR="5444" marT="54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Бюджет района</a:t>
                      </a:r>
                    </a:p>
                  </a:txBody>
                  <a:tcPr marL="5444" marR="5444" marT="54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Консолиди-рованный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бюджет</a:t>
                      </a:r>
                    </a:p>
                  </a:txBody>
                  <a:tcPr marL="5444" marR="5444" marT="5444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Бюджет района</a:t>
                      </a:r>
                    </a:p>
                  </a:txBody>
                  <a:tcPr marL="5444" marR="5444" marT="54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Консолиди-рованный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бюджет</a:t>
                      </a:r>
                    </a:p>
                  </a:txBody>
                  <a:tcPr marL="5444" marR="5444" marT="54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Бюджет района</a:t>
                      </a:r>
                    </a:p>
                  </a:txBody>
                  <a:tcPr marL="5444" marR="5444" marT="5444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Всего доходов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658547,4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601997,2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663736,0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607950,1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669421,1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612588,0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78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Безвозмездные поступления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387620,8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463562,6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389625,7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468462,9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385105,5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467912,6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Налоговые и неналоговые</a:t>
                      </a:r>
                      <a:r>
                        <a:rPr lang="ru-RU" sz="9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доходы, </a:t>
                      </a:r>
                      <a:r>
                        <a:rPr lang="ru-RU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</a:t>
                      </a:r>
                      <a:r>
                        <a:rPr lang="ru-RU" sz="9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т.ч</a:t>
                      </a:r>
                      <a:r>
                        <a:rPr lang="ru-RU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270926,6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138434,6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274110,3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139487,2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284315,6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144675,4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Налог на доходы физических лиц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134902,3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68994,1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139726,8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69336,7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147461,1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72354,9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Акцизы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35500,0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35500,0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37400,0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37400,0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37500,0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37500,0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52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Земельный налог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58135,0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58135,0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58135,0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Упрощенная</a:t>
                      </a:r>
                      <a:r>
                        <a:rPr lang="ru-RU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система налогообложения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10334,0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10334,0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10747,0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10747,0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11177,0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11177,0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Единый</a:t>
                      </a:r>
                      <a:r>
                        <a:rPr lang="ru-RU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налог на вмененный доход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1224,0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1224,0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Налог на имущество </a:t>
                      </a:r>
                      <a:r>
                        <a:rPr lang="ru-RU" sz="9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физ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лиц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5671,0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5955,0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6253,0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Единый сельскохозяйственный налог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146,0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152,0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76,0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Госпошлина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Налог на добычу полезных ископаемых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2072,0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2072,0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2072,0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2072,0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2072,0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2072,0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Патентная система</a:t>
                      </a:r>
                      <a:r>
                        <a:rPr lang="ru-RU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налогообложения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201, 0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201, 0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201, 0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9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Неналоговые доходы, всего,</a:t>
                      </a:r>
                      <a:r>
                        <a:rPr lang="ru-RU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20804,3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18096,5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17784,5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17714,5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19421,5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19351,5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</a:t>
                      </a:r>
                      <a:r>
                        <a:rPr lang="ru-RU" sz="9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т.ч</a:t>
                      </a:r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., арендная плата за землю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арендная плата за имущество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продажа</a:t>
                      </a:r>
                      <a:r>
                        <a:rPr lang="ru-RU" sz="9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земли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6143,0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6143,0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6261,0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6261,0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7898,0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7898,0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продажа</a:t>
                      </a:r>
                      <a:r>
                        <a:rPr lang="ru-RU" sz="9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имущества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43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штрафы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980,0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980,0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82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плата за негативное воздействие на              </a:t>
                      </a:r>
                    </a:p>
                    <a:p>
                      <a:pPr algn="l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окружающую</a:t>
                      </a:r>
                      <a:r>
                        <a:rPr lang="ru-RU" sz="9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среду</a:t>
                      </a: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313,5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313,5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313,5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313,5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313,5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313,5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827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доходы</a:t>
                      </a:r>
                      <a:r>
                        <a:rPr lang="ru-RU" sz="9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от оказания платных услуг и </a:t>
                      </a:r>
                    </a:p>
                    <a:p>
                      <a:pPr algn="l" fontAlgn="b"/>
                      <a:r>
                        <a:rPr lang="ru-RU" sz="900" b="0" i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компенсации затрат государства</a:t>
                      </a:r>
                      <a:endParaRPr lang="ru-RU" sz="900" b="0" i="1" u="none" strike="noStrike" kern="12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147" marR="4355" marT="4355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3137,8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500,0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</a:p>
                  </a:txBody>
                  <a:tcPr marL="41147" marR="41147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3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373" y="242071"/>
            <a:ext cx="8121651" cy="200026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/>
            </a:br>
            <a:r>
              <a:rPr lang="ru-RU" sz="2800" b="1" dirty="0"/>
              <a:t>Прогноз поступления налоговых и неналоговых доходов в консолидированный бюджет</a:t>
            </a:r>
            <a:br>
              <a:rPr lang="ru-RU" sz="2800" b="1" dirty="0"/>
            </a:br>
            <a:r>
              <a:rPr lang="ru-RU" sz="2800" b="1" dirty="0"/>
              <a:t>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(тыс. руб.) 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046902902"/>
              </p:ext>
            </p:extLst>
          </p:nvPr>
        </p:nvGraphicFramePr>
        <p:xfrm>
          <a:off x="850900" y="2242335"/>
          <a:ext cx="7816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7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503" y="313509"/>
            <a:ext cx="8361045" cy="107156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консолидированного бюджета Верхнеуслонского муниципального района в 2021 году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965125"/>
              </p:ext>
            </p:extLst>
          </p:nvPr>
        </p:nvGraphicFramePr>
        <p:xfrm>
          <a:off x="465138" y="1456517"/>
          <a:ext cx="8359775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89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373" y="242071"/>
            <a:ext cx="8121651" cy="19179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Прогноз поступления налога на доходы физических лиц</a:t>
            </a:r>
            <a:br>
              <a:rPr lang="ru-RU" sz="2800" b="1" dirty="0"/>
            </a:br>
            <a:r>
              <a:rPr lang="ru-RU" sz="2800" b="1" dirty="0"/>
              <a:t> в консолидированный бюджет</a:t>
            </a:r>
            <a:br>
              <a:rPr lang="ru-RU" sz="2800" b="1" dirty="0"/>
            </a:br>
            <a:r>
              <a:rPr lang="ru-RU" sz="2800" b="1" dirty="0"/>
              <a:t> Верхнеуслонского муниципального района</a:t>
            </a:r>
            <a:br>
              <a:rPr lang="ru-RU" sz="2800" b="1" dirty="0"/>
            </a:br>
            <a:r>
              <a:rPr lang="ru-RU" sz="2800" b="1" dirty="0"/>
              <a:t> в 2021-2023 гг. 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4074139918"/>
              </p:ext>
            </p:extLst>
          </p:nvPr>
        </p:nvGraphicFramePr>
        <p:xfrm>
          <a:off x="850900" y="2242335"/>
          <a:ext cx="7816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4982</TotalTime>
  <Words>1440</Words>
  <Application>Microsoft Office PowerPoint</Application>
  <PresentationFormat>Произвольный</PresentationFormat>
  <Paragraphs>414</Paragraphs>
  <Slides>36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Легкий дым</vt:lpstr>
      <vt:lpstr>     Бюджет для граждан            Бюджет  Верхнеуслонского     муниципального района на  2021 год и              плановый период 2022-2023 гг.     </vt:lpstr>
      <vt:lpstr>Что такое бюджет?</vt:lpstr>
      <vt:lpstr>Презентация PowerPoint</vt:lpstr>
      <vt:lpstr>Основные характеристики бюджета Верхнеуслонского муниципального райна на 2021 год и на плановый период 2022 и 2023 годов</vt:lpstr>
      <vt:lpstr>ИЗ ЧЕГО СКЛАДЫВАЮТСЯ ДОХОДЫ БЮДЖЕТА?</vt:lpstr>
      <vt:lpstr>Презентация PowerPoint</vt:lpstr>
      <vt:lpstr> Прогноз поступления налоговых и неналоговых доходов в консолидированный бюджет  Верхнеуслонского муниципального района  (тыс. руб.)  </vt:lpstr>
      <vt:lpstr>Структура налоговых и неналоговых доходов консолидированного бюджета Верхнеуслонского муниципального района в 2021 году</vt:lpstr>
      <vt:lpstr>Прогноз поступления налога на доходы физических лиц  в консолидированный бюджет  Верхнеуслонского муниципального района  в 2021-2023 гг.  </vt:lpstr>
      <vt:lpstr> Прогноз поступления акцизов в бюджет  Верхнеуслонского муниципального района  (тыс. руб.)  </vt:lpstr>
      <vt:lpstr>Прогноз поступления налога на имущество физических лиц в бюджеты сельских поселений  Верхнеуслонского муниципального района  в 2021-2023 гг.  </vt:lpstr>
      <vt:lpstr>Прогноз поступления земельного налога  в бюджеты поселений  Верхнеуслонского муниципального района  в 2021-2023 гг.  </vt:lpstr>
      <vt:lpstr>Прогноз поступления налогов на совокупный доход  в консолидированный бюджет  Верхнеуслонского муниципального района  в 2021-2023 гг.  </vt:lpstr>
      <vt:lpstr>Неналоговые доходы консолидированного бюджета Верхнеуслонского муниципального района  на 2021  год (тыс. руб.) </vt:lpstr>
      <vt:lpstr>Неналоговые  доходы  консолидированного бюджета  Верхнеуслонского муниципального  района на 2022-2023 годы</vt:lpstr>
      <vt:lpstr>Доходы бюджета Верхнеуслонского муниципального района  на 2021-2023 гг.</vt:lpstr>
      <vt:lpstr>Презентация PowerPoint</vt:lpstr>
      <vt:lpstr>Показатели прогноза социально-экономического развития Верхнеуслонского муниципального района Республики Татарстан</vt:lpstr>
      <vt:lpstr>Расходы  по бюджетной  сфере  сформированы с применением  следующих  индексов:</vt:lpstr>
      <vt:lpstr>Расходы консолидированного бюджета Верхнеуслонского муниципального района на 2021 год по разделу «Общегосударственные вопросы»</vt:lpstr>
      <vt:lpstr>Расходы консолидированного бюджета  Верхнеуслонского муниципального  района на 2022-2023 годы по разделу «Общегосударственные вопросы»</vt:lpstr>
      <vt:lpstr>Расходы консолидированного бюджета Верхнеуслонского муниципального района  в 2021-2023 гг. по разделу «Национальная оборона» </vt:lpstr>
      <vt:lpstr>Расходы консолидированного бюджета Верхнеуслонского муниципального района  в 2021-2023 гг. по разделу «Национальная безопасность и правоохранительная деятельность» </vt:lpstr>
      <vt:lpstr>Расходы консолидированного бюджета Верхнеуслонского муниципального района  в 2021-2023 гг. по разделу «Национальная экономика» </vt:lpstr>
      <vt:lpstr>Расходы консолидированного бюджета Верхнеуслонского муниципального района  в 2021-2023 гг. по разделу «ЖКХ» </vt:lpstr>
      <vt:lpstr>Расходы консолидированного бюджета Верхнеуслонского муниципального района  в 2021-2023 гг. по разделу «Охрана окружающей среды» </vt:lpstr>
      <vt:lpstr>Расходы консолидированного бюджета Верхнеуслонского муниципального района по разделу «образование»  в 2021-2023 гг.  (тыс. руб.)  </vt:lpstr>
      <vt:lpstr>Расходы консолидированного бюджета Верхнеуслонского муниципального района  в 2021-2023 гг. по разделу «Культура» </vt:lpstr>
      <vt:lpstr>Расходы консолидированного бюджета Верхнеуслонского муниципального района  в 2021-2023 гг. по разделу «Здравоохранение» </vt:lpstr>
      <vt:lpstr>Расходы консолидированного бюджета Верхнеуслонского муниципального района  в 2021 г. по разделу «Социальная политика» </vt:lpstr>
      <vt:lpstr>Расходы консолидированного бюджета Верхнеуслонского муниципального района  в 2021-2023 гг. по разделу «Социальная политика» </vt:lpstr>
      <vt:lpstr>Расходы консолидированного бюджета Верхнеуслонского муниципального района  в 2021-2023 гг. по разделу «Физическая культура и спорт» </vt:lpstr>
      <vt:lpstr>«Межбюджетные трансферты» на 2021 год</vt:lpstr>
      <vt:lpstr>«Межбюджетные трансферты» на 2022-2023 годы</vt:lpstr>
      <vt:lpstr>Консолидированный бюджет Верхнеуслонского муниципального района по доходам и расходам  на 2021-2023 гг. 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Камско-Устьинского муниципального района</dc:title>
  <dc:creator>kust-raifo5</dc:creator>
  <cp:lastModifiedBy>sheff</cp:lastModifiedBy>
  <cp:revision>723</cp:revision>
  <cp:lastPrinted>2020-12-05T08:17:02Z</cp:lastPrinted>
  <dcterms:created xsi:type="dcterms:W3CDTF">2011-05-29T06:23:22Z</dcterms:created>
  <dcterms:modified xsi:type="dcterms:W3CDTF">2022-03-01T08:41:27Z</dcterms:modified>
</cp:coreProperties>
</file>