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123"/>
  </p:notesMasterIdLst>
  <p:sldIdLst>
    <p:sldId id="1093" r:id="rId2"/>
    <p:sldId id="1097" r:id="rId3"/>
    <p:sldId id="1094" r:id="rId4"/>
    <p:sldId id="1125" r:id="rId5"/>
    <p:sldId id="1095" r:id="rId6"/>
    <p:sldId id="1127" r:id="rId7"/>
    <p:sldId id="269" r:id="rId8"/>
    <p:sldId id="1100" r:id="rId9"/>
    <p:sldId id="1099" r:id="rId10"/>
    <p:sldId id="1107" r:id="rId11"/>
    <p:sldId id="1208" r:id="rId12"/>
    <p:sldId id="1196" r:id="rId13"/>
    <p:sldId id="1110" r:id="rId14"/>
    <p:sldId id="1108" r:id="rId15"/>
    <p:sldId id="1113" r:id="rId16"/>
    <p:sldId id="1111" r:id="rId17"/>
    <p:sldId id="1197" r:id="rId18"/>
    <p:sldId id="1116" r:id="rId19"/>
    <p:sldId id="1117" r:id="rId20"/>
    <p:sldId id="1119" r:id="rId21"/>
    <p:sldId id="1118" r:id="rId22"/>
    <p:sldId id="1120" r:id="rId23"/>
    <p:sldId id="1122" r:id="rId24"/>
    <p:sldId id="1123" r:id="rId25"/>
    <p:sldId id="1121" r:id="rId26"/>
    <p:sldId id="1128" r:id="rId27"/>
    <p:sldId id="1102" r:id="rId28"/>
    <p:sldId id="1137" r:id="rId29"/>
    <p:sldId id="1198" r:id="rId30"/>
    <p:sldId id="1146" r:id="rId31"/>
    <p:sldId id="1145" r:id="rId32"/>
    <p:sldId id="1131" r:id="rId33"/>
    <p:sldId id="1115" r:id="rId34"/>
    <p:sldId id="1132" r:id="rId35"/>
    <p:sldId id="1133" r:id="rId36"/>
    <p:sldId id="972" r:id="rId37"/>
    <p:sldId id="1134" r:id="rId38"/>
    <p:sldId id="1143" r:id="rId39"/>
    <p:sldId id="1135" r:id="rId40"/>
    <p:sldId id="1199" r:id="rId41"/>
    <p:sldId id="974" r:id="rId42"/>
    <p:sldId id="1147" r:id="rId43"/>
    <p:sldId id="977" r:id="rId44"/>
    <p:sldId id="1091" r:id="rId45"/>
    <p:sldId id="1051" r:id="rId46"/>
    <p:sldId id="1149" r:id="rId47"/>
    <p:sldId id="1148" r:id="rId48"/>
    <p:sldId id="980" r:id="rId49"/>
    <p:sldId id="1150" r:id="rId50"/>
    <p:sldId id="1151" r:id="rId51"/>
    <p:sldId id="1152" r:id="rId52"/>
    <p:sldId id="984" r:id="rId53"/>
    <p:sldId id="1153" r:id="rId54"/>
    <p:sldId id="986" r:id="rId55"/>
    <p:sldId id="1045" r:id="rId56"/>
    <p:sldId id="987" r:id="rId57"/>
    <p:sldId id="1075" r:id="rId58"/>
    <p:sldId id="1154" r:id="rId59"/>
    <p:sldId id="1057" r:id="rId60"/>
    <p:sldId id="988" r:id="rId61"/>
    <p:sldId id="1062" r:id="rId62"/>
    <p:sldId id="1156" r:id="rId63"/>
    <p:sldId id="989" r:id="rId64"/>
    <p:sldId id="1155" r:id="rId65"/>
    <p:sldId id="990" r:id="rId66"/>
    <p:sldId id="1073" r:id="rId67"/>
    <p:sldId id="1157" r:id="rId68"/>
    <p:sldId id="992" r:id="rId69"/>
    <p:sldId id="1158" r:id="rId70"/>
    <p:sldId id="1159" r:id="rId71"/>
    <p:sldId id="1164" r:id="rId72"/>
    <p:sldId id="1167" r:id="rId73"/>
    <p:sldId id="1168" r:id="rId74"/>
    <p:sldId id="1204" r:id="rId75"/>
    <p:sldId id="1205" r:id="rId76"/>
    <p:sldId id="1206" r:id="rId77"/>
    <p:sldId id="1202" r:id="rId78"/>
    <p:sldId id="1201" r:id="rId79"/>
    <p:sldId id="997" r:id="rId80"/>
    <p:sldId id="998" r:id="rId81"/>
    <p:sldId id="999" r:id="rId82"/>
    <p:sldId id="1000" r:id="rId83"/>
    <p:sldId id="1001" r:id="rId84"/>
    <p:sldId id="1169" r:id="rId85"/>
    <p:sldId id="1003" r:id="rId86"/>
    <p:sldId id="1004" r:id="rId87"/>
    <p:sldId id="1005" r:id="rId88"/>
    <p:sldId id="1170" r:id="rId89"/>
    <p:sldId id="1006" r:id="rId90"/>
    <p:sldId id="1033" r:id="rId91"/>
    <p:sldId id="1034" r:id="rId92"/>
    <p:sldId id="1035" r:id="rId93"/>
    <p:sldId id="1032" r:id="rId94"/>
    <p:sldId id="1036" r:id="rId95"/>
    <p:sldId id="1173" r:id="rId96"/>
    <p:sldId id="1174" r:id="rId97"/>
    <p:sldId id="1207" r:id="rId98"/>
    <p:sldId id="1037" r:id="rId99"/>
    <p:sldId id="1175" r:id="rId100"/>
    <p:sldId id="1176" r:id="rId101"/>
    <p:sldId id="1177" r:id="rId102"/>
    <p:sldId id="1178" r:id="rId103"/>
    <p:sldId id="1181" r:id="rId104"/>
    <p:sldId id="1179" r:id="rId105"/>
    <p:sldId id="1180" r:id="rId106"/>
    <p:sldId id="1182" r:id="rId107"/>
    <p:sldId id="1183" r:id="rId108"/>
    <p:sldId id="1184" r:id="rId109"/>
    <p:sldId id="1185" r:id="rId110"/>
    <p:sldId id="1186" r:id="rId111"/>
    <p:sldId id="1187" r:id="rId112"/>
    <p:sldId id="1191" r:id="rId113"/>
    <p:sldId id="1190" r:id="rId114"/>
    <p:sldId id="1189" r:id="rId115"/>
    <p:sldId id="1188" r:id="rId116"/>
    <p:sldId id="1192" r:id="rId117"/>
    <p:sldId id="1193" r:id="rId118"/>
    <p:sldId id="1194" r:id="rId119"/>
    <p:sldId id="1195" r:id="rId120"/>
    <p:sldId id="950" r:id="rId121"/>
    <p:sldId id="470" r:id="rId1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64884" autoAdjust="0"/>
  </p:normalViewPr>
  <p:slideViewPr>
    <p:cSldViewPr>
      <p:cViewPr varScale="1">
        <p:scale>
          <a:sx n="75" d="100"/>
          <a:sy n="75" d="100"/>
        </p:scale>
        <p:origin x="24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1;&#1080;&#1089;&#1090;%20Microsoft%20Office%20Excel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1;&#1080;&#1089;&#1090;%20Microsoft%20Office%20Excel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991907261592487E-2"/>
          <c:y val="1.150466608340624E-2"/>
          <c:w val="0.89951848206474161"/>
          <c:h val="0.9525632837561965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502336"/>
        <c:axId val="79590912"/>
        <c:axId val="0"/>
      </c:bar3DChart>
      <c:catAx>
        <c:axId val="795023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  <c:crossAx val="79590912"/>
        <c:crosses val="autoZero"/>
        <c:auto val="1"/>
        <c:lblAlgn val="ctr"/>
        <c:lblOffset val="100"/>
        <c:noMultiLvlLbl val="0"/>
      </c:catAx>
      <c:valAx>
        <c:axId val="79590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79502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>
      <a:gsLst>
        <a:gs pos="0">
          <a:srgbClr val="CCCCFF"/>
        </a:gs>
        <a:gs pos="17999">
          <a:srgbClr val="99CCFF"/>
        </a:gs>
        <a:gs pos="36000">
          <a:srgbClr val="9966FF"/>
        </a:gs>
        <a:gs pos="61000">
          <a:srgbClr val="CC99FF"/>
        </a:gs>
        <a:gs pos="82001">
          <a:srgbClr val="99CCFF"/>
        </a:gs>
        <a:gs pos="100000">
          <a:srgbClr val="CCCCFF"/>
        </a:gs>
      </a:gsLst>
      <a:lin ang="5400000" scaled="0"/>
    </a:gra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96440252815946037"/>
          <c:h val="0.92028107988001329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7.2879872851593476E-3"/>
                  <c:y val="9.0778312213675647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D5-4237-B021-BCF83513D9ED}"/>
                </c:ext>
              </c:extLst>
            </c:dLbl>
            <c:dLbl>
              <c:idx val="1"/>
              <c:layout>
                <c:manualLayout>
                  <c:x val="-4.3729071425488994E-3"/>
                  <c:y val="0.11412110255723291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D5-4237-B021-BCF83513D9ED}"/>
                </c:ext>
              </c:extLst>
            </c:dLbl>
            <c:dLbl>
              <c:idx val="2"/>
              <c:layout>
                <c:manualLayout>
                  <c:x val="-2.9151949140637265E-3"/>
                  <c:y val="9.8559310403420156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D5-4237-B021-BCF83513D9E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Лист1!$A$1:$A$3</c:f>
              <c:numCache>
                <c:formatCode>General</c:formatCode>
                <c:ptCount val="3"/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ABD5-4237-B021-BCF83513D9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320448"/>
        <c:axId val="47346816"/>
      </c:barChart>
      <c:catAx>
        <c:axId val="4732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7346816"/>
        <c:crosses val="autoZero"/>
        <c:auto val="1"/>
        <c:lblAlgn val="ctr"/>
        <c:lblOffset val="100"/>
        <c:noMultiLvlLbl val="0"/>
      </c:catAx>
      <c:valAx>
        <c:axId val="47346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732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99190726159248E-2"/>
          <c:y val="1.150466608340624E-2"/>
          <c:w val="0.89951848206474161"/>
          <c:h val="0.9525632837561965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235480"/>
        <c:axId val="257236264"/>
        <c:axId val="0"/>
      </c:bar3DChart>
      <c:catAx>
        <c:axId val="257235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endParaRPr lang="ru-RU"/>
          </a:p>
        </c:txPr>
        <c:crossAx val="257236264"/>
        <c:crosses val="autoZero"/>
        <c:auto val="1"/>
        <c:lblAlgn val="ctr"/>
        <c:lblOffset val="100"/>
        <c:noMultiLvlLbl val="0"/>
      </c:catAx>
      <c:valAx>
        <c:axId val="257236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257235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>
      <a:gsLst>
        <a:gs pos="0">
          <a:srgbClr val="CCCCFF"/>
        </a:gs>
        <a:gs pos="17999">
          <a:srgbClr val="99CCFF"/>
        </a:gs>
        <a:gs pos="36000">
          <a:srgbClr val="9966FF"/>
        </a:gs>
        <a:gs pos="61000">
          <a:srgbClr val="CC99FF"/>
        </a:gs>
        <a:gs pos="82001">
          <a:srgbClr val="99CCFF"/>
        </a:gs>
        <a:gs pos="100000">
          <a:srgbClr val="CCCCFF"/>
        </a:gs>
      </a:gsLst>
      <a:lin ang="5400000" scaled="0"/>
    </a:gra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96440252815946037"/>
          <c:h val="0.92028107988001329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7.2879872851593459E-3"/>
                  <c:y val="9.0778312213675647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D5-4237-B021-BCF83513D9ED}"/>
                </c:ext>
              </c:extLst>
            </c:dLbl>
            <c:dLbl>
              <c:idx val="1"/>
              <c:layout>
                <c:manualLayout>
                  <c:x val="-4.3729071425488994E-3"/>
                  <c:y val="0.11412110255723289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D5-4237-B021-BCF83513D9ED}"/>
                </c:ext>
              </c:extLst>
            </c:dLbl>
            <c:dLbl>
              <c:idx val="2"/>
              <c:layout>
                <c:manualLayout>
                  <c:x val="-2.9151949140637265E-3"/>
                  <c:y val="9.8559310403420114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5</a:t>
                    </a:r>
                    <a:r>
                      <a:rPr lang="ru-RU" dirty="0" smtClean="0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D5-4237-B021-BCF83513D9E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Лист1!$A$1:$A$3</c:f>
              <c:numCache>
                <c:formatCode>General</c:formatCode>
                <c:ptCount val="3"/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ABD5-4237-B021-BCF83513D9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7237048"/>
        <c:axId val="257233520"/>
      </c:barChart>
      <c:catAx>
        <c:axId val="257237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7233520"/>
        <c:crosses val="autoZero"/>
        <c:auto val="1"/>
        <c:lblAlgn val="ctr"/>
        <c:lblOffset val="100"/>
        <c:noMultiLvlLbl val="0"/>
      </c:catAx>
      <c:valAx>
        <c:axId val="257233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57237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9155936498802"/>
          <c:y val="6.5602303443412863E-2"/>
          <c:w val="0.80052899220345175"/>
          <c:h val="0.881494216208048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65A2-4A55-8AC4-FEA2205CDEB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5A2-4A55-8AC4-FEA2205CDEB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546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A2-4A55-8AC4-FEA2205CDE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533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A2-4A55-8AC4-FEA2205CDE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506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A2-4A55-8AC4-FEA2205CDEB9}"/>
                </c:ext>
              </c:extLst>
            </c:dLbl>
            <c:spPr>
              <a:noFill/>
              <a:ln w="25290">
                <a:noFill/>
              </a:ln>
            </c:spPr>
            <c:txPr>
              <a:bodyPr/>
              <a:lstStyle/>
              <a:p>
                <a:pPr>
                  <a:defRPr sz="2389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563</c:v>
                </c:pt>
                <c:pt idx="1">
                  <c:v>546</c:v>
                </c:pt>
                <c:pt idx="2">
                  <c:v>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A2-4A55-8AC4-FEA2205CD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82687136"/>
        <c:axId val="1"/>
        <c:axId val="0"/>
      </c:bar3DChart>
      <c:catAx>
        <c:axId val="1282687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282687136"/>
        <c:crosses val="autoZero"/>
        <c:crossBetween val="between"/>
      </c:valAx>
      <c:spPr>
        <a:noFill/>
        <a:ln w="25290">
          <a:noFill/>
        </a:ln>
      </c:spPr>
    </c:plotArea>
    <c:plotVisOnly val="1"/>
    <c:dispBlanksAs val="gap"/>
    <c:showDLblsOverMax val="0"/>
  </c:chart>
  <c:txPr>
    <a:bodyPr/>
    <a:lstStyle/>
    <a:p>
      <a:pPr>
        <a:defRPr sz="1792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 baseline="0">
                <a:solidFill>
                  <a:sysClr val="windowText" lastClr="000000"/>
                </a:solidFill>
              </a:defRPr>
            </a:pPr>
            <a:r>
              <a:rPr lang="ru-RU" sz="3200" baseline="0" dirty="0" smtClean="0">
                <a:solidFill>
                  <a:sysClr val="windowText" lastClr="000000"/>
                </a:solidFill>
              </a:rPr>
              <a:t>План </a:t>
            </a:r>
            <a:r>
              <a:rPr lang="ru-RU" sz="3200" baseline="0" dirty="0">
                <a:solidFill>
                  <a:sysClr val="windowText" lastClr="000000"/>
                </a:solidFill>
              </a:rPr>
              <a:t>на </a:t>
            </a:r>
            <a:r>
              <a:rPr lang="ru-RU" sz="3200" baseline="0" dirty="0" smtClean="0">
                <a:solidFill>
                  <a:sysClr val="windowText" lastClr="000000"/>
                </a:solidFill>
              </a:rPr>
              <a:t>2022 год</a:t>
            </a:r>
          </a:p>
          <a:p>
            <a:pPr>
              <a:defRPr sz="3200" baseline="0">
                <a:solidFill>
                  <a:sysClr val="windowText" lastClr="000000"/>
                </a:solidFill>
              </a:defRPr>
            </a:pPr>
            <a:endParaRPr lang="ru-RU" sz="3200" baseline="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4002038507633203"/>
          <c:y val="1.4791747568804687E-2"/>
        </c:manualLayout>
      </c:layout>
      <c:overlay val="0"/>
    </c:title>
    <c:autoTitleDeleted val="0"/>
    <c:view3D>
      <c:rotX val="40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422123348301816E-2"/>
          <c:y val="0.17272778869980629"/>
          <c:w val="0.66207652554734053"/>
          <c:h val="0.816468761925003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5D9-4E44-B9E5-F0BC49A2485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05D9-4E44-B9E5-F0BC49A24856}"/>
              </c:ext>
            </c:extLst>
          </c:dPt>
          <c:dLbls>
            <c:dLbl>
              <c:idx val="0"/>
              <c:layout>
                <c:manualLayout>
                  <c:x val="-0.24832080733862752"/>
                  <c:y val="-9.1443018730738401E-2"/>
                </c:manualLayout>
              </c:layout>
              <c:tx>
                <c:rich>
                  <a:bodyPr/>
                  <a:lstStyle/>
                  <a:p>
                    <a:pPr>
                      <a:defRPr sz="3200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/>
                      <a:t>4381,3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D9-4E44-B9E5-F0BC49A24856}"/>
                </c:ext>
              </c:extLst>
            </c:dLbl>
            <c:dLbl>
              <c:idx val="1"/>
              <c:layout>
                <c:manualLayout>
                  <c:x val="0.13623822263476101"/>
                  <c:y val="-5.0593714224989525E-3"/>
                </c:manualLayout>
              </c:layout>
              <c:tx>
                <c:rich>
                  <a:bodyPr anchorCtr="0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 b="0" i="0" u="none" strike="noStrike" kern="1200" baseline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3200" b="1" i="0" u="none" strike="noStrike" kern="1200" baseline="0" dirty="0" smtClean="0">
                        <a:solidFill>
                          <a:sysClr val="windowText" lastClr="000000"/>
                        </a:solidFill>
                      </a:rPr>
                      <a:t>2866,9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3200" b="0" i="0" u="none" strike="noStrike" kern="1200" baseline="0"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D9-4E44-B9E5-F0BC49A2485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Исполнение</c:v>
                </c:pt>
                <c:pt idx="1">
                  <c:v>План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4381</c:v>
                </c:pt>
                <c:pt idx="1">
                  <c:v>2866.9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D9-4E44-B9E5-F0BC49A24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400" baseline="0">
                <a:solidFill>
                  <a:schemeClr val="accent2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aseline="0">
                <a:solidFill>
                  <a:schemeClr val="tx2">
                    <a:lumMod val="1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6834464999106435"/>
          <c:y val="0.4560395972639551"/>
          <c:w val="0.32312138896400522"/>
          <c:h val="0.3044812509330612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59C75-842E-4539-AE78-66AB77600EF1}" type="doc">
      <dgm:prSet loTypeId="urn:microsoft.com/office/officeart/2005/8/layout/equation2" loCatId="relationship" qsTypeId="urn:microsoft.com/office/officeart/2005/8/quickstyle/3d1" qsCatId="3D" csTypeId="urn:microsoft.com/office/officeart/2005/8/colors/colorful2" csCatId="colorful" phldr="1"/>
      <dgm:spPr/>
    </dgm:pt>
    <dgm:pt modelId="{C4AC874F-68BD-4E09-904F-5614788EA086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bg1"/>
              </a:solidFill>
            </a:rPr>
            <a:t>Очистка дорог</a:t>
          </a:r>
          <a:endParaRPr lang="ru-RU" sz="2800" dirty="0">
            <a:solidFill>
              <a:schemeClr val="bg1"/>
            </a:solidFill>
          </a:endParaRPr>
        </a:p>
      </dgm:t>
    </dgm:pt>
    <dgm:pt modelId="{F5D8CC3A-68F7-45D9-A9EB-4AB2DCF241CB}" type="parTrans" cxnId="{CC25AF12-1D9D-4FC3-AD77-0980888C3112}">
      <dgm:prSet/>
      <dgm:spPr/>
      <dgm:t>
        <a:bodyPr/>
        <a:lstStyle/>
        <a:p>
          <a:endParaRPr lang="ru-RU"/>
        </a:p>
      </dgm:t>
    </dgm:pt>
    <dgm:pt modelId="{72A76DC1-0205-44A9-B0D3-D510043FC835}" type="sibTrans" cxnId="{CC25AF12-1D9D-4FC3-AD77-0980888C3112}">
      <dgm:prSet/>
      <dgm:spPr/>
      <dgm:t>
        <a:bodyPr/>
        <a:lstStyle/>
        <a:p>
          <a:endParaRPr lang="ru-RU"/>
        </a:p>
      </dgm:t>
    </dgm:pt>
    <dgm:pt modelId="{9C265240-D5DD-4230-BB8B-D532D572AA99}">
      <dgm:prSet phldrT="[Текст]" custT="1"/>
      <dgm:spPr/>
      <dgm:t>
        <a:bodyPr/>
        <a:lstStyle/>
        <a:p>
          <a:r>
            <a:rPr lang="ru-RU" sz="2800" dirty="0" err="1" smtClean="0">
              <a:solidFill>
                <a:schemeClr val="bg1"/>
              </a:solidFill>
            </a:rPr>
            <a:t>Обкос</a:t>
          </a:r>
          <a:endParaRPr lang="ru-RU" sz="2800" dirty="0">
            <a:solidFill>
              <a:schemeClr val="bg1"/>
            </a:solidFill>
          </a:endParaRPr>
        </a:p>
      </dgm:t>
    </dgm:pt>
    <dgm:pt modelId="{887311A5-F23B-4F51-8BE9-9F90E57EA435}" type="parTrans" cxnId="{6D20CAB1-097F-4813-87B9-78A138AE5778}">
      <dgm:prSet/>
      <dgm:spPr/>
      <dgm:t>
        <a:bodyPr/>
        <a:lstStyle/>
        <a:p>
          <a:endParaRPr lang="ru-RU"/>
        </a:p>
      </dgm:t>
    </dgm:pt>
    <dgm:pt modelId="{BAC8CA88-74A2-4A07-A7B8-030F227ED4CA}" type="sibTrans" cxnId="{6D20CAB1-097F-4813-87B9-78A138AE5778}">
      <dgm:prSet/>
      <dgm:spPr/>
      <dgm:t>
        <a:bodyPr/>
        <a:lstStyle/>
        <a:p>
          <a:endParaRPr lang="ru-RU"/>
        </a:p>
      </dgm:t>
    </dgm:pt>
    <dgm:pt modelId="{9FA48EFA-AB4E-4BDD-86AC-234E798D2A3E}">
      <dgm:prSet phldrT="[Текст]" custT="1"/>
      <dgm:spPr/>
      <dgm:t>
        <a:bodyPr/>
        <a:lstStyle/>
        <a:p>
          <a:r>
            <a:rPr lang="ru-RU" sz="2400" dirty="0" err="1" smtClean="0">
              <a:solidFill>
                <a:schemeClr val="bg1"/>
              </a:solidFill>
            </a:rPr>
            <a:t>Грейдирование</a:t>
          </a:r>
          <a:endParaRPr lang="ru-RU" sz="2400" dirty="0">
            <a:solidFill>
              <a:schemeClr val="bg1"/>
            </a:solidFill>
          </a:endParaRPr>
        </a:p>
      </dgm:t>
    </dgm:pt>
    <dgm:pt modelId="{F75EB593-12CE-4A46-B24E-AFBAF4AD1E95}" type="parTrans" cxnId="{5E8203B4-871C-4771-B1BB-24EC4887F0C1}">
      <dgm:prSet/>
      <dgm:spPr/>
      <dgm:t>
        <a:bodyPr/>
        <a:lstStyle/>
        <a:p>
          <a:endParaRPr lang="ru-RU"/>
        </a:p>
      </dgm:t>
    </dgm:pt>
    <dgm:pt modelId="{3CCB7D53-4470-4571-981A-7BD27AED7FBD}" type="sibTrans" cxnId="{5E8203B4-871C-4771-B1BB-24EC4887F0C1}">
      <dgm:prSet/>
      <dgm:spPr/>
      <dgm:t>
        <a:bodyPr/>
        <a:lstStyle/>
        <a:p>
          <a:endParaRPr lang="ru-RU"/>
        </a:p>
      </dgm:t>
    </dgm:pt>
    <dgm:pt modelId="{72AC07D1-AF1F-49C0-BD09-F36CBB4478F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279 </a:t>
          </a:r>
          <a:r>
            <a:rPr lang="ru-RU" dirty="0" err="1" smtClean="0">
              <a:solidFill>
                <a:schemeClr val="bg1"/>
              </a:solidFill>
            </a:rPr>
            <a:t>т.р</a:t>
          </a:r>
          <a:endParaRPr lang="ru-RU" dirty="0">
            <a:solidFill>
              <a:schemeClr val="bg1"/>
            </a:solidFill>
          </a:endParaRPr>
        </a:p>
      </dgm:t>
    </dgm:pt>
    <dgm:pt modelId="{2D56F1AF-405E-401E-B599-055E842F74AD}" type="parTrans" cxnId="{244FEF6B-A804-4E12-9B2E-BCACB44891ED}">
      <dgm:prSet/>
      <dgm:spPr/>
      <dgm:t>
        <a:bodyPr/>
        <a:lstStyle/>
        <a:p>
          <a:endParaRPr lang="ru-RU"/>
        </a:p>
      </dgm:t>
    </dgm:pt>
    <dgm:pt modelId="{B304BB39-A540-4317-BB9E-C2992A298B02}" type="sibTrans" cxnId="{244FEF6B-A804-4E12-9B2E-BCACB44891ED}">
      <dgm:prSet/>
      <dgm:spPr/>
      <dgm:t>
        <a:bodyPr/>
        <a:lstStyle/>
        <a:p>
          <a:endParaRPr lang="ru-RU"/>
        </a:p>
      </dgm:t>
    </dgm:pt>
    <dgm:pt modelId="{4B03E7A7-3A8B-4B21-A675-FF8FC96508A5}" type="pres">
      <dgm:prSet presAssocID="{88759C75-842E-4539-AE78-66AB77600EF1}" presName="Name0" presStyleCnt="0">
        <dgm:presLayoutVars>
          <dgm:dir/>
          <dgm:resizeHandles val="exact"/>
        </dgm:presLayoutVars>
      </dgm:prSet>
      <dgm:spPr/>
    </dgm:pt>
    <dgm:pt modelId="{6E5BEDFB-A289-40E0-8186-DB1AC0412BB3}" type="pres">
      <dgm:prSet presAssocID="{88759C75-842E-4539-AE78-66AB77600EF1}" presName="vNodes" presStyleCnt="0"/>
      <dgm:spPr/>
    </dgm:pt>
    <dgm:pt modelId="{6F47CF32-1611-4C44-8282-37CC2F4619E3}" type="pres">
      <dgm:prSet presAssocID="{C4AC874F-68BD-4E09-904F-5614788EA086}" presName="node" presStyleLbl="node1" presStyleIdx="0" presStyleCnt="4" custScaleX="206970" custScaleY="105521" custLinFactY="3250" custLinFactNeighborX="-75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91172-3EB9-4C74-B1C6-0BB25ECA6A87}" type="pres">
      <dgm:prSet presAssocID="{72A76DC1-0205-44A9-B0D3-D510043FC835}" presName="spacerT" presStyleCnt="0"/>
      <dgm:spPr/>
    </dgm:pt>
    <dgm:pt modelId="{29E7451F-AA8A-43F6-A629-C1A96FA78A80}" type="pres">
      <dgm:prSet presAssocID="{72A76DC1-0205-44A9-B0D3-D510043FC835}" presName="sibTrans" presStyleLbl="sibTrans2D1" presStyleIdx="0" presStyleCnt="3" custScaleX="72760" custScaleY="63334" custLinFactNeighborX="-11502" custLinFactNeighborY="89815"/>
      <dgm:spPr/>
      <dgm:t>
        <a:bodyPr/>
        <a:lstStyle/>
        <a:p>
          <a:endParaRPr lang="ru-RU"/>
        </a:p>
      </dgm:t>
    </dgm:pt>
    <dgm:pt modelId="{848763C3-C6B1-46AA-834E-B7286A829B2D}" type="pres">
      <dgm:prSet presAssocID="{72A76DC1-0205-44A9-B0D3-D510043FC835}" presName="spacerB" presStyleCnt="0"/>
      <dgm:spPr/>
    </dgm:pt>
    <dgm:pt modelId="{D39B18DB-1FB4-43AF-9B47-4DC05430D929}" type="pres">
      <dgm:prSet presAssocID="{9C265240-D5DD-4230-BB8B-D532D572AA99}" presName="node" presStyleLbl="node1" presStyleIdx="1" presStyleCnt="4" custScaleX="215618" custLinFactNeighborX="-7614" custLinFactNeighborY="23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F4629-9840-4774-90FE-5B9E7834DCF6}" type="pres">
      <dgm:prSet presAssocID="{BAC8CA88-74A2-4A07-A7B8-030F227ED4CA}" presName="spacerT" presStyleCnt="0"/>
      <dgm:spPr/>
    </dgm:pt>
    <dgm:pt modelId="{BCD60CB2-47F7-4D51-8DAA-5D2F8C7360B0}" type="pres">
      <dgm:prSet presAssocID="{BAC8CA88-74A2-4A07-A7B8-030F227ED4CA}" presName="sibTrans" presStyleLbl="sibTrans2D1" presStyleIdx="1" presStyleCnt="3" custScaleX="75534" custScaleY="73164" custLinFactNeighborX="-10115" custLinFactNeighborY="-13013"/>
      <dgm:spPr/>
      <dgm:t>
        <a:bodyPr/>
        <a:lstStyle/>
        <a:p>
          <a:endParaRPr lang="ru-RU"/>
        </a:p>
      </dgm:t>
    </dgm:pt>
    <dgm:pt modelId="{58F7EF8A-B9A8-48E5-A1A3-C07CF7C3AE1E}" type="pres">
      <dgm:prSet presAssocID="{BAC8CA88-74A2-4A07-A7B8-030F227ED4CA}" presName="spacerB" presStyleCnt="0"/>
      <dgm:spPr/>
    </dgm:pt>
    <dgm:pt modelId="{5E88303E-BF9B-479E-8348-7EA373C6C341}" type="pres">
      <dgm:prSet presAssocID="{9FA48EFA-AB4E-4BDD-86AC-234E798D2A3E}" presName="node" presStyleLbl="node1" presStyleIdx="2" presStyleCnt="4" custScaleX="215734" custLinFactNeighborX="-3173" custLinFactNeighborY="-9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645BA-5CAD-41BE-A03B-E274529AEDC3}" type="pres">
      <dgm:prSet presAssocID="{88759C75-842E-4539-AE78-66AB77600EF1}" presName="sibTransLast" presStyleLbl="sibTrans2D1" presStyleIdx="2" presStyleCnt="3" custScaleX="110664" custLinFactNeighborX="-22914" custLinFactNeighborY="-4034"/>
      <dgm:spPr/>
      <dgm:t>
        <a:bodyPr/>
        <a:lstStyle/>
        <a:p>
          <a:endParaRPr lang="ru-RU"/>
        </a:p>
      </dgm:t>
    </dgm:pt>
    <dgm:pt modelId="{7518A520-06DA-4FDA-B73C-120C4054B26D}" type="pres">
      <dgm:prSet presAssocID="{88759C75-842E-4539-AE78-66AB77600EF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0E61D25-D8AE-42FC-840B-D718AB0DE3B6}" type="pres">
      <dgm:prSet presAssocID="{88759C75-842E-4539-AE78-66AB77600EF1}" presName="lastNode" presStyleLbl="node1" presStyleIdx="3" presStyleCnt="4" custLinFactNeighborX="24636" custLinFactNeighborY="-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4FEF6B-A804-4E12-9B2E-BCACB44891ED}" srcId="{88759C75-842E-4539-AE78-66AB77600EF1}" destId="{72AC07D1-AF1F-49C0-BD09-F36CBB4478F8}" srcOrd="3" destOrd="0" parTransId="{2D56F1AF-405E-401E-B599-055E842F74AD}" sibTransId="{B304BB39-A540-4317-BB9E-C2992A298B02}"/>
    <dgm:cxn modelId="{F7228FC6-79D9-4C08-92E2-68F311B2007B}" type="presOf" srcId="{9C265240-D5DD-4230-BB8B-D532D572AA99}" destId="{D39B18DB-1FB4-43AF-9B47-4DC05430D929}" srcOrd="0" destOrd="0" presId="urn:microsoft.com/office/officeart/2005/8/layout/equation2"/>
    <dgm:cxn modelId="{9D356404-3403-40D4-8840-D08B46EE44EC}" type="presOf" srcId="{C4AC874F-68BD-4E09-904F-5614788EA086}" destId="{6F47CF32-1611-4C44-8282-37CC2F4619E3}" srcOrd="0" destOrd="0" presId="urn:microsoft.com/office/officeart/2005/8/layout/equation2"/>
    <dgm:cxn modelId="{12F82F77-8B0C-4923-BE72-15FCC73461FC}" type="presOf" srcId="{3CCB7D53-4470-4571-981A-7BD27AED7FBD}" destId="{82E645BA-5CAD-41BE-A03B-E274529AEDC3}" srcOrd="0" destOrd="0" presId="urn:microsoft.com/office/officeart/2005/8/layout/equation2"/>
    <dgm:cxn modelId="{6D20CAB1-097F-4813-87B9-78A138AE5778}" srcId="{88759C75-842E-4539-AE78-66AB77600EF1}" destId="{9C265240-D5DD-4230-BB8B-D532D572AA99}" srcOrd="1" destOrd="0" parTransId="{887311A5-F23B-4F51-8BE9-9F90E57EA435}" sibTransId="{BAC8CA88-74A2-4A07-A7B8-030F227ED4CA}"/>
    <dgm:cxn modelId="{C91A73D0-7AB8-45ED-AC8F-C38850DEF23E}" type="presOf" srcId="{72A76DC1-0205-44A9-B0D3-D510043FC835}" destId="{29E7451F-AA8A-43F6-A629-C1A96FA78A80}" srcOrd="0" destOrd="0" presId="urn:microsoft.com/office/officeart/2005/8/layout/equation2"/>
    <dgm:cxn modelId="{0CC26CF8-D34E-45BC-B2ED-94C6494A981D}" type="presOf" srcId="{88759C75-842E-4539-AE78-66AB77600EF1}" destId="{4B03E7A7-3A8B-4B21-A675-FF8FC96508A5}" srcOrd="0" destOrd="0" presId="urn:microsoft.com/office/officeart/2005/8/layout/equation2"/>
    <dgm:cxn modelId="{5A6CC0E0-F383-419F-BA56-8D1102F19375}" type="presOf" srcId="{9FA48EFA-AB4E-4BDD-86AC-234E798D2A3E}" destId="{5E88303E-BF9B-479E-8348-7EA373C6C341}" srcOrd="0" destOrd="0" presId="urn:microsoft.com/office/officeart/2005/8/layout/equation2"/>
    <dgm:cxn modelId="{5E8203B4-871C-4771-B1BB-24EC4887F0C1}" srcId="{88759C75-842E-4539-AE78-66AB77600EF1}" destId="{9FA48EFA-AB4E-4BDD-86AC-234E798D2A3E}" srcOrd="2" destOrd="0" parTransId="{F75EB593-12CE-4A46-B24E-AFBAF4AD1E95}" sibTransId="{3CCB7D53-4470-4571-981A-7BD27AED7FBD}"/>
    <dgm:cxn modelId="{CC25AF12-1D9D-4FC3-AD77-0980888C3112}" srcId="{88759C75-842E-4539-AE78-66AB77600EF1}" destId="{C4AC874F-68BD-4E09-904F-5614788EA086}" srcOrd="0" destOrd="0" parTransId="{F5D8CC3A-68F7-45D9-A9EB-4AB2DCF241CB}" sibTransId="{72A76DC1-0205-44A9-B0D3-D510043FC835}"/>
    <dgm:cxn modelId="{2D58366D-2C64-4E61-BF2C-6CF2CA497243}" type="presOf" srcId="{BAC8CA88-74A2-4A07-A7B8-030F227ED4CA}" destId="{BCD60CB2-47F7-4D51-8DAA-5D2F8C7360B0}" srcOrd="0" destOrd="0" presId="urn:microsoft.com/office/officeart/2005/8/layout/equation2"/>
    <dgm:cxn modelId="{6A067C78-F33A-49EC-9A25-F70C48231792}" type="presOf" srcId="{3CCB7D53-4470-4571-981A-7BD27AED7FBD}" destId="{7518A520-06DA-4FDA-B73C-120C4054B26D}" srcOrd="1" destOrd="0" presId="urn:microsoft.com/office/officeart/2005/8/layout/equation2"/>
    <dgm:cxn modelId="{D01DFBC6-4A47-4995-BD1C-6493F9950F22}" type="presOf" srcId="{72AC07D1-AF1F-49C0-BD09-F36CBB4478F8}" destId="{D0E61D25-D8AE-42FC-840B-D718AB0DE3B6}" srcOrd="0" destOrd="0" presId="urn:microsoft.com/office/officeart/2005/8/layout/equation2"/>
    <dgm:cxn modelId="{3ABB197F-1BB9-4D0E-85C3-6D6E2D1C1DED}" type="presParOf" srcId="{4B03E7A7-3A8B-4B21-A675-FF8FC96508A5}" destId="{6E5BEDFB-A289-40E0-8186-DB1AC0412BB3}" srcOrd="0" destOrd="0" presId="urn:microsoft.com/office/officeart/2005/8/layout/equation2"/>
    <dgm:cxn modelId="{847EA8D9-A954-45AE-A847-DBC41574FD45}" type="presParOf" srcId="{6E5BEDFB-A289-40E0-8186-DB1AC0412BB3}" destId="{6F47CF32-1611-4C44-8282-37CC2F4619E3}" srcOrd="0" destOrd="0" presId="urn:microsoft.com/office/officeart/2005/8/layout/equation2"/>
    <dgm:cxn modelId="{5C9881AC-DCD2-43E1-9148-33F611EC4329}" type="presParOf" srcId="{6E5BEDFB-A289-40E0-8186-DB1AC0412BB3}" destId="{45F91172-3EB9-4C74-B1C6-0BB25ECA6A87}" srcOrd="1" destOrd="0" presId="urn:microsoft.com/office/officeart/2005/8/layout/equation2"/>
    <dgm:cxn modelId="{73F43939-9E8F-4824-A2A9-D1D23B73739C}" type="presParOf" srcId="{6E5BEDFB-A289-40E0-8186-DB1AC0412BB3}" destId="{29E7451F-AA8A-43F6-A629-C1A96FA78A80}" srcOrd="2" destOrd="0" presId="urn:microsoft.com/office/officeart/2005/8/layout/equation2"/>
    <dgm:cxn modelId="{ACB06AA3-D196-42F7-8819-3CD58E2FDB2A}" type="presParOf" srcId="{6E5BEDFB-A289-40E0-8186-DB1AC0412BB3}" destId="{848763C3-C6B1-46AA-834E-B7286A829B2D}" srcOrd="3" destOrd="0" presId="urn:microsoft.com/office/officeart/2005/8/layout/equation2"/>
    <dgm:cxn modelId="{EFFB2384-4A64-4855-842E-54A961FF5673}" type="presParOf" srcId="{6E5BEDFB-A289-40E0-8186-DB1AC0412BB3}" destId="{D39B18DB-1FB4-43AF-9B47-4DC05430D929}" srcOrd="4" destOrd="0" presId="urn:microsoft.com/office/officeart/2005/8/layout/equation2"/>
    <dgm:cxn modelId="{D017603C-C946-406A-8059-D664E4368912}" type="presParOf" srcId="{6E5BEDFB-A289-40E0-8186-DB1AC0412BB3}" destId="{890F4629-9840-4774-90FE-5B9E7834DCF6}" srcOrd="5" destOrd="0" presId="urn:microsoft.com/office/officeart/2005/8/layout/equation2"/>
    <dgm:cxn modelId="{0467F0CB-CE24-4945-90D3-8BAAE566777D}" type="presParOf" srcId="{6E5BEDFB-A289-40E0-8186-DB1AC0412BB3}" destId="{BCD60CB2-47F7-4D51-8DAA-5D2F8C7360B0}" srcOrd="6" destOrd="0" presId="urn:microsoft.com/office/officeart/2005/8/layout/equation2"/>
    <dgm:cxn modelId="{EBC68AC6-3B93-4603-BE2A-8A3D5FAF98BD}" type="presParOf" srcId="{6E5BEDFB-A289-40E0-8186-DB1AC0412BB3}" destId="{58F7EF8A-B9A8-48E5-A1A3-C07CF7C3AE1E}" srcOrd="7" destOrd="0" presId="urn:microsoft.com/office/officeart/2005/8/layout/equation2"/>
    <dgm:cxn modelId="{B8E27B9D-9E26-4137-963C-987B600350F5}" type="presParOf" srcId="{6E5BEDFB-A289-40E0-8186-DB1AC0412BB3}" destId="{5E88303E-BF9B-479E-8348-7EA373C6C341}" srcOrd="8" destOrd="0" presId="urn:microsoft.com/office/officeart/2005/8/layout/equation2"/>
    <dgm:cxn modelId="{9508F3FC-D4B2-450A-BF0F-6E41AAC6C0DD}" type="presParOf" srcId="{4B03E7A7-3A8B-4B21-A675-FF8FC96508A5}" destId="{82E645BA-5CAD-41BE-A03B-E274529AEDC3}" srcOrd="1" destOrd="0" presId="urn:microsoft.com/office/officeart/2005/8/layout/equation2"/>
    <dgm:cxn modelId="{DAC6BCAF-7DF7-4AC9-A606-7CAB0CDE8154}" type="presParOf" srcId="{82E645BA-5CAD-41BE-A03B-E274529AEDC3}" destId="{7518A520-06DA-4FDA-B73C-120C4054B26D}" srcOrd="0" destOrd="0" presId="urn:microsoft.com/office/officeart/2005/8/layout/equation2"/>
    <dgm:cxn modelId="{9CE66158-F965-4667-B20E-A33F4CE28CC2}" type="presParOf" srcId="{4B03E7A7-3A8B-4B21-A675-FF8FC96508A5}" destId="{D0E61D25-D8AE-42FC-840B-D718AB0DE3B6}" srcOrd="2" destOrd="0" presId="urn:microsoft.com/office/officeart/2005/8/layout/equation2"/>
  </dgm:cxnLst>
  <dgm:bg>
    <a:gradFill>
      <a:gsLst>
        <a:gs pos="0">
          <a:srgbClr val="03D4A8"/>
        </a:gs>
        <a:gs pos="25000">
          <a:srgbClr val="21D6E0"/>
        </a:gs>
        <a:gs pos="75000">
          <a:srgbClr val="0087E6"/>
        </a:gs>
        <a:gs pos="100000">
          <a:srgbClr val="005CBF"/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696D7-30E7-482F-9533-0E4336E767EB}" type="doc">
      <dgm:prSet loTypeId="urn:microsoft.com/office/officeart/2005/8/layout/chevron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C9BBD32-906B-40CF-A762-4FA375F878A1}">
      <dgm:prSet phldrT="[Текст]" custT="1"/>
      <dgm:spPr/>
      <dgm:t>
        <a:bodyPr/>
        <a:lstStyle/>
        <a:p>
          <a:r>
            <a:rPr lang="ru-RU" sz="2500" dirty="0" smtClean="0"/>
            <a:t>1</a:t>
          </a:r>
          <a:endParaRPr lang="ru-RU" sz="2500" dirty="0"/>
        </a:p>
      </dgm:t>
    </dgm:pt>
    <dgm:pt modelId="{5B940147-539B-45F9-9E67-C89436369448}" type="parTrans" cxnId="{FDF8C42E-536A-42A9-8916-0900027C933F}">
      <dgm:prSet/>
      <dgm:spPr/>
      <dgm:t>
        <a:bodyPr/>
        <a:lstStyle/>
        <a:p>
          <a:endParaRPr lang="ru-RU"/>
        </a:p>
      </dgm:t>
    </dgm:pt>
    <dgm:pt modelId="{887A4EEE-3A99-4B60-9CFE-EFA52938256A}" type="sibTrans" cxnId="{FDF8C42E-536A-42A9-8916-0900027C933F}">
      <dgm:prSet/>
      <dgm:spPr/>
      <dgm:t>
        <a:bodyPr/>
        <a:lstStyle/>
        <a:p>
          <a:endParaRPr lang="ru-RU"/>
        </a:p>
      </dgm:t>
    </dgm:pt>
    <dgm:pt modelId="{62A94693-E7DF-426F-B9DD-B1213258544A}">
      <dgm:prSet phldrT="[Текст]" custT="1"/>
      <dgm:spPr/>
      <dgm:t>
        <a:bodyPr/>
        <a:lstStyle/>
        <a:p>
          <a:endParaRPr lang="ru-RU" sz="1800" dirty="0"/>
        </a:p>
      </dgm:t>
    </dgm:pt>
    <dgm:pt modelId="{E0F94CE0-1920-43D2-B845-EF9AECF8D982}" type="parTrans" cxnId="{C1147D21-04D8-4D5E-B9C3-0E11CE19DE06}">
      <dgm:prSet/>
      <dgm:spPr/>
      <dgm:t>
        <a:bodyPr/>
        <a:lstStyle/>
        <a:p>
          <a:endParaRPr lang="ru-RU"/>
        </a:p>
      </dgm:t>
    </dgm:pt>
    <dgm:pt modelId="{7CB524B8-C1BE-415A-9301-0A954B879C29}" type="sibTrans" cxnId="{C1147D21-04D8-4D5E-B9C3-0E11CE19DE06}">
      <dgm:prSet/>
      <dgm:spPr/>
      <dgm:t>
        <a:bodyPr/>
        <a:lstStyle/>
        <a:p>
          <a:endParaRPr lang="ru-RU"/>
        </a:p>
      </dgm:t>
    </dgm:pt>
    <dgm:pt modelId="{95715A3B-EA1B-403C-9737-599FA7B28991}">
      <dgm:prSet phldrT="[Текст]" custT="1"/>
      <dgm:spPr/>
      <dgm:t>
        <a:bodyPr/>
        <a:lstStyle/>
        <a:p>
          <a:r>
            <a:rPr lang="ru-RU" sz="2500" dirty="0" smtClean="0"/>
            <a:t>2</a:t>
          </a:r>
          <a:endParaRPr lang="ru-RU" sz="2500" dirty="0"/>
        </a:p>
      </dgm:t>
    </dgm:pt>
    <dgm:pt modelId="{D77A7CF7-B54E-44A9-9B28-3FC0756A189B}" type="parTrans" cxnId="{2E025639-4DA3-4479-AF31-27EFBCA4D120}">
      <dgm:prSet/>
      <dgm:spPr/>
      <dgm:t>
        <a:bodyPr/>
        <a:lstStyle/>
        <a:p>
          <a:endParaRPr lang="ru-RU"/>
        </a:p>
      </dgm:t>
    </dgm:pt>
    <dgm:pt modelId="{3B28EFA6-1ED9-456E-9011-31CE73981E23}" type="sibTrans" cxnId="{2E025639-4DA3-4479-AF31-27EFBCA4D120}">
      <dgm:prSet/>
      <dgm:spPr/>
      <dgm:t>
        <a:bodyPr/>
        <a:lstStyle/>
        <a:p>
          <a:endParaRPr lang="ru-RU"/>
        </a:p>
      </dgm:t>
    </dgm:pt>
    <dgm:pt modelId="{B4F34388-F398-4E07-9340-93F0E2C82ADA}">
      <dgm:prSet phldrT="[Текст]" custT="1"/>
      <dgm:spPr/>
      <dgm:t>
        <a:bodyPr/>
        <a:lstStyle/>
        <a:p>
          <a:r>
            <a:rPr lang="ru-RU" sz="2500" dirty="0" smtClean="0"/>
            <a:t>3</a:t>
          </a:r>
          <a:endParaRPr lang="ru-RU" sz="2500" dirty="0"/>
        </a:p>
      </dgm:t>
    </dgm:pt>
    <dgm:pt modelId="{9454CE14-D909-486C-9C16-0D76B0B3D55E}" type="parTrans" cxnId="{82AB6741-5960-4EBD-AB53-7C4C52C58C18}">
      <dgm:prSet/>
      <dgm:spPr/>
      <dgm:t>
        <a:bodyPr/>
        <a:lstStyle/>
        <a:p>
          <a:endParaRPr lang="ru-RU"/>
        </a:p>
      </dgm:t>
    </dgm:pt>
    <dgm:pt modelId="{1E176059-F33C-4F4C-AC51-DC6A383B76C5}" type="sibTrans" cxnId="{82AB6741-5960-4EBD-AB53-7C4C52C58C18}">
      <dgm:prSet/>
      <dgm:spPr/>
      <dgm:t>
        <a:bodyPr/>
        <a:lstStyle/>
        <a:p>
          <a:endParaRPr lang="ru-RU"/>
        </a:p>
      </dgm:t>
    </dgm:pt>
    <dgm:pt modelId="{073C181A-1059-4016-865C-A1E8A254E68B}">
      <dgm:prSet phldrT="[Текст]" custT="1"/>
      <dgm:spPr/>
      <dgm:t>
        <a:bodyPr/>
        <a:lstStyle/>
        <a:p>
          <a:endParaRPr lang="ru-RU" sz="1800" dirty="0"/>
        </a:p>
      </dgm:t>
    </dgm:pt>
    <dgm:pt modelId="{AAE2EEE6-D70D-42DB-9E97-73D73FCDF487}" type="parTrans" cxnId="{E3562B42-29CC-4B4A-B5F1-1BAB8B52B67B}">
      <dgm:prSet/>
      <dgm:spPr/>
      <dgm:t>
        <a:bodyPr/>
        <a:lstStyle/>
        <a:p>
          <a:endParaRPr lang="ru-RU"/>
        </a:p>
      </dgm:t>
    </dgm:pt>
    <dgm:pt modelId="{2690D355-2276-4483-BB4E-82B0F61184E5}" type="sibTrans" cxnId="{E3562B42-29CC-4B4A-B5F1-1BAB8B52B67B}">
      <dgm:prSet/>
      <dgm:spPr/>
      <dgm:t>
        <a:bodyPr/>
        <a:lstStyle/>
        <a:p>
          <a:endParaRPr lang="ru-RU"/>
        </a:p>
      </dgm:t>
    </dgm:pt>
    <dgm:pt modelId="{81C439EA-C904-45E6-B8F9-FD463FDCC3B8}">
      <dgm:prSet phldrT="[Текст]" custT="1"/>
      <dgm:spPr/>
      <dgm:t>
        <a:bodyPr/>
        <a:lstStyle/>
        <a:p>
          <a:r>
            <a:rPr lang="ru-RU" sz="2500" dirty="0" smtClean="0"/>
            <a:t>4</a:t>
          </a:r>
          <a:endParaRPr lang="ru-RU" sz="2500" dirty="0"/>
        </a:p>
      </dgm:t>
    </dgm:pt>
    <dgm:pt modelId="{FAE1B81F-DD99-411D-862E-1A33221BAC9E}" type="parTrans" cxnId="{EFB48FE2-D7B5-4AEF-9269-3340CD0FCA81}">
      <dgm:prSet/>
      <dgm:spPr/>
      <dgm:t>
        <a:bodyPr/>
        <a:lstStyle/>
        <a:p>
          <a:endParaRPr lang="ru-RU"/>
        </a:p>
      </dgm:t>
    </dgm:pt>
    <dgm:pt modelId="{43E60D72-4718-4909-A57C-0FEE2B815E5D}" type="sibTrans" cxnId="{EFB48FE2-D7B5-4AEF-9269-3340CD0FCA81}">
      <dgm:prSet/>
      <dgm:spPr/>
      <dgm:t>
        <a:bodyPr/>
        <a:lstStyle/>
        <a:p>
          <a:endParaRPr lang="ru-RU"/>
        </a:p>
      </dgm:t>
    </dgm:pt>
    <dgm:pt modelId="{DE673351-00F2-4263-9401-620053A6B0D6}">
      <dgm:prSet custT="1"/>
      <dgm:spPr/>
      <dgm:t>
        <a:bodyPr/>
        <a:lstStyle/>
        <a:p>
          <a:r>
            <a:rPr lang="ru-RU" sz="1800" dirty="0" smtClean="0"/>
            <a:t>.</a:t>
          </a:r>
          <a:endParaRPr lang="ru-RU" sz="1800" dirty="0"/>
        </a:p>
      </dgm:t>
    </dgm:pt>
    <dgm:pt modelId="{7BB64C88-5C38-4AFB-B4AB-6F0AD79E9E0C}" type="parTrans" cxnId="{7EDA7282-76F8-47CB-A081-10AC21231E36}">
      <dgm:prSet/>
      <dgm:spPr/>
      <dgm:t>
        <a:bodyPr/>
        <a:lstStyle/>
        <a:p>
          <a:endParaRPr lang="ru-RU"/>
        </a:p>
      </dgm:t>
    </dgm:pt>
    <dgm:pt modelId="{29D282AA-25B3-465D-920F-2903F0F8EA11}" type="sibTrans" cxnId="{7EDA7282-76F8-47CB-A081-10AC21231E36}">
      <dgm:prSet/>
      <dgm:spPr/>
      <dgm:t>
        <a:bodyPr/>
        <a:lstStyle/>
        <a:p>
          <a:endParaRPr lang="ru-RU"/>
        </a:p>
      </dgm:t>
    </dgm:pt>
    <dgm:pt modelId="{3ACE1EE5-EC7A-456A-85D6-FEC740E1BC7A}">
      <dgm:prSet custT="1"/>
      <dgm:spPr/>
      <dgm:t>
        <a:bodyPr/>
        <a:lstStyle/>
        <a:p>
          <a:endParaRPr lang="ru-RU" sz="1800" dirty="0"/>
        </a:p>
      </dgm:t>
    </dgm:pt>
    <dgm:pt modelId="{5898204C-D542-4DDD-B123-7B16068B04CE}" type="sibTrans" cxnId="{F455D427-2304-47EF-B251-B0FC86F78EAF}">
      <dgm:prSet/>
      <dgm:spPr/>
      <dgm:t>
        <a:bodyPr/>
        <a:lstStyle/>
        <a:p>
          <a:endParaRPr lang="ru-RU"/>
        </a:p>
      </dgm:t>
    </dgm:pt>
    <dgm:pt modelId="{278069E0-FDBF-4AD1-B7F3-C5BB0DA76FBA}" type="parTrans" cxnId="{F455D427-2304-47EF-B251-B0FC86F78EAF}">
      <dgm:prSet/>
      <dgm:spPr/>
      <dgm:t>
        <a:bodyPr/>
        <a:lstStyle/>
        <a:p>
          <a:endParaRPr lang="ru-RU"/>
        </a:p>
      </dgm:t>
    </dgm:pt>
    <dgm:pt modelId="{1B14E740-D12A-447C-8476-298D28EBA167}">
      <dgm:prSet custT="1"/>
      <dgm:spPr/>
      <dgm:t>
        <a:bodyPr/>
        <a:lstStyle/>
        <a:p>
          <a:r>
            <a:rPr lang="ru-RU" sz="1800" dirty="0"/>
            <a:t>1.	Выполнить работы в рамках самообложения по </a:t>
          </a:r>
        </a:p>
      </dgm:t>
    </dgm:pt>
    <dgm:pt modelId="{67C60829-10C9-4400-918C-DDE21C9DE44A}" type="parTrans" cxnId="{F95590E2-569F-42E3-BC3F-5676733EB2F6}">
      <dgm:prSet/>
      <dgm:spPr/>
      <dgm:t>
        <a:bodyPr/>
        <a:lstStyle/>
        <a:p>
          <a:endParaRPr lang="ru-RU"/>
        </a:p>
      </dgm:t>
    </dgm:pt>
    <dgm:pt modelId="{2F47DD34-4285-42D3-A547-2B41BC3E041D}" type="sibTrans" cxnId="{F95590E2-569F-42E3-BC3F-5676733EB2F6}">
      <dgm:prSet/>
      <dgm:spPr/>
      <dgm:t>
        <a:bodyPr/>
        <a:lstStyle/>
        <a:p>
          <a:endParaRPr lang="ru-RU"/>
        </a:p>
      </dgm:t>
    </dgm:pt>
    <dgm:pt modelId="{DA185318-3A09-482B-AFC0-FDFE64C64AEA}">
      <dgm:prSet custT="1"/>
      <dgm:spPr/>
      <dgm:t>
        <a:bodyPr/>
        <a:lstStyle/>
        <a:p>
          <a:r>
            <a:rPr lang="ru-RU" sz="1800" dirty="0"/>
            <a:t>-Благоустройство водозабора по ул.Заводская.</a:t>
          </a:r>
        </a:p>
      </dgm:t>
    </dgm:pt>
    <dgm:pt modelId="{6CF3504B-3FF3-4C2D-AE20-425829C16D08}" type="parTrans" cxnId="{C4674FAB-7768-4448-B742-476A18986350}">
      <dgm:prSet/>
      <dgm:spPr/>
      <dgm:t>
        <a:bodyPr/>
        <a:lstStyle/>
        <a:p>
          <a:endParaRPr lang="ru-RU"/>
        </a:p>
      </dgm:t>
    </dgm:pt>
    <dgm:pt modelId="{5BCA344D-0B0A-418D-ABF8-D3426B3F82F1}" type="sibTrans" cxnId="{C4674FAB-7768-4448-B742-476A18986350}">
      <dgm:prSet/>
      <dgm:spPr/>
      <dgm:t>
        <a:bodyPr/>
        <a:lstStyle/>
        <a:p>
          <a:endParaRPr lang="ru-RU"/>
        </a:p>
      </dgm:t>
    </dgm:pt>
    <dgm:pt modelId="{E5D66CD7-03A6-45D7-A9C3-FE09DD314C69}">
      <dgm:prSet custT="1"/>
      <dgm:spPr/>
      <dgm:t>
        <a:bodyPr/>
        <a:lstStyle/>
        <a:p>
          <a:r>
            <a:rPr lang="ru-RU" sz="1800" dirty="0"/>
            <a:t>-Ремонт каптажа</a:t>
          </a:r>
        </a:p>
      </dgm:t>
    </dgm:pt>
    <dgm:pt modelId="{84EB69D7-F48F-46DF-A1A0-A0ABE82B2F35}" type="parTrans" cxnId="{3FC5986E-C791-4DA1-927A-B7F364B822A3}">
      <dgm:prSet/>
      <dgm:spPr/>
      <dgm:t>
        <a:bodyPr/>
        <a:lstStyle/>
        <a:p>
          <a:endParaRPr lang="ru-RU"/>
        </a:p>
      </dgm:t>
    </dgm:pt>
    <dgm:pt modelId="{1F2CB980-2D5F-4757-B2C1-76796FAD016F}" type="sibTrans" cxnId="{3FC5986E-C791-4DA1-927A-B7F364B822A3}">
      <dgm:prSet/>
      <dgm:spPr/>
      <dgm:t>
        <a:bodyPr/>
        <a:lstStyle/>
        <a:p>
          <a:endParaRPr lang="ru-RU"/>
        </a:p>
      </dgm:t>
    </dgm:pt>
    <dgm:pt modelId="{EC77130B-9E90-4A17-ADE9-ADBA33519943}">
      <dgm:prSet custT="1"/>
      <dgm:spPr/>
      <dgm:t>
        <a:bodyPr/>
        <a:lstStyle/>
        <a:p>
          <a:r>
            <a:rPr lang="ru-RU" sz="1800" dirty="0"/>
            <a:t>-Прокладка подводящего водопровода по ул.Ленина</a:t>
          </a:r>
        </a:p>
      </dgm:t>
    </dgm:pt>
    <dgm:pt modelId="{E2B32EDB-F1BE-4718-BF02-06339C927CD0}" type="parTrans" cxnId="{2FC5136C-E302-4AC2-AA3E-F793AA555C47}">
      <dgm:prSet/>
      <dgm:spPr/>
      <dgm:t>
        <a:bodyPr/>
        <a:lstStyle/>
        <a:p>
          <a:endParaRPr lang="ru-RU"/>
        </a:p>
      </dgm:t>
    </dgm:pt>
    <dgm:pt modelId="{B471F84E-34D0-4124-B1F7-68A448B58F3D}" type="sibTrans" cxnId="{2FC5136C-E302-4AC2-AA3E-F793AA555C47}">
      <dgm:prSet/>
      <dgm:spPr/>
      <dgm:t>
        <a:bodyPr/>
        <a:lstStyle/>
        <a:p>
          <a:endParaRPr lang="ru-RU"/>
        </a:p>
      </dgm:t>
    </dgm:pt>
    <dgm:pt modelId="{589ED9B6-C32D-4D4A-A3C9-2118694592B9}">
      <dgm:prSet custT="1"/>
      <dgm:spPr/>
      <dgm:t>
        <a:bodyPr/>
        <a:lstStyle/>
        <a:p>
          <a:r>
            <a:rPr lang="ru-RU" sz="1800" dirty="0"/>
            <a:t>-Ремонт внутрипоселковой дороги по ул.Спортивная</a:t>
          </a:r>
        </a:p>
      </dgm:t>
    </dgm:pt>
    <dgm:pt modelId="{B616C9F8-9405-43C7-AB58-F32D70BCC668}" type="parTrans" cxnId="{83FE14F2-6E02-4D10-8CE0-A42EF15CB8A7}">
      <dgm:prSet/>
      <dgm:spPr/>
      <dgm:t>
        <a:bodyPr/>
        <a:lstStyle/>
        <a:p>
          <a:endParaRPr lang="ru-RU"/>
        </a:p>
      </dgm:t>
    </dgm:pt>
    <dgm:pt modelId="{E507ACD8-6645-4C54-B21B-48B6F0BF7F6D}" type="sibTrans" cxnId="{83FE14F2-6E02-4D10-8CE0-A42EF15CB8A7}">
      <dgm:prSet/>
      <dgm:spPr/>
      <dgm:t>
        <a:bodyPr/>
        <a:lstStyle/>
        <a:p>
          <a:endParaRPr lang="ru-RU"/>
        </a:p>
      </dgm:t>
    </dgm:pt>
    <dgm:pt modelId="{0683F321-32D8-462A-9982-B30EE47BCE7D}">
      <dgm:prSet custT="1"/>
      <dgm:spPr/>
      <dgm:t>
        <a:bodyPr/>
        <a:lstStyle/>
        <a:p>
          <a:r>
            <a:rPr lang="ru-RU" sz="1800" dirty="0"/>
            <a:t>-Строительство водопровода по ул.Чернышевкого</a:t>
          </a:r>
        </a:p>
      </dgm:t>
    </dgm:pt>
    <dgm:pt modelId="{5051559C-3978-4D9E-9DE1-D86CBB74C62F}" type="parTrans" cxnId="{08C2FD29-65E2-4A92-B094-F4C54FE77D73}">
      <dgm:prSet/>
      <dgm:spPr/>
      <dgm:t>
        <a:bodyPr/>
        <a:lstStyle/>
        <a:p>
          <a:endParaRPr lang="ru-RU"/>
        </a:p>
      </dgm:t>
    </dgm:pt>
    <dgm:pt modelId="{C2C94A8D-0EDB-4A3C-8885-653FC81D00A6}" type="sibTrans" cxnId="{08C2FD29-65E2-4A92-B094-F4C54FE77D73}">
      <dgm:prSet/>
      <dgm:spPr/>
      <dgm:t>
        <a:bodyPr/>
        <a:lstStyle/>
        <a:p>
          <a:endParaRPr lang="ru-RU"/>
        </a:p>
      </dgm:t>
    </dgm:pt>
    <dgm:pt modelId="{8DB7579B-8AF5-4A7C-B411-F8DE6F0FB7D6}">
      <dgm:prSet custT="1"/>
      <dgm:spPr/>
      <dgm:t>
        <a:bodyPr/>
        <a:lstStyle/>
        <a:p>
          <a:endParaRPr lang="ru-RU" sz="1800" dirty="0"/>
        </a:p>
      </dgm:t>
    </dgm:pt>
    <dgm:pt modelId="{B6ECB8B2-5315-4DF4-BFC3-5C3C1C541001}" type="parTrans" cxnId="{94785558-D58F-4507-AD6D-B19F0C33ADE5}">
      <dgm:prSet/>
      <dgm:spPr/>
      <dgm:t>
        <a:bodyPr/>
        <a:lstStyle/>
        <a:p>
          <a:endParaRPr lang="ru-RU"/>
        </a:p>
      </dgm:t>
    </dgm:pt>
    <dgm:pt modelId="{3973243A-BAB0-472D-971C-07DF4A23A7CB}" type="sibTrans" cxnId="{94785558-D58F-4507-AD6D-B19F0C33ADE5}">
      <dgm:prSet/>
      <dgm:spPr/>
      <dgm:t>
        <a:bodyPr/>
        <a:lstStyle/>
        <a:p>
          <a:endParaRPr lang="ru-RU"/>
        </a:p>
      </dgm:t>
    </dgm:pt>
    <dgm:pt modelId="{599592A1-9213-4D4A-BE1F-5FDB58B38B17}">
      <dgm:prSet custT="1"/>
      <dgm:spPr/>
      <dgm:t>
        <a:bodyPr/>
        <a:lstStyle/>
        <a:p>
          <a:r>
            <a:rPr lang="ru-RU" sz="1800" dirty="0" smtClean="0"/>
            <a:t>Провести работы по сокращению затрат уличного освещения,</a:t>
          </a:r>
        </a:p>
      </dgm:t>
    </dgm:pt>
    <dgm:pt modelId="{4913EAB3-70DB-4E80-AA48-F9F7CDAF19C7}" type="parTrans" cxnId="{00330A05-8BF0-4699-A5B6-3FD99DC6D55C}">
      <dgm:prSet/>
      <dgm:spPr/>
      <dgm:t>
        <a:bodyPr/>
        <a:lstStyle/>
        <a:p>
          <a:endParaRPr lang="ru-RU"/>
        </a:p>
      </dgm:t>
    </dgm:pt>
    <dgm:pt modelId="{5F66044D-62BB-42DA-B939-CEC35FA6CF9E}" type="sibTrans" cxnId="{00330A05-8BF0-4699-A5B6-3FD99DC6D55C}">
      <dgm:prSet/>
      <dgm:spPr/>
      <dgm:t>
        <a:bodyPr/>
        <a:lstStyle/>
        <a:p>
          <a:endParaRPr lang="ru-RU"/>
        </a:p>
      </dgm:t>
    </dgm:pt>
    <dgm:pt modelId="{3EE80539-D487-4B9A-A459-0159B87E5F7F}">
      <dgm:prSet custT="1"/>
      <dgm:spPr/>
      <dgm:t>
        <a:bodyPr/>
        <a:lstStyle/>
        <a:p>
          <a:r>
            <a:rPr lang="ru-RU" sz="1800" dirty="0" smtClean="0"/>
            <a:t>         - обеспечить расход электроэнергии через узел учета.</a:t>
          </a:r>
        </a:p>
      </dgm:t>
    </dgm:pt>
    <dgm:pt modelId="{5D5BA1B2-6FA6-409D-9A2A-1F579D6F1C6C}" type="parTrans" cxnId="{04079B1D-24E3-439A-AB74-DCB801C8EA15}">
      <dgm:prSet/>
      <dgm:spPr/>
      <dgm:t>
        <a:bodyPr/>
        <a:lstStyle/>
        <a:p>
          <a:endParaRPr lang="ru-RU"/>
        </a:p>
      </dgm:t>
    </dgm:pt>
    <dgm:pt modelId="{7242B50C-84E5-4907-AA0A-A11F120710D2}" type="sibTrans" cxnId="{04079B1D-24E3-439A-AB74-DCB801C8EA15}">
      <dgm:prSet/>
      <dgm:spPr/>
      <dgm:t>
        <a:bodyPr/>
        <a:lstStyle/>
        <a:p>
          <a:endParaRPr lang="ru-RU"/>
        </a:p>
      </dgm:t>
    </dgm:pt>
    <dgm:pt modelId="{57351678-4243-468E-BD18-C7F66E4FECED}">
      <dgm:prSet custT="1"/>
      <dgm:spPr/>
      <dgm:t>
        <a:bodyPr/>
        <a:lstStyle/>
        <a:p>
          <a:r>
            <a:rPr lang="ru-RU" sz="1800" dirty="0" smtClean="0"/>
            <a:t>         - обеспечить установку фото элемента и реле времени.</a:t>
          </a:r>
        </a:p>
      </dgm:t>
    </dgm:pt>
    <dgm:pt modelId="{D7C3C0FB-B0FC-44DB-B534-1569505F15E4}" type="parTrans" cxnId="{2B3396B9-5149-4476-BB05-9DF43A43D433}">
      <dgm:prSet/>
      <dgm:spPr/>
      <dgm:t>
        <a:bodyPr/>
        <a:lstStyle/>
        <a:p>
          <a:endParaRPr lang="ru-RU"/>
        </a:p>
      </dgm:t>
    </dgm:pt>
    <dgm:pt modelId="{D6EC4D97-3536-45DA-87E6-4335C07E413D}" type="sibTrans" cxnId="{2B3396B9-5149-4476-BB05-9DF43A43D433}">
      <dgm:prSet/>
      <dgm:spPr/>
      <dgm:t>
        <a:bodyPr/>
        <a:lstStyle/>
        <a:p>
          <a:endParaRPr lang="ru-RU"/>
        </a:p>
      </dgm:t>
    </dgm:pt>
    <dgm:pt modelId="{652F2C10-0982-4587-9A42-44B3DF468148}">
      <dgm:prSet custT="1"/>
      <dgm:spPr/>
      <dgm:t>
        <a:bodyPr/>
        <a:lstStyle/>
        <a:p>
          <a:endParaRPr lang="ru-RU" sz="1800" dirty="0" smtClean="0"/>
        </a:p>
      </dgm:t>
    </dgm:pt>
    <dgm:pt modelId="{9166577D-B194-43F1-8295-7FF69C507DDD}" type="parTrans" cxnId="{3255DEC2-F351-410F-AF9F-6491A1488E6A}">
      <dgm:prSet/>
      <dgm:spPr/>
      <dgm:t>
        <a:bodyPr/>
        <a:lstStyle/>
        <a:p>
          <a:endParaRPr lang="ru-RU"/>
        </a:p>
      </dgm:t>
    </dgm:pt>
    <dgm:pt modelId="{0DBA0486-AF3D-49BF-81EE-7C8A4C32F58C}" type="sibTrans" cxnId="{3255DEC2-F351-410F-AF9F-6491A1488E6A}">
      <dgm:prSet/>
      <dgm:spPr/>
      <dgm:t>
        <a:bodyPr/>
        <a:lstStyle/>
        <a:p>
          <a:endParaRPr lang="ru-RU"/>
        </a:p>
      </dgm:t>
    </dgm:pt>
    <dgm:pt modelId="{E94EAA5A-EAAF-4025-9501-6EC966307EBD}">
      <dgm:prSet custT="1"/>
      <dgm:spPr/>
      <dgm:t>
        <a:bodyPr/>
        <a:lstStyle/>
        <a:p>
          <a:r>
            <a:rPr lang="ru-RU" sz="1800" dirty="0"/>
            <a:t>Провести сходы граждан на территории СП  по вопросам строительства контейнерных площадок.</a:t>
          </a:r>
        </a:p>
      </dgm:t>
    </dgm:pt>
    <dgm:pt modelId="{59ED3C2F-3180-4CF6-9C81-7261A11385BC}" type="parTrans" cxnId="{1B005B9A-5552-4E15-A7B3-DE3F84D9636D}">
      <dgm:prSet/>
      <dgm:spPr/>
      <dgm:t>
        <a:bodyPr/>
        <a:lstStyle/>
        <a:p>
          <a:endParaRPr lang="ru-RU"/>
        </a:p>
      </dgm:t>
    </dgm:pt>
    <dgm:pt modelId="{87A75E05-6C89-4F52-B6AD-DCA156764557}" type="sibTrans" cxnId="{1B005B9A-5552-4E15-A7B3-DE3F84D9636D}">
      <dgm:prSet/>
      <dgm:spPr/>
      <dgm:t>
        <a:bodyPr/>
        <a:lstStyle/>
        <a:p>
          <a:endParaRPr lang="ru-RU"/>
        </a:p>
      </dgm:t>
    </dgm:pt>
    <dgm:pt modelId="{77867A04-292F-4505-92B9-F61712E460F3}">
      <dgm:prSet custT="1"/>
      <dgm:spPr/>
      <dgm:t>
        <a:bodyPr/>
        <a:lstStyle/>
        <a:p>
          <a:r>
            <a:rPr lang="ru-RU" sz="1800" dirty="0"/>
            <a:t>Подготовка к республиканскому семинару « По повышению деловой активности сельского населения». Проведение которого запланировано на май 2023г., в </a:t>
          </a:r>
          <a:r>
            <a:rPr lang="ru-RU" sz="1800" dirty="0" err="1" smtClean="0"/>
            <a:t>д.Воробъевка</a:t>
          </a:r>
          <a:r>
            <a:rPr lang="ru-RU" sz="1800" dirty="0" smtClean="0"/>
            <a:t>.</a:t>
          </a:r>
          <a:endParaRPr lang="ru-RU" sz="1800" dirty="0"/>
        </a:p>
      </dgm:t>
    </dgm:pt>
    <dgm:pt modelId="{FC95052E-CFDF-4065-9840-7DCC0357BFCB}" type="parTrans" cxnId="{8FDEAAA9-5F32-450A-A5E7-97416C47AEDD}">
      <dgm:prSet/>
      <dgm:spPr/>
      <dgm:t>
        <a:bodyPr/>
        <a:lstStyle/>
        <a:p>
          <a:endParaRPr lang="ru-RU"/>
        </a:p>
      </dgm:t>
    </dgm:pt>
    <dgm:pt modelId="{724B9431-6A3C-4400-BEB5-C6B1539D17D0}" type="sibTrans" cxnId="{8FDEAAA9-5F32-450A-A5E7-97416C47AEDD}">
      <dgm:prSet/>
      <dgm:spPr/>
      <dgm:t>
        <a:bodyPr/>
        <a:lstStyle/>
        <a:p>
          <a:endParaRPr lang="ru-RU"/>
        </a:p>
      </dgm:t>
    </dgm:pt>
    <dgm:pt modelId="{A59219FD-8981-41BE-BDA2-EABAF94855BC}" type="pres">
      <dgm:prSet presAssocID="{6CA696D7-30E7-482F-9533-0E4336E767E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48B3F4-7775-4973-BE1D-445BFDCC1235}" type="pres">
      <dgm:prSet presAssocID="{EC9BBD32-906B-40CF-A762-4FA375F878A1}" presName="composite" presStyleCnt="0"/>
      <dgm:spPr/>
      <dgm:t>
        <a:bodyPr/>
        <a:lstStyle/>
        <a:p>
          <a:endParaRPr lang="ru-RU"/>
        </a:p>
      </dgm:t>
    </dgm:pt>
    <dgm:pt modelId="{60DD8F3F-025F-4200-95BE-5D82D0BA0E3F}" type="pres">
      <dgm:prSet presAssocID="{EC9BBD32-906B-40CF-A762-4FA375F878A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BA784-BC31-4CAC-BCC1-FF555775BA6B}" type="pres">
      <dgm:prSet presAssocID="{EC9BBD32-906B-40CF-A762-4FA375F878A1}" presName="descendantText" presStyleLbl="alignAcc1" presStyleIdx="0" presStyleCnt="4" custScaleY="355950" custLinFactNeighborX="0" custLinFactNeighborY="-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60F21-D1D3-4DFA-AB2E-59A1001312B3}" type="pres">
      <dgm:prSet presAssocID="{887A4EEE-3A99-4B60-9CFE-EFA52938256A}" presName="sp" presStyleCnt="0"/>
      <dgm:spPr/>
      <dgm:t>
        <a:bodyPr/>
        <a:lstStyle/>
        <a:p>
          <a:endParaRPr lang="ru-RU"/>
        </a:p>
      </dgm:t>
    </dgm:pt>
    <dgm:pt modelId="{2F2B6DF1-5F95-4486-AD90-51AB695CF9C4}" type="pres">
      <dgm:prSet presAssocID="{95715A3B-EA1B-403C-9737-599FA7B28991}" presName="composite" presStyleCnt="0"/>
      <dgm:spPr/>
      <dgm:t>
        <a:bodyPr/>
        <a:lstStyle/>
        <a:p>
          <a:endParaRPr lang="ru-RU"/>
        </a:p>
      </dgm:t>
    </dgm:pt>
    <dgm:pt modelId="{1C2CB954-DF74-4301-B39B-C7BB41E78BA4}" type="pres">
      <dgm:prSet presAssocID="{95715A3B-EA1B-403C-9737-599FA7B2899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4F5-00AE-446C-924F-FDB715B45097}" type="pres">
      <dgm:prSet presAssocID="{95715A3B-EA1B-403C-9737-599FA7B28991}" presName="descendantText" presStyleLbl="alignAcc1" presStyleIdx="1" presStyleCnt="4" custScaleY="198007" custLinFactNeighborX="369" custLinFactNeighborY="7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CC6B9-6978-4F50-AC87-301F94633067}" type="pres">
      <dgm:prSet presAssocID="{3B28EFA6-1ED9-456E-9011-31CE73981E23}" presName="sp" presStyleCnt="0"/>
      <dgm:spPr/>
      <dgm:t>
        <a:bodyPr/>
        <a:lstStyle/>
        <a:p>
          <a:endParaRPr lang="ru-RU"/>
        </a:p>
      </dgm:t>
    </dgm:pt>
    <dgm:pt modelId="{DE00C1FA-579B-4D13-A39D-593694D5BDF3}" type="pres">
      <dgm:prSet presAssocID="{B4F34388-F398-4E07-9340-93F0E2C82ADA}" presName="composite" presStyleCnt="0"/>
      <dgm:spPr/>
      <dgm:t>
        <a:bodyPr/>
        <a:lstStyle/>
        <a:p>
          <a:endParaRPr lang="ru-RU"/>
        </a:p>
      </dgm:t>
    </dgm:pt>
    <dgm:pt modelId="{C282C978-381F-4239-BEF3-1178A096763D}" type="pres">
      <dgm:prSet presAssocID="{B4F34388-F398-4E07-9340-93F0E2C82AD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E2637-2CD4-43EA-9AC1-31413DD7A9DB}" type="pres">
      <dgm:prSet presAssocID="{B4F34388-F398-4E07-9340-93F0E2C82ADA}" presName="descendantText" presStyleLbl="alignAcc1" presStyleIdx="2" presStyleCnt="4" custScaleY="184078" custLinFactNeighborX="369" custLinFactNeighborY="6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296E9-61CC-427C-874E-0C992DCC5757}" type="pres">
      <dgm:prSet presAssocID="{1E176059-F33C-4F4C-AC51-DC6A383B76C5}" presName="sp" presStyleCnt="0"/>
      <dgm:spPr/>
      <dgm:t>
        <a:bodyPr/>
        <a:lstStyle/>
        <a:p>
          <a:endParaRPr lang="ru-RU"/>
        </a:p>
      </dgm:t>
    </dgm:pt>
    <dgm:pt modelId="{8BB2FE9D-5BDB-4E9B-885E-FBEC777CB935}" type="pres">
      <dgm:prSet presAssocID="{81C439EA-C904-45E6-B8F9-FD463FDCC3B8}" presName="composite" presStyleCnt="0"/>
      <dgm:spPr/>
      <dgm:t>
        <a:bodyPr/>
        <a:lstStyle/>
        <a:p>
          <a:endParaRPr lang="ru-RU"/>
        </a:p>
      </dgm:t>
    </dgm:pt>
    <dgm:pt modelId="{674D0927-5662-414E-88BC-6A21ED2DC8FB}" type="pres">
      <dgm:prSet presAssocID="{81C439EA-C904-45E6-B8F9-FD463FDCC3B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77212-C79E-4E13-B171-3E5959458E0E}" type="pres">
      <dgm:prSet presAssocID="{81C439EA-C904-45E6-B8F9-FD463FDCC3B8}" presName="descendantText" presStyleLbl="alignAcc1" presStyleIdx="3" presStyleCnt="4" custScaleY="165684" custLinFactNeighborX="549" custLinFactNeighborY="25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C5986E-C791-4DA1-927A-B7F364B822A3}" srcId="{EC9BBD32-906B-40CF-A762-4FA375F878A1}" destId="{E5D66CD7-03A6-45D7-A9C3-FE09DD314C69}" srcOrd="3" destOrd="0" parTransId="{84EB69D7-F48F-46DF-A1A0-A0ABE82B2F35}" sibTransId="{1F2CB980-2D5F-4757-B2C1-76796FAD016F}"/>
    <dgm:cxn modelId="{1B005B9A-5552-4E15-A7B3-DE3F84D9636D}" srcId="{B4F34388-F398-4E07-9340-93F0E2C82ADA}" destId="{E94EAA5A-EAAF-4025-9501-6EC966307EBD}" srcOrd="1" destOrd="0" parTransId="{59ED3C2F-3180-4CF6-9C81-7261A11385BC}" sibTransId="{87A75E05-6C89-4F52-B6AD-DCA156764557}"/>
    <dgm:cxn modelId="{DC17FD58-1083-43F9-B4EB-21BA5A160BFF}" type="presOf" srcId="{3EE80539-D487-4B9A-A459-0159B87E5F7F}" destId="{A6B2C4F5-00AE-446C-924F-FDB715B45097}" srcOrd="0" destOrd="2" presId="urn:microsoft.com/office/officeart/2005/8/layout/chevron2"/>
    <dgm:cxn modelId="{22D0E129-4A45-4835-AE16-4E27065B1E9E}" type="presOf" srcId="{DE673351-00F2-4263-9401-620053A6B0D6}" destId="{A6B2C4F5-00AE-446C-924F-FDB715B45097}" srcOrd="0" destOrd="0" presId="urn:microsoft.com/office/officeart/2005/8/layout/chevron2"/>
    <dgm:cxn modelId="{C4674FAB-7768-4448-B742-476A18986350}" srcId="{EC9BBD32-906B-40CF-A762-4FA375F878A1}" destId="{DA185318-3A09-482B-AFC0-FDFE64C64AEA}" srcOrd="2" destOrd="0" parTransId="{6CF3504B-3FF3-4C2D-AE20-425829C16D08}" sibTransId="{5BCA344D-0B0A-418D-ABF8-D3426B3F82F1}"/>
    <dgm:cxn modelId="{8FDEAAA9-5F32-450A-A5E7-97416C47AEDD}" srcId="{81C439EA-C904-45E6-B8F9-FD463FDCC3B8}" destId="{77867A04-292F-4505-92B9-F61712E460F3}" srcOrd="1" destOrd="0" parTransId="{FC95052E-CFDF-4065-9840-7DCC0357BFCB}" sibTransId="{724B9431-6A3C-4400-BEB5-C6B1539D17D0}"/>
    <dgm:cxn modelId="{74C4FC73-F3C7-498D-8A62-7533D100FF34}" type="presOf" srcId="{8DB7579B-8AF5-4A7C-B411-F8DE6F0FB7D6}" destId="{D0DBA784-BC31-4CAC-BCC1-FF555775BA6B}" srcOrd="0" destOrd="7" presId="urn:microsoft.com/office/officeart/2005/8/layout/chevron2"/>
    <dgm:cxn modelId="{FDF8C42E-536A-42A9-8916-0900027C933F}" srcId="{6CA696D7-30E7-482F-9533-0E4336E767EB}" destId="{EC9BBD32-906B-40CF-A762-4FA375F878A1}" srcOrd="0" destOrd="0" parTransId="{5B940147-539B-45F9-9E67-C89436369448}" sibTransId="{887A4EEE-3A99-4B60-9CFE-EFA52938256A}"/>
    <dgm:cxn modelId="{E6AEADFE-5C29-46F3-9420-16283479D595}" type="presOf" srcId="{E94EAA5A-EAAF-4025-9501-6EC966307EBD}" destId="{97FE2637-2CD4-43EA-9AC1-31413DD7A9DB}" srcOrd="0" destOrd="1" presId="urn:microsoft.com/office/officeart/2005/8/layout/chevron2"/>
    <dgm:cxn modelId="{70347251-55FF-4CC5-99BC-7E01628C70A0}" type="presOf" srcId="{95715A3B-EA1B-403C-9737-599FA7B28991}" destId="{1C2CB954-DF74-4301-B39B-C7BB41E78BA4}" srcOrd="0" destOrd="0" presId="urn:microsoft.com/office/officeart/2005/8/layout/chevron2"/>
    <dgm:cxn modelId="{60B88E65-9595-4BD8-B60C-9E6B95A4C448}" type="presOf" srcId="{0683F321-32D8-462A-9982-B30EE47BCE7D}" destId="{D0DBA784-BC31-4CAC-BCC1-FF555775BA6B}" srcOrd="0" destOrd="6" presId="urn:microsoft.com/office/officeart/2005/8/layout/chevron2"/>
    <dgm:cxn modelId="{E0425B24-468E-4EB7-AC80-1994509D606C}" type="presOf" srcId="{652F2C10-0982-4587-9A42-44B3DF468148}" destId="{A6B2C4F5-00AE-446C-924F-FDB715B45097}" srcOrd="0" destOrd="4" presId="urn:microsoft.com/office/officeart/2005/8/layout/chevron2"/>
    <dgm:cxn modelId="{A4303E05-01BB-412A-9B96-D1C98C2EBFF7}" type="presOf" srcId="{E5D66CD7-03A6-45D7-A9C3-FE09DD314C69}" destId="{D0DBA784-BC31-4CAC-BCC1-FF555775BA6B}" srcOrd="0" destOrd="3" presId="urn:microsoft.com/office/officeart/2005/8/layout/chevron2"/>
    <dgm:cxn modelId="{364A09CB-701A-47D6-A847-9FAE85D80479}" type="presOf" srcId="{6CA696D7-30E7-482F-9533-0E4336E767EB}" destId="{A59219FD-8981-41BE-BDA2-EABAF94855BC}" srcOrd="0" destOrd="0" presId="urn:microsoft.com/office/officeart/2005/8/layout/chevron2"/>
    <dgm:cxn modelId="{C3150DDD-4618-494F-8EA9-110288F70F8F}" type="presOf" srcId="{62A94693-E7DF-426F-B9DD-B1213258544A}" destId="{D0DBA784-BC31-4CAC-BCC1-FF555775BA6B}" srcOrd="0" destOrd="0" presId="urn:microsoft.com/office/officeart/2005/8/layout/chevron2"/>
    <dgm:cxn modelId="{83FE14F2-6E02-4D10-8CE0-A42EF15CB8A7}" srcId="{EC9BBD32-906B-40CF-A762-4FA375F878A1}" destId="{589ED9B6-C32D-4D4A-A3C9-2118694592B9}" srcOrd="5" destOrd="0" parTransId="{B616C9F8-9405-43C7-AB58-F32D70BCC668}" sibTransId="{E507ACD8-6645-4C54-B21B-48B6F0BF7F6D}"/>
    <dgm:cxn modelId="{336BD071-7179-45C5-8DA8-D2E0588BC1ED}" type="presOf" srcId="{073C181A-1059-4016-865C-A1E8A254E68B}" destId="{97FE2637-2CD4-43EA-9AC1-31413DD7A9DB}" srcOrd="0" destOrd="0" presId="urn:microsoft.com/office/officeart/2005/8/layout/chevron2"/>
    <dgm:cxn modelId="{8D5FCAD3-4809-4EE9-AC67-56B78FFD4725}" type="presOf" srcId="{81C439EA-C904-45E6-B8F9-FD463FDCC3B8}" destId="{674D0927-5662-414E-88BC-6A21ED2DC8FB}" srcOrd="0" destOrd="0" presId="urn:microsoft.com/office/officeart/2005/8/layout/chevron2"/>
    <dgm:cxn modelId="{39665F7A-1B1C-48C0-9BAE-4862249F162E}" type="presOf" srcId="{77867A04-292F-4505-92B9-F61712E460F3}" destId="{2D177212-C79E-4E13-B171-3E5959458E0E}" srcOrd="0" destOrd="1" presId="urn:microsoft.com/office/officeart/2005/8/layout/chevron2"/>
    <dgm:cxn modelId="{2E025639-4DA3-4479-AF31-27EFBCA4D120}" srcId="{6CA696D7-30E7-482F-9533-0E4336E767EB}" destId="{95715A3B-EA1B-403C-9737-599FA7B28991}" srcOrd="1" destOrd="0" parTransId="{D77A7CF7-B54E-44A9-9B28-3FC0756A189B}" sibTransId="{3B28EFA6-1ED9-456E-9011-31CE73981E23}"/>
    <dgm:cxn modelId="{3255DEC2-F351-410F-AF9F-6491A1488E6A}" srcId="{95715A3B-EA1B-403C-9737-599FA7B28991}" destId="{652F2C10-0982-4587-9A42-44B3DF468148}" srcOrd="4" destOrd="0" parTransId="{9166577D-B194-43F1-8295-7FF69C507DDD}" sibTransId="{0DBA0486-AF3D-49BF-81EE-7C8A4C32F58C}"/>
    <dgm:cxn modelId="{EFB48FE2-D7B5-4AEF-9269-3340CD0FCA81}" srcId="{6CA696D7-30E7-482F-9533-0E4336E767EB}" destId="{81C439EA-C904-45E6-B8F9-FD463FDCC3B8}" srcOrd="3" destOrd="0" parTransId="{FAE1B81F-DD99-411D-862E-1A33221BAC9E}" sibTransId="{43E60D72-4718-4909-A57C-0FEE2B815E5D}"/>
    <dgm:cxn modelId="{08C2FD29-65E2-4A92-B094-F4C54FE77D73}" srcId="{EC9BBD32-906B-40CF-A762-4FA375F878A1}" destId="{0683F321-32D8-462A-9982-B30EE47BCE7D}" srcOrd="6" destOrd="0" parTransId="{5051559C-3978-4D9E-9DE1-D86CBB74C62F}" sibTransId="{C2C94A8D-0EDB-4A3C-8885-653FC81D00A6}"/>
    <dgm:cxn modelId="{E0A8B6D8-967D-4B0C-9A38-C6CB5C521236}" type="presOf" srcId="{3ACE1EE5-EC7A-456A-85D6-FEC740E1BC7A}" destId="{2D177212-C79E-4E13-B171-3E5959458E0E}" srcOrd="0" destOrd="0" presId="urn:microsoft.com/office/officeart/2005/8/layout/chevron2"/>
    <dgm:cxn modelId="{00330A05-8BF0-4699-A5B6-3FD99DC6D55C}" srcId="{95715A3B-EA1B-403C-9737-599FA7B28991}" destId="{599592A1-9213-4D4A-BE1F-5FDB58B38B17}" srcOrd="1" destOrd="0" parTransId="{4913EAB3-70DB-4E80-AA48-F9F7CDAF19C7}" sibTransId="{5F66044D-62BB-42DA-B939-CEC35FA6CF9E}"/>
    <dgm:cxn modelId="{97349B20-AC64-4362-BA29-4E357D348E5D}" type="presOf" srcId="{EC9BBD32-906B-40CF-A762-4FA375F878A1}" destId="{60DD8F3F-025F-4200-95BE-5D82D0BA0E3F}" srcOrd="0" destOrd="0" presId="urn:microsoft.com/office/officeart/2005/8/layout/chevron2"/>
    <dgm:cxn modelId="{0A6103BD-647A-4FDA-9533-BE8507E4983F}" type="presOf" srcId="{DA185318-3A09-482B-AFC0-FDFE64C64AEA}" destId="{D0DBA784-BC31-4CAC-BCC1-FF555775BA6B}" srcOrd="0" destOrd="2" presId="urn:microsoft.com/office/officeart/2005/8/layout/chevron2"/>
    <dgm:cxn modelId="{991886DF-0248-4489-8171-209EF0D76CB5}" type="presOf" srcId="{57351678-4243-468E-BD18-C7F66E4FECED}" destId="{A6B2C4F5-00AE-446C-924F-FDB715B45097}" srcOrd="0" destOrd="3" presId="urn:microsoft.com/office/officeart/2005/8/layout/chevron2"/>
    <dgm:cxn modelId="{F455D427-2304-47EF-B251-B0FC86F78EAF}" srcId="{81C439EA-C904-45E6-B8F9-FD463FDCC3B8}" destId="{3ACE1EE5-EC7A-456A-85D6-FEC740E1BC7A}" srcOrd="0" destOrd="0" parTransId="{278069E0-FDBF-4AD1-B7F3-C5BB0DA76FBA}" sibTransId="{5898204C-D542-4DDD-B123-7B16068B04CE}"/>
    <dgm:cxn modelId="{C1147D21-04D8-4D5E-B9C3-0E11CE19DE06}" srcId="{EC9BBD32-906B-40CF-A762-4FA375F878A1}" destId="{62A94693-E7DF-426F-B9DD-B1213258544A}" srcOrd="0" destOrd="0" parTransId="{E0F94CE0-1920-43D2-B845-EF9AECF8D982}" sibTransId="{7CB524B8-C1BE-415A-9301-0A954B879C29}"/>
    <dgm:cxn modelId="{F6C33C8C-A8EC-474A-B0B4-D1ED02D1F3E7}" type="presOf" srcId="{EC77130B-9E90-4A17-ADE9-ADBA33519943}" destId="{D0DBA784-BC31-4CAC-BCC1-FF555775BA6B}" srcOrd="0" destOrd="4" presId="urn:microsoft.com/office/officeart/2005/8/layout/chevron2"/>
    <dgm:cxn modelId="{94785558-D58F-4507-AD6D-B19F0C33ADE5}" srcId="{EC9BBD32-906B-40CF-A762-4FA375F878A1}" destId="{8DB7579B-8AF5-4A7C-B411-F8DE6F0FB7D6}" srcOrd="7" destOrd="0" parTransId="{B6ECB8B2-5315-4DF4-BFC3-5C3C1C541001}" sibTransId="{3973243A-BAB0-472D-971C-07DF4A23A7CB}"/>
    <dgm:cxn modelId="{D3C1ED0F-0CB2-4011-A72D-36AFA393E8CA}" type="presOf" srcId="{599592A1-9213-4D4A-BE1F-5FDB58B38B17}" destId="{A6B2C4F5-00AE-446C-924F-FDB715B45097}" srcOrd="0" destOrd="1" presId="urn:microsoft.com/office/officeart/2005/8/layout/chevron2"/>
    <dgm:cxn modelId="{5D1A6D11-65FD-4A47-8A1F-0F0E4218AA42}" type="presOf" srcId="{1B14E740-D12A-447C-8476-298D28EBA167}" destId="{D0DBA784-BC31-4CAC-BCC1-FF555775BA6B}" srcOrd="0" destOrd="1" presId="urn:microsoft.com/office/officeart/2005/8/layout/chevron2"/>
    <dgm:cxn modelId="{39A97573-15FB-49E1-B454-5C0156D23350}" type="presOf" srcId="{B4F34388-F398-4E07-9340-93F0E2C82ADA}" destId="{C282C978-381F-4239-BEF3-1178A096763D}" srcOrd="0" destOrd="0" presId="urn:microsoft.com/office/officeart/2005/8/layout/chevron2"/>
    <dgm:cxn modelId="{F95590E2-569F-42E3-BC3F-5676733EB2F6}" srcId="{EC9BBD32-906B-40CF-A762-4FA375F878A1}" destId="{1B14E740-D12A-447C-8476-298D28EBA167}" srcOrd="1" destOrd="0" parTransId="{67C60829-10C9-4400-918C-DDE21C9DE44A}" sibTransId="{2F47DD34-4285-42D3-A547-2B41BC3E041D}"/>
    <dgm:cxn modelId="{2FC5136C-E302-4AC2-AA3E-F793AA555C47}" srcId="{EC9BBD32-906B-40CF-A762-4FA375F878A1}" destId="{EC77130B-9E90-4A17-ADE9-ADBA33519943}" srcOrd="4" destOrd="0" parTransId="{E2B32EDB-F1BE-4718-BF02-06339C927CD0}" sibTransId="{B471F84E-34D0-4124-B1F7-68A448B58F3D}"/>
    <dgm:cxn modelId="{2B3396B9-5149-4476-BB05-9DF43A43D433}" srcId="{95715A3B-EA1B-403C-9737-599FA7B28991}" destId="{57351678-4243-468E-BD18-C7F66E4FECED}" srcOrd="3" destOrd="0" parTransId="{D7C3C0FB-B0FC-44DB-B534-1569505F15E4}" sibTransId="{D6EC4D97-3536-45DA-87E6-4335C07E413D}"/>
    <dgm:cxn modelId="{7EDA7282-76F8-47CB-A081-10AC21231E36}" srcId="{95715A3B-EA1B-403C-9737-599FA7B28991}" destId="{DE673351-00F2-4263-9401-620053A6B0D6}" srcOrd="0" destOrd="0" parTransId="{7BB64C88-5C38-4AFB-B4AB-6F0AD79E9E0C}" sibTransId="{29D282AA-25B3-465D-920F-2903F0F8EA11}"/>
    <dgm:cxn modelId="{04079B1D-24E3-439A-AB74-DCB801C8EA15}" srcId="{95715A3B-EA1B-403C-9737-599FA7B28991}" destId="{3EE80539-D487-4B9A-A459-0159B87E5F7F}" srcOrd="2" destOrd="0" parTransId="{5D5BA1B2-6FA6-409D-9A2A-1F579D6F1C6C}" sibTransId="{7242B50C-84E5-4907-AA0A-A11F120710D2}"/>
    <dgm:cxn modelId="{E3562B42-29CC-4B4A-B5F1-1BAB8B52B67B}" srcId="{B4F34388-F398-4E07-9340-93F0E2C82ADA}" destId="{073C181A-1059-4016-865C-A1E8A254E68B}" srcOrd="0" destOrd="0" parTransId="{AAE2EEE6-D70D-42DB-9E97-73D73FCDF487}" sibTransId="{2690D355-2276-4483-BB4E-82B0F61184E5}"/>
    <dgm:cxn modelId="{45CF3BA5-3D8E-45F1-BEDB-886E7D3ECCFF}" type="presOf" srcId="{589ED9B6-C32D-4D4A-A3C9-2118694592B9}" destId="{D0DBA784-BC31-4CAC-BCC1-FF555775BA6B}" srcOrd="0" destOrd="5" presId="urn:microsoft.com/office/officeart/2005/8/layout/chevron2"/>
    <dgm:cxn modelId="{82AB6741-5960-4EBD-AB53-7C4C52C58C18}" srcId="{6CA696D7-30E7-482F-9533-0E4336E767EB}" destId="{B4F34388-F398-4E07-9340-93F0E2C82ADA}" srcOrd="2" destOrd="0" parTransId="{9454CE14-D909-486C-9C16-0D76B0B3D55E}" sibTransId="{1E176059-F33C-4F4C-AC51-DC6A383B76C5}"/>
    <dgm:cxn modelId="{0542BF16-29B9-45D5-BC80-EA88F08A4650}" type="presParOf" srcId="{A59219FD-8981-41BE-BDA2-EABAF94855BC}" destId="{6D48B3F4-7775-4973-BE1D-445BFDCC1235}" srcOrd="0" destOrd="0" presId="urn:microsoft.com/office/officeart/2005/8/layout/chevron2"/>
    <dgm:cxn modelId="{81C88D90-79E6-4377-9F6E-8570840B5CEE}" type="presParOf" srcId="{6D48B3F4-7775-4973-BE1D-445BFDCC1235}" destId="{60DD8F3F-025F-4200-95BE-5D82D0BA0E3F}" srcOrd="0" destOrd="0" presId="urn:microsoft.com/office/officeart/2005/8/layout/chevron2"/>
    <dgm:cxn modelId="{C8669021-3530-4442-9291-69B63565EA19}" type="presParOf" srcId="{6D48B3F4-7775-4973-BE1D-445BFDCC1235}" destId="{D0DBA784-BC31-4CAC-BCC1-FF555775BA6B}" srcOrd="1" destOrd="0" presId="urn:microsoft.com/office/officeart/2005/8/layout/chevron2"/>
    <dgm:cxn modelId="{2903F7EF-43AF-4CF2-A220-C29CF0D4EB90}" type="presParOf" srcId="{A59219FD-8981-41BE-BDA2-EABAF94855BC}" destId="{87B60F21-D1D3-4DFA-AB2E-59A1001312B3}" srcOrd="1" destOrd="0" presId="urn:microsoft.com/office/officeart/2005/8/layout/chevron2"/>
    <dgm:cxn modelId="{C38E24EC-E14A-481F-A957-ECD002154E0B}" type="presParOf" srcId="{A59219FD-8981-41BE-BDA2-EABAF94855BC}" destId="{2F2B6DF1-5F95-4486-AD90-51AB695CF9C4}" srcOrd="2" destOrd="0" presId="urn:microsoft.com/office/officeart/2005/8/layout/chevron2"/>
    <dgm:cxn modelId="{E6090F50-1F18-4097-B5A7-4A0439EABC8C}" type="presParOf" srcId="{2F2B6DF1-5F95-4486-AD90-51AB695CF9C4}" destId="{1C2CB954-DF74-4301-B39B-C7BB41E78BA4}" srcOrd="0" destOrd="0" presId="urn:microsoft.com/office/officeart/2005/8/layout/chevron2"/>
    <dgm:cxn modelId="{7F21ACDD-8B7B-4036-A60E-E72309420CA8}" type="presParOf" srcId="{2F2B6DF1-5F95-4486-AD90-51AB695CF9C4}" destId="{A6B2C4F5-00AE-446C-924F-FDB715B45097}" srcOrd="1" destOrd="0" presId="urn:microsoft.com/office/officeart/2005/8/layout/chevron2"/>
    <dgm:cxn modelId="{1CA8BF9D-E375-45EC-AAA5-A4EB35ED7945}" type="presParOf" srcId="{A59219FD-8981-41BE-BDA2-EABAF94855BC}" destId="{D39CC6B9-6978-4F50-AC87-301F94633067}" srcOrd="3" destOrd="0" presId="urn:microsoft.com/office/officeart/2005/8/layout/chevron2"/>
    <dgm:cxn modelId="{AEBB0C80-67C2-4DD5-9E05-FBC14F15B12D}" type="presParOf" srcId="{A59219FD-8981-41BE-BDA2-EABAF94855BC}" destId="{DE00C1FA-579B-4D13-A39D-593694D5BDF3}" srcOrd="4" destOrd="0" presId="urn:microsoft.com/office/officeart/2005/8/layout/chevron2"/>
    <dgm:cxn modelId="{B7C41EF7-023F-4548-927A-EA00ADBDDB9F}" type="presParOf" srcId="{DE00C1FA-579B-4D13-A39D-593694D5BDF3}" destId="{C282C978-381F-4239-BEF3-1178A096763D}" srcOrd="0" destOrd="0" presId="urn:microsoft.com/office/officeart/2005/8/layout/chevron2"/>
    <dgm:cxn modelId="{CB004244-AE67-4CDA-BF0D-D4A893A4CEB1}" type="presParOf" srcId="{DE00C1FA-579B-4D13-A39D-593694D5BDF3}" destId="{97FE2637-2CD4-43EA-9AC1-31413DD7A9DB}" srcOrd="1" destOrd="0" presId="urn:microsoft.com/office/officeart/2005/8/layout/chevron2"/>
    <dgm:cxn modelId="{FEC7B046-7C09-447F-982B-74D97534D1F6}" type="presParOf" srcId="{A59219FD-8981-41BE-BDA2-EABAF94855BC}" destId="{8F6296E9-61CC-427C-874E-0C992DCC5757}" srcOrd="5" destOrd="0" presId="urn:microsoft.com/office/officeart/2005/8/layout/chevron2"/>
    <dgm:cxn modelId="{AA1390C6-19DA-421A-A242-A9BA71A4DA1D}" type="presParOf" srcId="{A59219FD-8981-41BE-BDA2-EABAF94855BC}" destId="{8BB2FE9D-5BDB-4E9B-885E-FBEC777CB935}" srcOrd="6" destOrd="0" presId="urn:microsoft.com/office/officeart/2005/8/layout/chevron2"/>
    <dgm:cxn modelId="{B834C25E-BDA3-4970-A32F-B581AAF7C0D2}" type="presParOf" srcId="{8BB2FE9D-5BDB-4E9B-885E-FBEC777CB935}" destId="{674D0927-5662-414E-88BC-6A21ED2DC8FB}" srcOrd="0" destOrd="0" presId="urn:microsoft.com/office/officeart/2005/8/layout/chevron2"/>
    <dgm:cxn modelId="{5AF0475B-8E2C-4123-83D5-D74EDF4F15A9}" type="presParOf" srcId="{8BB2FE9D-5BDB-4E9B-885E-FBEC777CB935}" destId="{2D177212-C79E-4E13-B171-3E5959458E0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7CF32-1611-4C44-8282-37CC2F4619E3}">
      <dsp:nvSpPr>
        <dsp:cNvPr id="0" name=""/>
        <dsp:cNvSpPr/>
      </dsp:nvSpPr>
      <dsp:spPr>
        <a:xfrm>
          <a:off x="611562" y="188635"/>
          <a:ext cx="3400646" cy="173377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bg1"/>
              </a:solidFill>
            </a:rPr>
            <a:t>Очистка дорог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1109575" y="442540"/>
        <a:ext cx="2404620" cy="1225965"/>
      </dsp:txXfrm>
    </dsp:sp>
    <dsp:sp modelId="{29E7451F-AA8A-43F6-A629-C1A96FA78A80}">
      <dsp:nvSpPr>
        <dsp:cNvPr id="0" name=""/>
        <dsp:cNvSpPr/>
      </dsp:nvSpPr>
      <dsp:spPr>
        <a:xfrm>
          <a:off x="1979714" y="1988840"/>
          <a:ext cx="693385" cy="603557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071622" y="2219640"/>
        <a:ext cx="509569" cy="141957"/>
      </dsp:txXfrm>
    </dsp:sp>
    <dsp:sp modelId="{D39B18DB-1FB4-43AF-9B47-4DC05430D929}">
      <dsp:nvSpPr>
        <dsp:cNvPr id="0" name=""/>
        <dsp:cNvSpPr/>
      </dsp:nvSpPr>
      <dsp:spPr>
        <a:xfrm>
          <a:off x="539546" y="2636912"/>
          <a:ext cx="3542738" cy="1643062"/>
        </a:xfrm>
        <a:prstGeom prst="ellipse">
          <a:avLst/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bg1"/>
              </a:solidFill>
            </a:rPr>
            <a:t>Обкос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1058368" y="2877533"/>
        <a:ext cx="2505094" cy="1161820"/>
      </dsp:txXfrm>
    </dsp:sp>
    <dsp:sp modelId="{BCD60CB2-47F7-4D51-8DAA-5D2F8C7360B0}">
      <dsp:nvSpPr>
        <dsp:cNvPr id="0" name=""/>
        <dsp:cNvSpPr/>
      </dsp:nvSpPr>
      <dsp:spPr>
        <a:xfrm>
          <a:off x="1979714" y="4365104"/>
          <a:ext cx="719821" cy="697235"/>
        </a:xfrm>
        <a:prstGeom prst="mathPlus">
          <a:avLst/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075126" y="4631727"/>
        <a:ext cx="528997" cy="163989"/>
      </dsp:txXfrm>
    </dsp:sp>
    <dsp:sp modelId="{5E88303E-BF9B-479E-8348-7EA373C6C341}">
      <dsp:nvSpPr>
        <dsp:cNvPr id="0" name=""/>
        <dsp:cNvSpPr/>
      </dsp:nvSpPr>
      <dsp:spPr>
        <a:xfrm>
          <a:off x="611562" y="5085183"/>
          <a:ext cx="3544644" cy="1643062"/>
        </a:xfrm>
        <a:prstGeom prst="ellipse">
          <a:avLst/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bg1"/>
              </a:solidFill>
            </a:rPr>
            <a:t>Грейдирование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1130663" y="5325804"/>
        <a:ext cx="2506442" cy="1161820"/>
      </dsp:txXfrm>
    </dsp:sp>
    <dsp:sp modelId="{82E645BA-5CAD-41BE-A03B-E274529AEDC3}">
      <dsp:nvSpPr>
        <dsp:cNvPr id="0" name=""/>
        <dsp:cNvSpPr/>
      </dsp:nvSpPr>
      <dsp:spPr>
        <a:xfrm rot="21568935">
          <a:off x="4282308" y="3105980"/>
          <a:ext cx="737581" cy="6112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282312" y="3229052"/>
        <a:ext cx="554215" cy="366731"/>
      </dsp:txXfrm>
    </dsp:sp>
    <dsp:sp modelId="{D0E61D25-D8AE-42FC-840B-D718AB0DE3B6}">
      <dsp:nvSpPr>
        <dsp:cNvPr id="0" name=""/>
        <dsp:cNvSpPr/>
      </dsp:nvSpPr>
      <dsp:spPr>
        <a:xfrm>
          <a:off x="5413645" y="1772825"/>
          <a:ext cx="3286125" cy="3286125"/>
        </a:xfrm>
        <a:prstGeom prst="ellipse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bg1"/>
              </a:solidFill>
            </a:rPr>
            <a:t>279 </a:t>
          </a:r>
          <a:r>
            <a:rPr lang="ru-RU" sz="6500" kern="1200" dirty="0" err="1" smtClean="0">
              <a:solidFill>
                <a:schemeClr val="bg1"/>
              </a:solidFill>
            </a:rPr>
            <a:t>т.р</a:t>
          </a:r>
          <a:endParaRPr lang="ru-RU" sz="6500" kern="1200" dirty="0">
            <a:solidFill>
              <a:schemeClr val="bg1"/>
            </a:solidFill>
          </a:endParaRPr>
        </a:p>
      </dsp:txBody>
      <dsp:txXfrm>
        <a:off x="5894887" y="2254067"/>
        <a:ext cx="2323641" cy="2323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D8F3F-025F-4200-95BE-5D82D0BA0E3F}">
      <dsp:nvSpPr>
        <dsp:cNvPr id="0" name=""/>
        <dsp:cNvSpPr/>
      </dsp:nvSpPr>
      <dsp:spPr>
        <a:xfrm rot="5400000">
          <a:off x="-148850" y="1163224"/>
          <a:ext cx="992339" cy="69463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2" y="1361692"/>
        <a:ext cx="694637" cy="297702"/>
      </dsp:txXfrm>
    </dsp:sp>
    <dsp:sp modelId="{D0DBA784-BC31-4CAC-BCC1-FF555775BA6B}">
      <dsp:nvSpPr>
        <dsp:cNvPr id="0" name=""/>
        <dsp:cNvSpPr/>
      </dsp:nvSpPr>
      <dsp:spPr>
        <a:xfrm rot="5400000">
          <a:off x="3663235" y="-2781369"/>
          <a:ext cx="2297158" cy="8234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1.	Выполнить работы в рамках самообложения по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-Благоустройство водозабора по ул.Заводская.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-Ремонт каптажа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-Прокладка подводящего водопровода по ул.Ленина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-Ремонт внутрипоселковой дороги по ул.Спортивная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-Строительство водопровода по ул.Чернышевкого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694637" y="299367"/>
        <a:ext cx="8122216" cy="2072882"/>
      </dsp:txXfrm>
    </dsp:sp>
    <dsp:sp modelId="{1C2CB954-DF74-4301-B39B-C7BB41E78BA4}">
      <dsp:nvSpPr>
        <dsp:cNvPr id="0" name=""/>
        <dsp:cNvSpPr/>
      </dsp:nvSpPr>
      <dsp:spPr>
        <a:xfrm rot="5400000">
          <a:off x="-148850" y="2864726"/>
          <a:ext cx="992339" cy="694637"/>
        </a:xfrm>
        <a:prstGeom prst="chevron">
          <a:avLst/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5775273"/>
              <a:satOff val="5219"/>
              <a:lumOff val="589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2" y="3063194"/>
        <a:ext cx="694637" cy="297702"/>
      </dsp:txXfrm>
    </dsp:sp>
    <dsp:sp modelId="{A6B2C4F5-00AE-446C-924F-FDB715B45097}">
      <dsp:nvSpPr>
        <dsp:cNvPr id="0" name=""/>
        <dsp:cNvSpPr/>
      </dsp:nvSpPr>
      <dsp:spPr>
        <a:xfrm rot="5400000">
          <a:off x="4173221" y="-1032233"/>
          <a:ext cx="1277186" cy="8234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775273"/>
              <a:satOff val="5219"/>
              <a:lumOff val="589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Провести работы по сокращению затрат уличного освещения,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         - обеспечить расход электроэнергии через узел учета.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         - обеспечить установку фото элемента и реле времени.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 smtClean="0"/>
        </a:p>
      </dsp:txBody>
      <dsp:txXfrm rot="-5400000">
        <a:off x="694638" y="2508697"/>
        <a:ext cx="8172007" cy="1152492"/>
      </dsp:txXfrm>
    </dsp:sp>
    <dsp:sp modelId="{C282C978-381F-4239-BEF3-1178A096763D}">
      <dsp:nvSpPr>
        <dsp:cNvPr id="0" name=""/>
        <dsp:cNvSpPr/>
      </dsp:nvSpPr>
      <dsp:spPr>
        <a:xfrm rot="5400000">
          <a:off x="-148850" y="4042387"/>
          <a:ext cx="992339" cy="694637"/>
        </a:xfrm>
        <a:prstGeom prst="chevron">
          <a:avLst/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11550546"/>
              <a:satOff val="10438"/>
              <a:lumOff val="1179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2" y="4240855"/>
        <a:ext cx="694637" cy="297702"/>
      </dsp:txXfrm>
    </dsp:sp>
    <dsp:sp modelId="{97FE2637-2CD4-43EA-9AC1-31413DD7A9DB}">
      <dsp:nvSpPr>
        <dsp:cNvPr id="0" name=""/>
        <dsp:cNvSpPr/>
      </dsp:nvSpPr>
      <dsp:spPr>
        <a:xfrm rot="5400000">
          <a:off x="4218144" y="144014"/>
          <a:ext cx="1187341" cy="8234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550546"/>
              <a:satOff val="10438"/>
              <a:lumOff val="1179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Провести сходы граждан на территории СП  по вопросам строительства контейнерных площадок.</a:t>
          </a:r>
        </a:p>
      </dsp:txBody>
      <dsp:txXfrm rot="-5400000">
        <a:off x="694638" y="3725482"/>
        <a:ext cx="8176393" cy="1071419"/>
      </dsp:txXfrm>
    </dsp:sp>
    <dsp:sp modelId="{674D0927-5662-414E-88BC-6A21ED2DC8FB}">
      <dsp:nvSpPr>
        <dsp:cNvPr id="0" name=""/>
        <dsp:cNvSpPr/>
      </dsp:nvSpPr>
      <dsp:spPr>
        <a:xfrm rot="5400000">
          <a:off x="-148850" y="5160725"/>
          <a:ext cx="992339" cy="694637"/>
        </a:xfrm>
        <a:prstGeom prst="chevron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2" y="5359193"/>
        <a:ext cx="694637" cy="297702"/>
      </dsp:txXfrm>
    </dsp:sp>
    <dsp:sp modelId="{2D177212-C79E-4E13-B171-3E5959458E0E}">
      <dsp:nvSpPr>
        <dsp:cNvPr id="0" name=""/>
        <dsp:cNvSpPr/>
      </dsp:nvSpPr>
      <dsp:spPr>
        <a:xfrm rot="5400000">
          <a:off x="4277466" y="1381152"/>
          <a:ext cx="1068696" cy="8234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Подготовка к республиканскому семинару « По повышению деловой активности сельского населения». Проведение которого запланировано на май 2023г., в </a:t>
          </a:r>
          <a:r>
            <a:rPr lang="ru-RU" sz="1800" kern="1200" dirty="0" err="1" smtClean="0"/>
            <a:t>д.Воробъевка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 rot="-5400000">
        <a:off x="694638" y="5016150"/>
        <a:ext cx="8182185" cy="964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0.40402</cdr:x>
      <cdr:y>0.84648</cdr:y>
    </cdr:from>
    <cdr:to>
      <cdr:x>0.50522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50754" y="54711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0.23667</cdr:x>
      <cdr:y>0.84648</cdr:y>
    </cdr:from>
    <cdr:to>
      <cdr:x>0.33787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38586" y="50419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t-RU" sz="1100" dirty="0" smtClean="0"/>
            <a:t>2020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0.38183</cdr:x>
      <cdr:y>0.83417</cdr:y>
    </cdr:from>
    <cdr:to>
      <cdr:x>0.50934</cdr:x>
      <cdr:y>0.91879</cdr:y>
    </cdr:to>
    <cdr:sp macro="" textlink="">
      <cdr:nvSpPr>
        <cdr:cNvPr id="4" name="TextBox 3"/>
        <cdr:cNvSpPr txBox="1"/>
      </cdr:nvSpPr>
      <cdr:spPr>
        <a:xfrm xmlns:a="http://schemas.openxmlformats.org/drawingml/2006/main" flipH="1" flipV="1">
          <a:off x="3450258" y="4968552"/>
          <a:ext cx="115212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0.46152</cdr:x>
      <cdr:y>0.84648</cdr:y>
    </cdr:from>
    <cdr:to>
      <cdr:x>0.56272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70338" y="55446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t-RU" sz="1100" dirty="0" smtClean="0"/>
            <a:t>2021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0.70059</cdr:x>
      <cdr:y>0.84648</cdr:y>
    </cdr:from>
    <cdr:to>
      <cdr:x>0.80179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30578" y="54726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0.65278</cdr:x>
      <cdr:y>0.84648</cdr:y>
    </cdr:from>
    <cdr:to>
      <cdr:x>0.75397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898530" y="56166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t-RU" sz="1100" dirty="0" smtClean="0"/>
            <a:t>2022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989C45-45D7-4235-90B9-48DC90EAF656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D0DF44-63BF-497F-958E-9A74A9F5A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19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6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2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66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1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6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781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244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8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30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0DF44-63BF-497F-958E-9A74A9F5AD2C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43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6436" y="1524000"/>
            <a:ext cx="6631128" cy="3200400"/>
          </a:xfrm>
        </p:spPr>
        <p:txBody>
          <a:bodyPr rtlCol="0">
            <a:noAutofit/>
          </a:bodyPr>
          <a:lstStyle>
            <a:lvl1pPr algn="l" rtl="0">
              <a:defRPr sz="5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6437" y="4876800"/>
            <a:ext cx="5373499" cy="990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774602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Альтернатив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46538" y="0"/>
            <a:ext cx="509746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4114800" y="0"/>
            <a:ext cx="5029200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128" y="685800"/>
            <a:ext cx="3201234" cy="3886200"/>
          </a:xfrm>
        </p:spPr>
        <p:txBody>
          <a:bodyPr rtlCol="0">
            <a:noAutofit/>
          </a:bodyPr>
          <a:lstStyle>
            <a:lvl1pPr algn="l" rtl="0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128" y="4724400"/>
            <a:ext cx="3201234" cy="1447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4572000" y="685800"/>
            <a:ext cx="4115872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1CE42A3F-9D60-4321-AE7B-9888668E3E0C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70868F3-BBF2-493A-A4B5-23625C366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29906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0E59DBDB-5AE6-4173-B5FA-E556EF7C69C9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7A859AE-A6EE-4D8C-9463-FA8BF9A91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0654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58750" y="685801"/>
            <a:ext cx="914639" cy="5486400"/>
          </a:xfrm>
        </p:spPr>
        <p:txBody>
          <a:bodyPr vert="eaVert"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0613" y="685800"/>
            <a:ext cx="6116642" cy="54864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C4F468F-68BF-4E40-8DF9-662460FE79F8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62C03581-8F39-49BA-BCE7-FEE5AF01E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8487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307A5961-3582-48C3-A4DC-CFAFD9639789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8ADD33AA-AABA-41D6-9555-4EF413504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45191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3" y="3429000"/>
            <a:ext cx="7202776" cy="2286000"/>
          </a:xfrm>
        </p:spPr>
        <p:txBody>
          <a:bodyPr rtlCol="0">
            <a:normAutofit/>
          </a:bodyPr>
          <a:lstStyle>
            <a:lvl1pPr algn="l" rtl="0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2" y="685800"/>
            <a:ext cx="5659324" cy="1066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36FBE882-C253-4BF0-B7DC-01F98E897EDB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FFDE70FC-79D4-41C5-AA16-572C9F1C5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5903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0613" y="1828800"/>
            <a:ext cx="3487057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29" y="1828801"/>
            <a:ext cx="3487060" cy="4343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457C0CF8-D861-4410-9B0E-4BF85D8583D0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1F4FFFEA-F7D5-4B75-9C70-D5965A5D7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40792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2" y="1676400"/>
            <a:ext cx="3485690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0613" y="2438400"/>
            <a:ext cx="3487057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4686330" y="1676400"/>
            <a:ext cx="3487059" cy="762000"/>
          </a:xfrm>
        </p:spPr>
        <p:txBody>
          <a:bodyPr rtlCol="0" anchor="ctr"/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30" y="2438400"/>
            <a:ext cx="3487059" cy="37338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ижний колонтитул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6F77449E-DA21-42FF-A0C8-11A0320A17EB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26D7BFAE-4744-451B-9D85-3AEB2B98D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2116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83CCC5B8-2019-43E9-969D-7D56FC1B5449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A62A076A-ACA2-4DED-8E77-AB87EF30C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432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0A311BB7-B16C-4FB6-9471-28B41973473C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0BB2341A-1065-4611-9721-248B0D0E2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073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5613" y="0"/>
            <a:ext cx="366395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525463" y="0"/>
            <a:ext cx="3525837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685800"/>
            <a:ext cx="2686750" cy="3886200"/>
          </a:xfrm>
        </p:spPr>
        <p:txBody>
          <a:bodyPr rtlCol="0">
            <a:noAutofit/>
          </a:bodyPr>
          <a:lstStyle>
            <a:lvl1pPr algn="l" rtl="0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970612" y="4724400"/>
            <a:ext cx="268675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685800"/>
            <a:ext cx="4114799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5BF7D271-CFAA-4479-9CFA-FCAAC62EF711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85BD18E5-B232-4739-AC23-609E15B12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1082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5613" y="0"/>
            <a:ext cx="366395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525463" y="0"/>
            <a:ext cx="3525837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685800"/>
            <a:ext cx="2686750" cy="3886200"/>
          </a:xfrm>
        </p:spPr>
        <p:txBody>
          <a:bodyPr rtlCol="0">
            <a:noAutofit/>
          </a:bodyPr>
          <a:lstStyle>
            <a:lvl1pPr algn="l" rtl="0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0612" y="4724400"/>
            <a:ext cx="2686750" cy="140176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&#10;"/>
          <p:cNvSpPr>
            <a:spLocks noGrp="1"/>
          </p:cNvSpPr>
          <p:nvPr>
            <p:ph type="pic" idx="1"/>
          </p:nvPr>
        </p:nvSpPr>
        <p:spPr>
          <a:xfrm>
            <a:off x="4572000" y="685800"/>
            <a:ext cx="4115872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E7CAF498-1F2A-4931-B423-326A12202F38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rtl="0">
              <a:defRPr sz="1100"/>
            </a:lvl1pPr>
          </a:lstStyle>
          <a:p>
            <a:pPr>
              <a:defRPr/>
            </a:pPr>
            <a:fld id="{7893DAA2-C81C-4C2B-B332-5D0AF4F18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5471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69963" y="381000"/>
            <a:ext cx="720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Стиль образца заголовка</a:t>
            </a:r>
          </a:p>
        </p:txBody>
      </p:sp>
      <p:sp>
        <p:nvSpPr>
          <p:cNvPr id="1027" name="Замещающий текст 2"/>
          <p:cNvSpPr>
            <a:spLocks noGrp="1"/>
          </p:cNvSpPr>
          <p:nvPr>
            <p:ph type="body" idx="1"/>
          </p:nvPr>
        </p:nvSpPr>
        <p:spPr bwMode="auto">
          <a:xfrm>
            <a:off x="969963" y="1828800"/>
            <a:ext cx="72040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69963" y="6400800"/>
            <a:ext cx="4745037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hangingPunct="1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00750" y="6400800"/>
            <a:ext cx="9906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hangingPunct="1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99CB3F-E3ED-48BC-86C4-F0BA22CE1C7D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58050" y="6400800"/>
            <a:ext cx="915988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hangingPunct="1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3B14AB-6F81-4993-8E2F-10B1637BE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ransition spd="med">
    <p:fade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Century" panose="020406040505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25563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06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Microsoft\Windows\Temporary Internet Files\Content.IE5\JTA3ROI9\IMG_0721.JPG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1085" cy="4077071"/>
          </a:xfrm>
          <a:noFill/>
          <a:ln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Отчет  </a:t>
            </a:r>
            <a:r>
              <a:rPr lang="tt-RU" dirty="0" smtClean="0">
                <a:solidFill>
                  <a:schemeClr val="accent4">
                    <a:lumMod val="75000"/>
                  </a:schemeClr>
                </a:solidFill>
              </a:rPr>
              <a:t>Нижнеуслонского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сельского поселения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«Об итогах работы за 2022 год»</a:t>
            </a:r>
          </a:p>
        </p:txBody>
      </p:sp>
      <p:sp>
        <p:nvSpPr>
          <p:cNvPr id="15366" name="Рисунок 1"/>
          <p:cNvSpPr>
            <a:spLocks noChangeAspect="1"/>
          </p:cNvSpPr>
          <p:nvPr/>
        </p:nvSpPr>
        <p:spPr bwMode="auto">
          <a:xfrm>
            <a:off x="87313" y="5821363"/>
            <a:ext cx="109061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6325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2060"/>
                </a:solidFill>
              </a:rPr>
              <a:t>Общая численность населения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95536" y="1772816"/>
          <a:ext cx="85689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750" y="0"/>
            <a:ext cx="80645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динамика численности населения</a:t>
            </a:r>
          </a:p>
        </p:txBody>
      </p:sp>
      <p:graphicFrame>
        <p:nvGraphicFramePr>
          <p:cNvPr id="3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906965"/>
              </p:ext>
            </p:extLst>
          </p:nvPr>
        </p:nvGraphicFramePr>
        <p:xfrm>
          <a:off x="-102394" y="188640"/>
          <a:ext cx="9036050" cy="595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95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784976" cy="6741368"/>
          </a:xfrm>
        </p:spPr>
      </p:pic>
    </p:spTree>
    <p:extLst>
      <p:ext uri="{BB962C8B-B14F-4D97-AF65-F5344CB8AC3E}">
        <p14:creationId xmlns:p14="http://schemas.microsoft.com/office/powerpoint/2010/main" val="3381925098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964487" cy="6597352"/>
          </a:xfrm>
        </p:spPr>
      </p:pic>
    </p:spTree>
    <p:extLst>
      <p:ext uri="{BB962C8B-B14F-4D97-AF65-F5344CB8AC3E}">
        <p14:creationId xmlns:p14="http://schemas.microsoft.com/office/powerpoint/2010/main" val="4145324867"/>
      </p:ext>
    </p:extLst>
  </p:cSld>
  <p:clrMapOvr>
    <a:masterClrMapping/>
  </p:clrMapOvr>
  <p:transition spd="med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</p:spPr>
      </p:pic>
    </p:spTree>
    <p:extLst>
      <p:ext uri="{BB962C8B-B14F-4D97-AF65-F5344CB8AC3E}">
        <p14:creationId xmlns:p14="http://schemas.microsoft.com/office/powerpoint/2010/main" val="2241365497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000"/>
            <a:ext cx="9036495" cy="6360368"/>
          </a:xfrm>
        </p:spPr>
      </p:pic>
    </p:spTree>
    <p:extLst>
      <p:ext uri="{BB962C8B-B14F-4D97-AF65-F5344CB8AC3E}">
        <p14:creationId xmlns:p14="http://schemas.microsoft.com/office/powerpoint/2010/main" val="2741321535"/>
      </p:ext>
    </p:extLst>
  </p:cSld>
  <p:clrMapOvr>
    <a:masterClrMapping/>
  </p:clrMapOvr>
  <p:transition spd="med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1000"/>
            <a:ext cx="8352928" cy="6216352"/>
          </a:xfrm>
        </p:spPr>
      </p:pic>
    </p:spTree>
    <p:extLst>
      <p:ext uri="{BB962C8B-B14F-4D97-AF65-F5344CB8AC3E}">
        <p14:creationId xmlns:p14="http://schemas.microsoft.com/office/powerpoint/2010/main" val="3874253473"/>
      </p:ext>
    </p:extLst>
  </p:cSld>
  <p:clrMapOvr>
    <a:masterClrMapping/>
  </p:clrMapOvr>
  <p:transition spd="med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000"/>
            <a:ext cx="8856983" cy="6288360"/>
          </a:xfrm>
        </p:spPr>
      </p:pic>
    </p:spTree>
    <p:extLst>
      <p:ext uri="{BB962C8B-B14F-4D97-AF65-F5344CB8AC3E}">
        <p14:creationId xmlns:p14="http://schemas.microsoft.com/office/powerpoint/2010/main" val="1950117675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9073008" cy="6741368"/>
          </a:xfrm>
        </p:spPr>
      </p:pic>
    </p:spTree>
    <p:extLst>
      <p:ext uri="{BB962C8B-B14F-4D97-AF65-F5344CB8AC3E}">
        <p14:creationId xmlns:p14="http://schemas.microsoft.com/office/powerpoint/2010/main" val="101869307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1000"/>
            <a:ext cx="7992888" cy="6144344"/>
          </a:xfrm>
        </p:spPr>
      </p:pic>
    </p:spTree>
    <p:extLst>
      <p:ext uri="{BB962C8B-B14F-4D97-AF65-F5344CB8AC3E}">
        <p14:creationId xmlns:p14="http://schemas.microsoft.com/office/powerpoint/2010/main" val="429788220"/>
      </p:ext>
    </p:extLst>
  </p:cSld>
  <p:clrMapOvr>
    <a:masterClrMapping/>
  </p:clrMapOvr>
  <p:transition spd="med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0592"/>
            <a:ext cx="8064896" cy="6114752"/>
          </a:xfrm>
        </p:spPr>
      </p:pic>
    </p:spTree>
    <p:extLst>
      <p:ext uri="{BB962C8B-B14F-4D97-AF65-F5344CB8AC3E}">
        <p14:creationId xmlns:p14="http://schemas.microsoft.com/office/powerpoint/2010/main" val="1338371325"/>
      </p:ext>
    </p:extLst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60648"/>
            <a:ext cx="7128793" cy="6480720"/>
          </a:xfrm>
        </p:spPr>
      </p:pic>
    </p:spTree>
    <p:extLst>
      <p:ext uri="{BB962C8B-B14F-4D97-AF65-F5344CB8AC3E}">
        <p14:creationId xmlns:p14="http://schemas.microsoft.com/office/powerpoint/2010/main" val="242671977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816084"/>
              </p:ext>
            </p:extLst>
          </p:nvPr>
        </p:nvGraphicFramePr>
        <p:xfrm>
          <a:off x="107504" y="260651"/>
          <a:ext cx="8928992" cy="6408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2522">
                  <a:extLst>
                    <a:ext uri="{9D8B030D-6E8A-4147-A177-3AD203B41FA5}">
                      <a16:colId xmlns:a16="http://schemas.microsoft.com/office/drawing/2014/main" val="2123679484"/>
                    </a:ext>
                  </a:extLst>
                </a:gridCol>
                <a:gridCol w="2144023">
                  <a:extLst>
                    <a:ext uri="{9D8B030D-6E8A-4147-A177-3AD203B41FA5}">
                      <a16:colId xmlns:a16="http://schemas.microsoft.com/office/drawing/2014/main" val="2543233029"/>
                    </a:ext>
                  </a:extLst>
                </a:gridCol>
                <a:gridCol w="2150799">
                  <a:extLst>
                    <a:ext uri="{9D8B030D-6E8A-4147-A177-3AD203B41FA5}">
                      <a16:colId xmlns:a16="http://schemas.microsoft.com/office/drawing/2014/main" val="3898904626"/>
                    </a:ext>
                  </a:extLst>
                </a:gridCol>
                <a:gridCol w="2151648">
                  <a:extLst>
                    <a:ext uri="{9D8B030D-6E8A-4147-A177-3AD203B41FA5}">
                      <a16:colId xmlns:a16="http://schemas.microsoft.com/office/drawing/2014/main" val="2530792751"/>
                    </a:ext>
                  </a:extLst>
                </a:gridCol>
              </a:tblGrid>
              <a:tr h="12817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2020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2021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2022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3709366"/>
                  </a:ext>
                </a:extLst>
              </a:tr>
              <a:tr h="12817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Родилось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-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1564855"/>
                  </a:ext>
                </a:extLst>
              </a:tr>
              <a:tr h="12817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Умерло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19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9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843969"/>
                  </a:ext>
                </a:extLst>
              </a:tr>
              <a:tr h="12817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Прибыло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58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5245137"/>
                  </a:ext>
                </a:extLst>
              </a:tr>
              <a:tr h="12817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Выбыло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41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38</a:t>
                      </a:r>
                      <a:endParaRPr lang="ru-RU" sz="2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1632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259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52927" cy="6480720"/>
          </a:xfrm>
        </p:spPr>
      </p:pic>
    </p:spTree>
    <p:extLst>
      <p:ext uri="{BB962C8B-B14F-4D97-AF65-F5344CB8AC3E}">
        <p14:creationId xmlns:p14="http://schemas.microsoft.com/office/powerpoint/2010/main" val="914867992"/>
      </p:ext>
    </p:extLst>
  </p:cSld>
  <p:clrMapOvr>
    <a:masterClrMapping/>
  </p:clrMapOvr>
  <p:transition spd="med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712968" cy="6120680"/>
          </a:xfrm>
        </p:spPr>
      </p:pic>
    </p:spTree>
    <p:extLst>
      <p:ext uri="{BB962C8B-B14F-4D97-AF65-F5344CB8AC3E}">
        <p14:creationId xmlns:p14="http://schemas.microsoft.com/office/powerpoint/2010/main" val="1868345684"/>
      </p:ext>
    </p:extLst>
  </p:cSld>
  <p:clrMapOvr>
    <a:masterClrMapping/>
  </p:clrMapOvr>
  <p:transition spd="med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48"/>
            <a:ext cx="8784976" cy="6288360"/>
          </a:xfrm>
        </p:spPr>
      </p:pic>
    </p:spTree>
    <p:extLst>
      <p:ext uri="{BB962C8B-B14F-4D97-AF65-F5344CB8AC3E}">
        <p14:creationId xmlns:p14="http://schemas.microsoft.com/office/powerpoint/2010/main" val="3729069564"/>
      </p:ext>
    </p:extLst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7488832" cy="6480720"/>
          </a:xfrm>
        </p:spPr>
      </p:pic>
    </p:spTree>
    <p:extLst>
      <p:ext uri="{BB962C8B-B14F-4D97-AF65-F5344CB8AC3E}">
        <p14:creationId xmlns:p14="http://schemas.microsoft.com/office/powerpoint/2010/main" val="4203807955"/>
      </p:ext>
    </p:extLst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264696" cy="6552728"/>
          </a:xfrm>
        </p:spPr>
      </p:pic>
    </p:spTree>
    <p:extLst>
      <p:ext uri="{BB962C8B-B14F-4D97-AF65-F5344CB8AC3E}">
        <p14:creationId xmlns:p14="http://schemas.microsoft.com/office/powerpoint/2010/main" val="1430754279"/>
      </p:ext>
    </p:extLst>
  </p:cSld>
  <p:clrMapOvr>
    <a:masterClrMapping/>
  </p:clrMapOvr>
  <p:transition spd="med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1828800"/>
            <a:ext cx="3257550" cy="4343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4271"/>
      </p:ext>
    </p:extLst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2" y="260648"/>
            <a:ext cx="7706493" cy="6120680"/>
          </a:xfrm>
        </p:spPr>
      </p:pic>
    </p:spTree>
    <p:extLst>
      <p:ext uri="{BB962C8B-B14F-4D97-AF65-F5344CB8AC3E}">
        <p14:creationId xmlns:p14="http://schemas.microsoft.com/office/powerpoint/2010/main" val="2692928016"/>
      </p:ext>
    </p:extLst>
  </p:cSld>
  <p:clrMapOvr>
    <a:masterClrMapping/>
  </p:clrMapOvr>
  <p:transition spd="med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1000"/>
            <a:ext cx="7488832" cy="6288360"/>
          </a:xfrm>
        </p:spPr>
      </p:pic>
    </p:spTree>
    <p:extLst>
      <p:ext uri="{BB962C8B-B14F-4D97-AF65-F5344CB8AC3E}">
        <p14:creationId xmlns:p14="http://schemas.microsoft.com/office/powerpoint/2010/main" val="4104282293"/>
      </p:ext>
    </p:extLst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056784" cy="6408712"/>
          </a:xfrm>
        </p:spPr>
      </p:pic>
    </p:spTree>
    <p:extLst>
      <p:ext uri="{BB962C8B-B14F-4D97-AF65-F5344CB8AC3E}">
        <p14:creationId xmlns:p14="http://schemas.microsoft.com/office/powerpoint/2010/main" val="1451319431"/>
      </p:ext>
    </p:extLst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7" y="116632"/>
            <a:ext cx="7560840" cy="6360368"/>
          </a:xfrm>
        </p:spPr>
      </p:pic>
    </p:spTree>
    <p:extLst>
      <p:ext uri="{BB962C8B-B14F-4D97-AF65-F5344CB8AC3E}">
        <p14:creationId xmlns:p14="http://schemas.microsoft.com/office/powerpoint/2010/main" val="97207796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381000"/>
            <a:ext cx="7130429" cy="1143000"/>
          </a:xfrm>
          <a:pattFill prst="pct5">
            <a:fgClr>
              <a:schemeClr val="accent1">
                <a:tint val="4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dirty="0" smtClean="0"/>
              <a:t>     Количество учащихся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947916"/>
              </p:ext>
            </p:extLst>
          </p:nvPr>
        </p:nvGraphicFramePr>
        <p:xfrm>
          <a:off x="1043609" y="1524001"/>
          <a:ext cx="7130428" cy="1238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576">
                  <a:extLst>
                    <a:ext uri="{9D8B030D-6E8A-4147-A177-3AD203B41FA5}">
                      <a16:colId xmlns:a16="http://schemas.microsoft.com/office/drawing/2014/main" val="2849953519"/>
                    </a:ext>
                  </a:extLst>
                </a:gridCol>
                <a:gridCol w="2376576">
                  <a:extLst>
                    <a:ext uri="{9D8B030D-6E8A-4147-A177-3AD203B41FA5}">
                      <a16:colId xmlns:a16="http://schemas.microsoft.com/office/drawing/2014/main" val="806952482"/>
                    </a:ext>
                  </a:extLst>
                </a:gridCol>
                <a:gridCol w="2377276">
                  <a:extLst>
                    <a:ext uri="{9D8B030D-6E8A-4147-A177-3AD203B41FA5}">
                      <a16:colId xmlns:a16="http://schemas.microsoft.com/office/drawing/2014/main" val="3746188604"/>
                    </a:ext>
                  </a:extLst>
                </a:gridCol>
              </a:tblGrid>
              <a:tr h="220453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800">
                          <a:effectLst/>
                        </a:rPr>
                        <a:t>              2021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800">
                          <a:effectLst/>
                        </a:rPr>
                        <a:t>               2022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800">
                          <a:effectLst/>
                        </a:rPr>
                        <a:t>              2023 год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495913"/>
                  </a:ext>
                </a:extLst>
              </a:tr>
              <a:tr h="964467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</a:rPr>
                        <a:t>               </a:t>
                      </a:r>
                      <a:r>
                        <a:rPr lang="ru-RU" sz="2000" dirty="0" smtClean="0">
                          <a:effectLst/>
                        </a:rPr>
                        <a:t>33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</a:rPr>
                        <a:t>             </a:t>
                      </a:r>
                      <a:r>
                        <a:rPr lang="ru-RU" sz="2000" dirty="0" smtClean="0">
                          <a:effectLst/>
                        </a:rPr>
                        <a:t>43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</a:rPr>
                        <a:t>             </a:t>
                      </a:r>
                      <a:r>
                        <a:rPr lang="ru-RU" sz="2000" dirty="0" smtClean="0">
                          <a:effectLst/>
                        </a:rPr>
                        <a:t>40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04633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68360"/>
              </p:ext>
            </p:extLst>
          </p:nvPr>
        </p:nvGraphicFramePr>
        <p:xfrm>
          <a:off x="1043610" y="3501008"/>
          <a:ext cx="7130428" cy="2016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576">
                  <a:extLst>
                    <a:ext uri="{9D8B030D-6E8A-4147-A177-3AD203B41FA5}">
                      <a16:colId xmlns:a16="http://schemas.microsoft.com/office/drawing/2014/main" val="979880488"/>
                    </a:ext>
                  </a:extLst>
                </a:gridCol>
                <a:gridCol w="2376576">
                  <a:extLst>
                    <a:ext uri="{9D8B030D-6E8A-4147-A177-3AD203B41FA5}">
                      <a16:colId xmlns:a16="http://schemas.microsoft.com/office/drawing/2014/main" val="3271275607"/>
                    </a:ext>
                  </a:extLst>
                </a:gridCol>
                <a:gridCol w="2377276">
                  <a:extLst>
                    <a:ext uri="{9D8B030D-6E8A-4147-A177-3AD203B41FA5}">
                      <a16:colId xmlns:a16="http://schemas.microsoft.com/office/drawing/2014/main" val="2497553946"/>
                    </a:ext>
                  </a:extLst>
                </a:gridCol>
              </a:tblGrid>
              <a:tr h="672074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800">
                          <a:effectLst/>
                        </a:rPr>
                        <a:t>              2023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800">
                          <a:effectLst/>
                        </a:rPr>
                        <a:t>               2024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800">
                          <a:effectLst/>
                        </a:rPr>
                        <a:t>              2025 год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3485899"/>
                  </a:ext>
                </a:extLst>
              </a:tr>
              <a:tr h="1344150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</a:rPr>
                        <a:t>               </a:t>
                      </a:r>
                      <a:r>
                        <a:rPr lang="ru-RU" sz="2000" dirty="0" smtClean="0">
                          <a:effectLst/>
                        </a:rPr>
                        <a:t>43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2000" dirty="0">
                          <a:effectLst/>
                        </a:rPr>
                        <a:t>       </a:t>
                      </a:r>
                      <a:r>
                        <a:rPr lang="ru-RU" sz="2000" dirty="0" smtClean="0">
                          <a:effectLst/>
                        </a:rPr>
                        <a:t>45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  45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7182035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43609" y="2708920"/>
            <a:ext cx="7130428" cy="792088"/>
          </a:xfrm>
          <a:prstGeom prst="rect">
            <a:avLst/>
          </a:prstGeom>
          <a:pattFill prst="pct5">
            <a:fgClr>
              <a:schemeClr val="accent1">
                <a:tint val="40000"/>
              </a:schemeClr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entury" pitchFamily="18" charset="0"/>
              </a:defRPr>
            </a:lvl9pPr>
          </a:lstStyle>
          <a:p>
            <a:r>
              <a:rPr lang="ru-RU" dirty="0"/>
              <a:t> </a:t>
            </a:r>
            <a:r>
              <a:rPr lang="ru-RU" dirty="0" smtClean="0"/>
              <a:t>             Прогнозы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119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Заголовок 1"/>
          <p:cNvSpPr>
            <a:spLocks noGrp="1"/>
          </p:cNvSpPr>
          <p:nvPr>
            <p:ph type="title"/>
          </p:nvPr>
        </p:nvSpPr>
        <p:spPr>
          <a:xfrm>
            <a:off x="969963" y="0"/>
            <a:ext cx="7204075" cy="665312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618799"/>
              </p:ext>
            </p:extLst>
          </p:nvPr>
        </p:nvGraphicFramePr>
        <p:xfrm>
          <a:off x="0" y="665312"/>
          <a:ext cx="892899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36547" name="Picture 4" descr="C:\Users\Public\Отчет 2018\0018-018-Spasibo-za-vniman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tx2">
                <a:lumMod val="9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07504" y="-99392"/>
            <a:ext cx="8928100" cy="6859711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90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69963" y="3244850"/>
            <a:ext cx="6842125" cy="83026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3" y="1124744"/>
            <a:ext cx="7490469" cy="5400600"/>
          </a:xfrm>
        </p:spPr>
      </p:pic>
    </p:spTree>
    <p:extLst>
      <p:ext uri="{BB962C8B-B14F-4D97-AF65-F5344CB8AC3E}">
        <p14:creationId xmlns:p14="http://schemas.microsoft.com/office/powerpoint/2010/main" val="1112184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632848" cy="5760640"/>
          </a:xfrm>
        </p:spPr>
      </p:pic>
    </p:spTree>
    <p:extLst>
      <p:ext uri="{BB962C8B-B14F-4D97-AF65-F5344CB8AC3E}">
        <p14:creationId xmlns:p14="http://schemas.microsoft.com/office/powerpoint/2010/main" val="2259277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graphicFrame>
        <p:nvGraphicFramePr>
          <p:cNvPr id="2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353183"/>
              </p:ext>
            </p:extLst>
          </p:nvPr>
        </p:nvGraphicFramePr>
        <p:xfrm>
          <a:off x="165100" y="422052"/>
          <a:ext cx="8928100" cy="605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1258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69101"/>
              </p:ext>
            </p:extLst>
          </p:nvPr>
        </p:nvGraphicFramePr>
        <p:xfrm>
          <a:off x="107506" y="116633"/>
          <a:ext cx="9036493" cy="6624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7768">
                  <a:extLst>
                    <a:ext uri="{9D8B030D-6E8A-4147-A177-3AD203B41FA5}">
                      <a16:colId xmlns:a16="http://schemas.microsoft.com/office/drawing/2014/main" val="2514002238"/>
                    </a:ext>
                  </a:extLst>
                </a:gridCol>
                <a:gridCol w="673361">
                  <a:extLst>
                    <a:ext uri="{9D8B030D-6E8A-4147-A177-3AD203B41FA5}">
                      <a16:colId xmlns:a16="http://schemas.microsoft.com/office/drawing/2014/main" val="3107283424"/>
                    </a:ext>
                  </a:extLst>
                </a:gridCol>
                <a:gridCol w="673361">
                  <a:extLst>
                    <a:ext uri="{9D8B030D-6E8A-4147-A177-3AD203B41FA5}">
                      <a16:colId xmlns:a16="http://schemas.microsoft.com/office/drawing/2014/main" val="970817284"/>
                    </a:ext>
                  </a:extLst>
                </a:gridCol>
                <a:gridCol w="664450">
                  <a:extLst>
                    <a:ext uri="{9D8B030D-6E8A-4147-A177-3AD203B41FA5}">
                      <a16:colId xmlns:a16="http://schemas.microsoft.com/office/drawing/2014/main" val="2980280113"/>
                    </a:ext>
                  </a:extLst>
                </a:gridCol>
                <a:gridCol w="673361">
                  <a:extLst>
                    <a:ext uri="{9D8B030D-6E8A-4147-A177-3AD203B41FA5}">
                      <a16:colId xmlns:a16="http://schemas.microsoft.com/office/drawing/2014/main" val="1571526885"/>
                    </a:ext>
                  </a:extLst>
                </a:gridCol>
                <a:gridCol w="763304">
                  <a:extLst>
                    <a:ext uri="{9D8B030D-6E8A-4147-A177-3AD203B41FA5}">
                      <a16:colId xmlns:a16="http://schemas.microsoft.com/office/drawing/2014/main" val="3155361529"/>
                    </a:ext>
                  </a:extLst>
                </a:gridCol>
                <a:gridCol w="457011">
                  <a:extLst>
                    <a:ext uri="{9D8B030D-6E8A-4147-A177-3AD203B41FA5}">
                      <a16:colId xmlns:a16="http://schemas.microsoft.com/office/drawing/2014/main" val="2873163463"/>
                    </a:ext>
                  </a:extLst>
                </a:gridCol>
                <a:gridCol w="673361">
                  <a:extLst>
                    <a:ext uri="{9D8B030D-6E8A-4147-A177-3AD203B41FA5}">
                      <a16:colId xmlns:a16="http://schemas.microsoft.com/office/drawing/2014/main" val="3267535159"/>
                    </a:ext>
                  </a:extLst>
                </a:gridCol>
                <a:gridCol w="763304">
                  <a:extLst>
                    <a:ext uri="{9D8B030D-6E8A-4147-A177-3AD203B41FA5}">
                      <a16:colId xmlns:a16="http://schemas.microsoft.com/office/drawing/2014/main" val="2646842667"/>
                    </a:ext>
                  </a:extLst>
                </a:gridCol>
                <a:gridCol w="567212">
                  <a:extLst>
                    <a:ext uri="{9D8B030D-6E8A-4147-A177-3AD203B41FA5}">
                      <a16:colId xmlns:a16="http://schemas.microsoft.com/office/drawing/2014/main" val="1017214184"/>
                    </a:ext>
                  </a:extLst>
                </a:gridCol>
              </a:tblGrid>
              <a:tr h="264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285753193"/>
                  </a:ext>
                </a:extLst>
              </a:tr>
              <a:tr h="794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план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факт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 исп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план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факт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 исп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план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факт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 исп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536001521"/>
                  </a:ext>
                </a:extLst>
              </a:tr>
              <a:tr h="529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налог на доходы </a:t>
                      </a:r>
                      <a:r>
                        <a:rPr lang="ru-RU" sz="1400" dirty="0" err="1">
                          <a:effectLst/>
                        </a:rPr>
                        <a:t>физ</a:t>
                      </a:r>
                      <a:r>
                        <a:rPr lang="ru-RU" sz="1400" dirty="0">
                          <a:effectLst/>
                        </a:rPr>
                        <a:t> лиц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95,6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93,6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98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92,5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108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116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124,5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3740003269"/>
                  </a:ext>
                </a:extLst>
              </a:tr>
              <a:tr h="529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налог на имущество физ лиц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398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441,1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111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413,4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378,3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91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458,7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261523619"/>
                  </a:ext>
                </a:extLst>
              </a:tr>
              <a:tr h="794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земельный налог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1465,2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1638,6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112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1369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2787,8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204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1753,2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3160,9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181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1153569748"/>
                  </a:ext>
                </a:extLst>
              </a:tr>
              <a:tr h="794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т.ч. земельный налог с организаций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295,2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97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380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1394,4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367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396,2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1779,2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449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2676039228"/>
                  </a:ext>
                </a:extLst>
              </a:tr>
              <a:tr h="529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земельный налог с физ. лиц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1170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1353,5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116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989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1393,4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141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1357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1382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2749356456"/>
                  </a:ext>
                </a:extLst>
              </a:tr>
              <a:tr h="529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возмещение затрат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3130104308"/>
                  </a:ext>
                </a:extLst>
              </a:tr>
              <a:tr h="529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аренда имущества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3,9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78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5,25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105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5,25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2084134640"/>
                  </a:ext>
                </a:extLst>
              </a:tr>
              <a:tr h="529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самообложение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401,1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407,6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1005841019"/>
                  </a:ext>
                </a:extLst>
              </a:tr>
              <a:tr h="264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3034398601"/>
                  </a:ext>
                </a:extLst>
              </a:tr>
              <a:tr h="529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Итого: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2143,8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2377,2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111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2080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3479,35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168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2866,9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4381,3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178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5844" marR="55844" marT="0" marB="0" anchor="b"/>
                </a:tc>
                <a:extLst>
                  <a:ext uri="{0D108BD9-81ED-4DB2-BD59-A6C34878D82A}">
                    <a16:rowId xmlns:a16="http://schemas.microsoft.com/office/drawing/2014/main" val="2617660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508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664776"/>
              </p:ext>
            </p:extLst>
          </p:nvPr>
        </p:nvGraphicFramePr>
        <p:xfrm>
          <a:off x="251521" y="332656"/>
          <a:ext cx="8640958" cy="582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0744">
                  <a:extLst>
                    <a:ext uri="{9D8B030D-6E8A-4147-A177-3AD203B41FA5}">
                      <a16:colId xmlns:a16="http://schemas.microsoft.com/office/drawing/2014/main" val="2017897080"/>
                    </a:ext>
                  </a:extLst>
                </a:gridCol>
                <a:gridCol w="1325846">
                  <a:extLst>
                    <a:ext uri="{9D8B030D-6E8A-4147-A177-3AD203B41FA5}">
                      <a16:colId xmlns:a16="http://schemas.microsoft.com/office/drawing/2014/main" val="892028519"/>
                    </a:ext>
                  </a:extLst>
                </a:gridCol>
                <a:gridCol w="123986">
                  <a:extLst>
                    <a:ext uri="{9D8B030D-6E8A-4147-A177-3AD203B41FA5}">
                      <a16:colId xmlns:a16="http://schemas.microsoft.com/office/drawing/2014/main" val="182568324"/>
                    </a:ext>
                  </a:extLst>
                </a:gridCol>
                <a:gridCol w="1301633">
                  <a:extLst>
                    <a:ext uri="{9D8B030D-6E8A-4147-A177-3AD203B41FA5}">
                      <a16:colId xmlns:a16="http://schemas.microsoft.com/office/drawing/2014/main" val="3040098268"/>
                    </a:ext>
                  </a:extLst>
                </a:gridCol>
                <a:gridCol w="1538749">
                  <a:extLst>
                    <a:ext uri="{9D8B030D-6E8A-4147-A177-3AD203B41FA5}">
                      <a16:colId xmlns:a16="http://schemas.microsoft.com/office/drawing/2014/main" val="460368069"/>
                    </a:ext>
                  </a:extLst>
                </a:gridCol>
              </a:tblGrid>
              <a:tr h="17281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План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Факт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% исполнения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9115056"/>
                  </a:ext>
                </a:extLst>
              </a:tr>
              <a:tr h="16374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Всего налоговые и неналоговые доходы,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2866,9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4381,3</a:t>
                      </a:r>
                      <a:endParaRPr lang="ru-RU" sz="2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178</a:t>
                      </a:r>
                      <a:endParaRPr lang="ru-RU" sz="2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667015"/>
                  </a:ext>
                </a:extLst>
              </a:tr>
              <a:tr h="16374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 том числе безвозмездные поступления из РТ</a:t>
                      </a:r>
                      <a:endParaRPr lang="ru-RU" sz="2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4432,8 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4462,8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102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7720520"/>
                  </a:ext>
                </a:extLst>
              </a:tr>
              <a:tr h="8187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638175" algn="l"/>
                        </a:tabLst>
                      </a:pPr>
                      <a:r>
                        <a:rPr lang="ru-RU" sz="2400">
                          <a:effectLst/>
                        </a:rPr>
                        <a:t>	Итого доходов:</a:t>
                      </a:r>
                      <a:endParaRPr lang="ru-RU" sz="2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7299,7</a:t>
                      </a:r>
                      <a:endParaRPr lang="ru-RU" sz="2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</a:rPr>
                        <a:t>    </a:t>
                      </a:r>
                      <a:r>
                        <a:rPr lang="ru-RU" sz="2400">
                          <a:effectLst/>
                        </a:rPr>
                        <a:t>8844,1</a:t>
                      </a:r>
                      <a:endParaRPr lang="ru-RU" sz="2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122</a:t>
                      </a:r>
                      <a:endParaRPr lang="ru-RU" sz="2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639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026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56706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5227">
                  <a:extLst>
                    <a:ext uri="{9D8B030D-6E8A-4147-A177-3AD203B41FA5}">
                      <a16:colId xmlns:a16="http://schemas.microsoft.com/office/drawing/2014/main" val="894494324"/>
                    </a:ext>
                  </a:extLst>
                </a:gridCol>
                <a:gridCol w="1306549">
                  <a:extLst>
                    <a:ext uri="{9D8B030D-6E8A-4147-A177-3AD203B41FA5}">
                      <a16:colId xmlns:a16="http://schemas.microsoft.com/office/drawing/2014/main" val="1439900474"/>
                    </a:ext>
                  </a:extLst>
                </a:gridCol>
                <a:gridCol w="1562880">
                  <a:extLst>
                    <a:ext uri="{9D8B030D-6E8A-4147-A177-3AD203B41FA5}">
                      <a16:colId xmlns:a16="http://schemas.microsoft.com/office/drawing/2014/main" val="3819023110"/>
                    </a:ext>
                  </a:extLst>
                </a:gridCol>
                <a:gridCol w="1699344">
                  <a:extLst>
                    <a:ext uri="{9D8B030D-6E8A-4147-A177-3AD203B41FA5}">
                      <a16:colId xmlns:a16="http://schemas.microsoft.com/office/drawing/2014/main" val="170332971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Наименование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План 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</a:t>
                      </a:r>
                      <a:r>
                        <a:rPr lang="x-none" sz="1600">
                          <a:effectLst/>
                        </a:rPr>
                        <a:t>акт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% исп.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к году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ctr"/>
                </a:tc>
                <a:extLst>
                  <a:ext uri="{0D108BD9-81ED-4DB2-BD59-A6C34878D82A}">
                    <a16:rowId xmlns:a16="http://schemas.microsoft.com/office/drawing/2014/main" val="407973162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06855" algn="ctr"/>
                          <a:tab pos="2200275" algn="l"/>
                        </a:tabLst>
                      </a:pPr>
                      <a:r>
                        <a:rPr lang="x-none" sz="1600">
                          <a:effectLst/>
                        </a:rPr>
                        <a:t>	ВСЕГО	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4876,01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4614,7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25804152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Управление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2301,4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2056,4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90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2278831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ВУС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110,14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110,14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361259994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Культура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630,9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626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99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131856067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Благоустройство всего: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865,6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847,6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98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4848705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Уличное освещение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662,9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662,9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29664952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Содержание дорог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518,6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480,6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93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27067061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Благоустройство (прочее)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202,7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185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91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141907081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Вывоз мусора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4,8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4,8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412294635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Мероприятия в области коммунального хозяйства в т.ч.водокачки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547,4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546,4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99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ctr"/>
                </a:tc>
                <a:extLst>
                  <a:ext uri="{0D108BD9-81ED-4DB2-BD59-A6C34878D82A}">
                    <a16:rowId xmlns:a16="http://schemas.microsoft.com/office/drawing/2014/main" val="297162885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600">
                          <a:effectLst/>
                        </a:rPr>
                        <a:t>Налог на имущество, земельный налог, транспортный налог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221,6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220,7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>
                          <a:effectLst/>
                        </a:rPr>
                        <a:t>99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54822939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Отрицательные</a:t>
                      </a:r>
                      <a:r>
                        <a:rPr lang="x-none" sz="1600">
                          <a:effectLst/>
                        </a:rPr>
                        <a:t> трансферты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92,8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92,8</a:t>
                      </a:r>
                      <a:endParaRPr lang="ru-RU" sz="11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0325" marR="60325" marT="0" marB="0" anchor="b"/>
                </a:tc>
                <a:extLst>
                  <a:ext uri="{0D108BD9-81ED-4DB2-BD59-A6C34878D82A}">
                    <a16:rowId xmlns:a16="http://schemas.microsoft.com/office/drawing/2014/main" val="1352589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4635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1000"/>
            <a:ext cx="7848872" cy="6000328"/>
          </a:xfrm>
        </p:spPr>
      </p:pic>
    </p:spTree>
    <p:extLst>
      <p:ext uri="{BB962C8B-B14F-4D97-AF65-F5344CB8AC3E}">
        <p14:creationId xmlns:p14="http://schemas.microsoft.com/office/powerpoint/2010/main" val="68044765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9"/>
          <p:cNvGrpSpPr>
            <a:grpSpLocks/>
          </p:cNvGrpSpPr>
          <p:nvPr/>
        </p:nvGrpSpPr>
        <p:grpSpPr bwMode="auto">
          <a:xfrm>
            <a:off x="12700" y="0"/>
            <a:ext cx="9155113" cy="6856413"/>
            <a:chOff x="179388" y="188913"/>
            <a:chExt cx="8867487" cy="6480176"/>
          </a:xfrm>
        </p:grpSpPr>
        <p:sp>
          <p:nvSpPr>
            <p:cNvPr id="5" name="shape_1_in_25603"/>
            <p:cNvSpPr>
              <a:spLocks/>
            </p:cNvSpPr>
            <p:nvPr/>
          </p:nvSpPr>
          <p:spPr>
            <a:xfrm>
              <a:off x="179388" y="188913"/>
              <a:ext cx="432073" cy="769699"/>
            </a:xfrm>
            <a:prstGeom prst="rect">
              <a:avLst/>
            </a:prstGeom>
            <a:solidFill>
              <a:srgbClr val="7FD13B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007EEA"/>
                  </a:solidFill>
                  <a:latin typeface="Times New Roman" panose="02020603050405020304" pitchFamily="18" charset="0"/>
                </a:rPr>
                <a:t>№</a:t>
              </a:r>
            </a:p>
          </p:txBody>
        </p:sp>
        <p:sp>
          <p:nvSpPr>
            <p:cNvPr id="6" name="shape_2_in_25603"/>
            <p:cNvSpPr>
              <a:spLocks/>
            </p:cNvSpPr>
            <p:nvPr/>
          </p:nvSpPr>
          <p:spPr>
            <a:xfrm>
              <a:off x="611461" y="188913"/>
              <a:ext cx="3384313" cy="769699"/>
            </a:xfrm>
            <a:prstGeom prst="rect">
              <a:avLst/>
            </a:prstGeom>
            <a:solidFill>
              <a:srgbClr val="7FD13B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>
                  <a:solidFill>
                    <a:srgbClr val="007EEA"/>
                  </a:solidFill>
                  <a:latin typeface="Times New Roman" panose="02020603050405020304" pitchFamily="18" charset="0"/>
                </a:rPr>
                <a:t>Ф.И.О </a:t>
              </a:r>
              <a:endParaRPr lang="en-US" b="1">
                <a:solidFill>
                  <a:srgbClr val="007EEA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shape_3_in_25603"/>
            <p:cNvSpPr>
              <a:spLocks/>
            </p:cNvSpPr>
            <p:nvPr/>
          </p:nvSpPr>
          <p:spPr>
            <a:xfrm>
              <a:off x="3995775" y="188913"/>
              <a:ext cx="5040337" cy="769699"/>
            </a:xfrm>
            <a:prstGeom prst="rect">
              <a:avLst/>
            </a:prstGeom>
            <a:solidFill>
              <a:srgbClr val="7FD13B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>
                  <a:solidFill>
                    <a:srgbClr val="007EEA"/>
                  </a:solidFill>
                  <a:latin typeface="Times New Roman" panose="02020603050405020304" pitchFamily="18" charset="0"/>
                </a:rPr>
                <a:t>Наименование округа</a:t>
              </a:r>
              <a:endParaRPr lang="en-US" b="1">
                <a:solidFill>
                  <a:srgbClr val="007EEA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shape_4_in_25603"/>
            <p:cNvSpPr>
              <a:spLocks/>
            </p:cNvSpPr>
            <p:nvPr/>
          </p:nvSpPr>
          <p:spPr>
            <a:xfrm>
              <a:off x="179388" y="958612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" name="shape_5_in_25603"/>
            <p:cNvSpPr>
              <a:spLocks/>
            </p:cNvSpPr>
            <p:nvPr/>
          </p:nvSpPr>
          <p:spPr>
            <a:xfrm>
              <a:off x="611461" y="957112"/>
              <a:ext cx="338431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000000"/>
                  </a:solidFill>
                </a:rPr>
                <a:t>Карпова </a:t>
              </a:r>
              <a:r>
                <a:rPr lang="ru-RU" dirty="0" err="1">
                  <a:solidFill>
                    <a:schemeClr val="bg1"/>
                  </a:solidFill>
                </a:rPr>
                <a:t>Гульчачак</a:t>
              </a:r>
              <a:r>
                <a:rPr lang="ru-RU" dirty="0">
                  <a:solidFill>
                    <a:srgbClr val="000000"/>
                  </a:solidFill>
                </a:rPr>
                <a:t> </a:t>
              </a:r>
              <a:r>
                <a:rPr lang="ru-RU" dirty="0" err="1">
                  <a:solidFill>
                    <a:srgbClr val="000000"/>
                  </a:solidFill>
                </a:rPr>
                <a:t>Закиевна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shape_6_in_25603"/>
            <p:cNvSpPr>
              <a:spLocks/>
            </p:cNvSpPr>
            <p:nvPr/>
          </p:nvSpPr>
          <p:spPr>
            <a:xfrm>
              <a:off x="3995775" y="958612"/>
              <a:ext cx="5040337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shape_7_in_25603"/>
            <p:cNvSpPr>
              <a:spLocks/>
            </p:cNvSpPr>
            <p:nvPr/>
          </p:nvSpPr>
          <p:spPr>
            <a:xfrm>
              <a:off x="179388" y="1726811"/>
              <a:ext cx="432073" cy="7711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shape_8_in_25603"/>
            <p:cNvSpPr>
              <a:spLocks/>
            </p:cNvSpPr>
            <p:nvPr/>
          </p:nvSpPr>
          <p:spPr>
            <a:xfrm>
              <a:off x="611461" y="1725310"/>
              <a:ext cx="3384313" cy="7681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Минкабирова</a:t>
              </a:r>
              <a:r>
                <a:rPr lang="ru-RU" dirty="0">
                  <a:solidFill>
                    <a:srgbClr val="000000"/>
                  </a:solidFill>
                </a:rPr>
                <a:t> Гузель </a:t>
              </a:r>
              <a:r>
                <a:rPr lang="ru-RU" dirty="0" err="1">
                  <a:solidFill>
                    <a:schemeClr val="bg1"/>
                  </a:solidFill>
                </a:rPr>
                <a:t>Габдулфартовна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shape_9_in_25603"/>
            <p:cNvSpPr>
              <a:spLocks/>
            </p:cNvSpPr>
            <p:nvPr/>
          </p:nvSpPr>
          <p:spPr>
            <a:xfrm>
              <a:off x="3995775" y="1726811"/>
              <a:ext cx="5040337" cy="7711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shape_10_in_25603"/>
            <p:cNvSpPr>
              <a:spLocks/>
            </p:cNvSpPr>
            <p:nvPr/>
          </p:nvSpPr>
          <p:spPr>
            <a:xfrm>
              <a:off x="179388" y="2498011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5" name="shape_11_in_25603"/>
            <p:cNvSpPr>
              <a:spLocks/>
            </p:cNvSpPr>
            <p:nvPr/>
          </p:nvSpPr>
          <p:spPr>
            <a:xfrm>
              <a:off x="611461" y="2465002"/>
              <a:ext cx="3384313" cy="801207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Шайдуллин</a:t>
              </a:r>
              <a:r>
                <a:rPr lang="ru-RU" dirty="0">
                  <a:solidFill>
                    <a:srgbClr val="000000"/>
                  </a:solidFill>
                </a:rPr>
                <a:t> Айдар </a:t>
              </a:r>
              <a:r>
                <a:rPr lang="ru-RU" dirty="0" err="1">
                  <a:solidFill>
                    <a:srgbClr val="000000"/>
                  </a:solidFill>
                </a:rPr>
                <a:t>Закиевич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shape_12_in_25603"/>
            <p:cNvSpPr>
              <a:spLocks/>
            </p:cNvSpPr>
            <p:nvPr/>
          </p:nvSpPr>
          <p:spPr>
            <a:xfrm>
              <a:off x="3995775" y="2498011"/>
              <a:ext cx="5040337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shape_13_in_25603"/>
            <p:cNvSpPr>
              <a:spLocks/>
            </p:cNvSpPr>
            <p:nvPr/>
          </p:nvSpPr>
          <p:spPr>
            <a:xfrm>
              <a:off x="179388" y="3266209"/>
              <a:ext cx="432073" cy="7696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shape_14_in_25603"/>
            <p:cNvSpPr>
              <a:spLocks/>
            </p:cNvSpPr>
            <p:nvPr/>
          </p:nvSpPr>
          <p:spPr>
            <a:xfrm>
              <a:off x="611461" y="3266209"/>
              <a:ext cx="3384313" cy="7696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Сибгатуллин</a:t>
              </a:r>
              <a:r>
                <a:rPr lang="ru-RU" dirty="0">
                  <a:solidFill>
                    <a:srgbClr val="000000"/>
                  </a:solidFill>
                </a:rPr>
                <a:t> Игорь Альбертович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shape_15_in_25603"/>
            <p:cNvSpPr>
              <a:spLocks/>
            </p:cNvSpPr>
            <p:nvPr/>
          </p:nvSpPr>
          <p:spPr>
            <a:xfrm>
              <a:off x="3995775" y="3266209"/>
              <a:ext cx="5040337" cy="769699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№4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shape_16_in_25603"/>
            <p:cNvSpPr>
              <a:spLocks/>
            </p:cNvSpPr>
            <p:nvPr/>
          </p:nvSpPr>
          <p:spPr>
            <a:xfrm>
              <a:off x="179388" y="4035908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1" name="shape_17_in_25603"/>
            <p:cNvSpPr>
              <a:spLocks/>
            </p:cNvSpPr>
            <p:nvPr/>
          </p:nvSpPr>
          <p:spPr>
            <a:xfrm>
              <a:off x="611461" y="4035908"/>
              <a:ext cx="338431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 smtClean="0">
                  <a:solidFill>
                    <a:srgbClr val="000000"/>
                  </a:solidFill>
                </a:rPr>
                <a:t>Архиреев</a:t>
              </a:r>
              <a:r>
                <a:rPr lang="ru-RU" dirty="0" smtClean="0">
                  <a:solidFill>
                    <a:srgbClr val="000000"/>
                  </a:solidFill>
                </a:rPr>
                <a:t>  Алексей Владимирович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shape_18_in_25603"/>
            <p:cNvSpPr>
              <a:spLocks/>
            </p:cNvSpPr>
            <p:nvPr/>
          </p:nvSpPr>
          <p:spPr>
            <a:xfrm>
              <a:off x="3995775" y="4035908"/>
              <a:ext cx="5040337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shape_19_in_25603"/>
            <p:cNvSpPr>
              <a:spLocks/>
            </p:cNvSpPr>
            <p:nvPr/>
          </p:nvSpPr>
          <p:spPr>
            <a:xfrm>
              <a:off x="179388" y="4804106"/>
              <a:ext cx="432073" cy="1096784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rgbClr val="000000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shape_20_in_25603"/>
            <p:cNvSpPr>
              <a:spLocks/>
            </p:cNvSpPr>
            <p:nvPr/>
          </p:nvSpPr>
          <p:spPr>
            <a:xfrm>
              <a:off x="580709" y="4820611"/>
              <a:ext cx="3384313" cy="1065275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000000"/>
                  </a:solidFill>
                </a:rPr>
                <a:t>Казанцев Сергей Александрович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shape_21_in_25603"/>
            <p:cNvSpPr>
              <a:spLocks/>
            </p:cNvSpPr>
            <p:nvPr/>
          </p:nvSpPr>
          <p:spPr>
            <a:xfrm>
              <a:off x="3965022" y="4820611"/>
              <a:ext cx="5040337" cy="1065275"/>
            </a:xfrm>
            <a:prstGeom prst="rect">
              <a:avLst/>
            </a:prstGeom>
            <a:solidFill>
              <a:srgbClr val="ECF7E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№6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shape_22_in_25603"/>
            <p:cNvSpPr>
              <a:spLocks/>
            </p:cNvSpPr>
            <p:nvPr/>
          </p:nvSpPr>
          <p:spPr>
            <a:xfrm>
              <a:off x="179388" y="5900890"/>
              <a:ext cx="432073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7" name="shape_23_in_25603"/>
            <p:cNvSpPr>
              <a:spLocks/>
            </p:cNvSpPr>
            <p:nvPr/>
          </p:nvSpPr>
          <p:spPr>
            <a:xfrm>
              <a:off x="580709" y="5900890"/>
              <a:ext cx="3411991" cy="768199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000000"/>
                  </a:solidFill>
                </a:rPr>
                <a:t>Морозенкова</a:t>
              </a:r>
              <a:r>
                <a:rPr lang="ru-RU" dirty="0">
                  <a:solidFill>
                    <a:srgbClr val="000000"/>
                  </a:solidFill>
                </a:rPr>
                <a:t> Нина Викторовна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shape_24_in_25603"/>
            <p:cNvSpPr>
              <a:spLocks/>
            </p:cNvSpPr>
            <p:nvPr/>
          </p:nvSpPr>
          <p:spPr>
            <a:xfrm>
              <a:off x="4023452" y="5915894"/>
              <a:ext cx="5023423" cy="753195"/>
            </a:xfrm>
            <a:prstGeom prst="rect">
              <a:avLst/>
            </a:prstGeom>
            <a:solidFill>
              <a:srgbClr val="D8EEC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bg1"/>
                  </a:solidFill>
                </a:rPr>
                <a:t>Депутат </a:t>
              </a:r>
              <a:r>
                <a:rPr lang="ru-RU" dirty="0" err="1">
                  <a:solidFill>
                    <a:schemeClr val="bg1"/>
                  </a:solidFill>
                </a:rPr>
                <a:t>Нижнеуслонского</a:t>
              </a:r>
              <a:r>
                <a:rPr lang="ru-RU" dirty="0">
                  <a:solidFill>
                    <a:schemeClr val="bg1"/>
                  </a:solidFill>
                </a:rPr>
                <a:t> избирательного округа №7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9" name="shape_25_in_25603"/>
            <p:cNvCxnSpPr>
              <a:cxnSpLocks/>
            </p:cNvCxnSpPr>
            <p:nvPr/>
          </p:nvCxnSpPr>
          <p:spPr>
            <a:xfrm>
              <a:off x="611461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hape_26_in_25603"/>
            <p:cNvCxnSpPr>
              <a:cxnSpLocks/>
            </p:cNvCxnSpPr>
            <p:nvPr/>
          </p:nvCxnSpPr>
          <p:spPr>
            <a:xfrm>
              <a:off x="3995775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hape_27_in_25603"/>
            <p:cNvCxnSpPr>
              <a:cxnSpLocks/>
            </p:cNvCxnSpPr>
            <p:nvPr/>
          </p:nvCxnSpPr>
          <p:spPr>
            <a:xfrm>
              <a:off x="179388" y="958612"/>
              <a:ext cx="8856723" cy="0"/>
            </a:xfrm>
            <a:prstGeom prst="line">
              <a:avLst/>
            </a:prstGeom>
            <a:ln w="381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hape_28_in_25603"/>
            <p:cNvCxnSpPr>
              <a:cxnSpLocks/>
            </p:cNvCxnSpPr>
            <p:nvPr/>
          </p:nvCxnSpPr>
          <p:spPr>
            <a:xfrm>
              <a:off x="179388" y="1726811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hape_29_in_25603"/>
            <p:cNvCxnSpPr>
              <a:cxnSpLocks/>
            </p:cNvCxnSpPr>
            <p:nvPr/>
          </p:nvCxnSpPr>
          <p:spPr>
            <a:xfrm>
              <a:off x="179388" y="2498011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hape_30_in_25603"/>
            <p:cNvCxnSpPr>
              <a:cxnSpLocks/>
            </p:cNvCxnSpPr>
            <p:nvPr/>
          </p:nvCxnSpPr>
          <p:spPr>
            <a:xfrm>
              <a:off x="179388" y="3266209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_31_in_25603"/>
            <p:cNvCxnSpPr>
              <a:cxnSpLocks/>
            </p:cNvCxnSpPr>
            <p:nvPr/>
          </p:nvCxnSpPr>
          <p:spPr>
            <a:xfrm>
              <a:off x="179388" y="4035908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_32_in_25603"/>
            <p:cNvCxnSpPr>
              <a:cxnSpLocks/>
            </p:cNvCxnSpPr>
            <p:nvPr/>
          </p:nvCxnSpPr>
          <p:spPr>
            <a:xfrm>
              <a:off x="179388" y="4804106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hape_33_in_25603"/>
            <p:cNvCxnSpPr>
              <a:cxnSpLocks/>
            </p:cNvCxnSpPr>
            <p:nvPr/>
          </p:nvCxnSpPr>
          <p:spPr>
            <a:xfrm>
              <a:off x="179388" y="5900890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hape_34_in_25603"/>
            <p:cNvCxnSpPr>
              <a:cxnSpLocks/>
            </p:cNvCxnSpPr>
            <p:nvPr/>
          </p:nvCxnSpPr>
          <p:spPr>
            <a:xfrm>
              <a:off x="179388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hape_35_in_25603"/>
            <p:cNvCxnSpPr>
              <a:cxnSpLocks/>
            </p:cNvCxnSpPr>
            <p:nvPr/>
          </p:nvCxnSpPr>
          <p:spPr>
            <a:xfrm>
              <a:off x="9036111" y="188913"/>
              <a:ext cx="0" cy="6480176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hape_36_in_25603"/>
            <p:cNvCxnSpPr>
              <a:cxnSpLocks/>
            </p:cNvCxnSpPr>
            <p:nvPr/>
          </p:nvCxnSpPr>
          <p:spPr>
            <a:xfrm>
              <a:off x="179388" y="188913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hape_37_in_25603"/>
            <p:cNvCxnSpPr>
              <a:cxnSpLocks/>
            </p:cNvCxnSpPr>
            <p:nvPr/>
          </p:nvCxnSpPr>
          <p:spPr>
            <a:xfrm>
              <a:off x="179388" y="6669089"/>
              <a:ext cx="8856723" cy="0"/>
            </a:xfrm>
            <a:prstGeom prst="line">
              <a:avLst/>
            </a:prstGeom>
            <a:ln w="12700" algn="ctr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6695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36904" cy="5976664"/>
          </a:xfrm>
        </p:spPr>
      </p:pic>
    </p:spTree>
    <p:extLst>
      <p:ext uri="{BB962C8B-B14F-4D97-AF65-F5344CB8AC3E}">
        <p14:creationId xmlns:p14="http://schemas.microsoft.com/office/powerpoint/2010/main" val="185369279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7056784" cy="6048672"/>
          </a:xfrm>
        </p:spPr>
      </p:pic>
    </p:spTree>
    <p:extLst>
      <p:ext uri="{BB962C8B-B14F-4D97-AF65-F5344CB8AC3E}">
        <p14:creationId xmlns:p14="http://schemas.microsoft.com/office/powerpoint/2010/main" val="41462324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064896" cy="5688632"/>
          </a:xfrm>
        </p:spPr>
      </p:pic>
    </p:spTree>
    <p:extLst>
      <p:ext uri="{BB962C8B-B14F-4D97-AF65-F5344CB8AC3E}">
        <p14:creationId xmlns:p14="http://schemas.microsoft.com/office/powerpoint/2010/main" val="357505123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560840" cy="5832648"/>
          </a:xfrm>
        </p:spPr>
      </p:pic>
    </p:spTree>
    <p:extLst>
      <p:ext uri="{BB962C8B-B14F-4D97-AF65-F5344CB8AC3E}">
        <p14:creationId xmlns:p14="http://schemas.microsoft.com/office/powerpoint/2010/main" val="202196539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696744" cy="5479504"/>
          </a:xfrm>
        </p:spPr>
      </p:pic>
    </p:spTree>
    <p:extLst>
      <p:ext uri="{BB962C8B-B14F-4D97-AF65-F5344CB8AC3E}">
        <p14:creationId xmlns:p14="http://schemas.microsoft.com/office/powerpoint/2010/main" val="127608102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64704"/>
            <a:ext cx="6480720" cy="5407496"/>
          </a:xfrm>
        </p:spPr>
      </p:pic>
    </p:spTree>
    <p:extLst>
      <p:ext uri="{BB962C8B-B14F-4D97-AF65-F5344CB8AC3E}">
        <p14:creationId xmlns:p14="http://schemas.microsoft.com/office/powerpoint/2010/main" val="313637710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81000"/>
            <a:ext cx="2592288" cy="5791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0"/>
            <a:ext cx="3240359" cy="6597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81000"/>
            <a:ext cx="25557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86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1042988" y="1196975"/>
          <a:ext cx="6765925" cy="172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5087">
                  <a:extLst>
                    <a:ext uri="{9D8B030D-6E8A-4147-A177-3AD203B41FA5}">
                      <a16:colId xmlns:a16="http://schemas.microsoft.com/office/drawing/2014/main" val="881830375"/>
                    </a:ext>
                  </a:extLst>
                </a:gridCol>
                <a:gridCol w="2255087">
                  <a:extLst>
                    <a:ext uri="{9D8B030D-6E8A-4147-A177-3AD203B41FA5}">
                      <a16:colId xmlns:a16="http://schemas.microsoft.com/office/drawing/2014/main" val="2838095784"/>
                    </a:ext>
                  </a:extLst>
                </a:gridCol>
                <a:gridCol w="2255751">
                  <a:extLst>
                    <a:ext uri="{9D8B030D-6E8A-4147-A177-3AD203B41FA5}">
                      <a16:colId xmlns:a16="http://schemas.microsoft.com/office/drawing/2014/main" val="3332474422"/>
                    </a:ext>
                  </a:extLst>
                </a:gridCol>
              </a:tblGrid>
              <a:tr h="671689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2020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 2021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2022 год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105244455"/>
                  </a:ext>
                </a:extLst>
              </a:tr>
              <a:tr h="1055511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30 </a:t>
                      </a:r>
                      <a:r>
                        <a:rPr lang="ru-RU" sz="1400" dirty="0" smtClean="0">
                          <a:effectLst/>
                        </a:rPr>
                        <a:t>учеников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   33 ученика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43 </a:t>
                      </a:r>
                      <a:r>
                        <a:rPr lang="ru-RU" sz="1400" dirty="0" smtClean="0">
                          <a:effectLst/>
                        </a:rPr>
                        <a:t>ученика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4018860842"/>
                  </a:ext>
                </a:extLst>
              </a:tr>
            </a:tbl>
          </a:graphicData>
        </a:graphic>
      </p:graphicFrame>
      <p:sp>
        <p:nvSpPr>
          <p:cNvPr id="22544" name="Rectangle 2"/>
          <p:cNvSpPr>
            <a:spLocks noGrp="1" noChangeArrowheads="1"/>
          </p:cNvSpPr>
          <p:nvPr>
            <p:ph type="title"/>
          </p:nvPr>
        </p:nvSpPr>
        <p:spPr>
          <a:xfrm>
            <a:off x="699337" y="721667"/>
            <a:ext cx="7745326" cy="46166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539750" algn="ctr">
              <a:lnSpc>
                <a:spcPct val="100000"/>
              </a:lnSpc>
            </a:pPr>
            <a:r>
              <a:rPr lang="ru-RU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детей в МБОУ « </a:t>
            </a:r>
            <a:r>
              <a:rPr lang="ru-RU" altLang="zh-CN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Нижнеуслонская</a:t>
            </a:r>
            <a:r>
              <a:rPr lang="ru-RU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ООШ»</a:t>
            </a:r>
            <a:endParaRPr lang="ru-RU" altLang="zh-CN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42988" y="3659188"/>
          <a:ext cx="6765925" cy="1719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466">
                  <a:extLst>
                    <a:ext uri="{9D8B030D-6E8A-4147-A177-3AD203B41FA5}">
                      <a16:colId xmlns:a16="http://schemas.microsoft.com/office/drawing/2014/main" val="3175189901"/>
                    </a:ext>
                  </a:extLst>
                </a:gridCol>
                <a:gridCol w="2232453">
                  <a:extLst>
                    <a:ext uri="{9D8B030D-6E8A-4147-A177-3AD203B41FA5}">
                      <a16:colId xmlns:a16="http://schemas.microsoft.com/office/drawing/2014/main" val="3884399342"/>
                    </a:ext>
                  </a:extLst>
                </a:gridCol>
                <a:gridCol w="2229006">
                  <a:extLst>
                    <a:ext uri="{9D8B030D-6E8A-4147-A177-3AD203B41FA5}">
                      <a16:colId xmlns:a16="http://schemas.microsoft.com/office/drawing/2014/main" val="1364753299"/>
                    </a:ext>
                  </a:extLst>
                </a:gridCol>
              </a:tblGrid>
              <a:tr h="624699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2022 год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2023 год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2024 год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3598692267"/>
                  </a:ext>
                </a:extLst>
              </a:tr>
              <a:tr h="1094563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>
                          <a:effectLst/>
                        </a:rPr>
                        <a:t>               43 ученика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  45 </a:t>
                      </a:r>
                      <a:r>
                        <a:rPr lang="ru-RU" sz="1400" dirty="0" smtClean="0">
                          <a:effectLst/>
                        </a:rPr>
                        <a:t>учеников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46 </a:t>
                      </a:r>
                      <a:r>
                        <a:rPr lang="ru-RU" sz="1400" dirty="0" smtClean="0">
                          <a:effectLst/>
                        </a:rPr>
                        <a:t>учеников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665497511"/>
                  </a:ext>
                </a:extLst>
              </a:tr>
            </a:tbl>
          </a:graphicData>
        </a:graphic>
      </p:graphicFrame>
      <p:sp>
        <p:nvSpPr>
          <p:cNvPr id="22559" name="Прямоугольник 10"/>
          <p:cNvSpPr>
            <a:spLocks noChangeArrowheads="1"/>
          </p:cNvSpPr>
          <p:nvPr/>
        </p:nvSpPr>
        <p:spPr bwMode="auto">
          <a:xfrm>
            <a:off x="3302000" y="3198813"/>
            <a:ext cx="34305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 на 3 года </a:t>
            </a:r>
            <a:endParaRPr lang="ru-RU" altLang="zh-CN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3" name="Picture 1" descr="E:\Сход  отчетный 23г\2022г\Сход\Каптаж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924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E:\Сход  отчетный 23г\2022г\Сход\Воробьевка 18.06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332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993388"/>
              </p:ext>
            </p:extLst>
          </p:nvPr>
        </p:nvGraphicFramePr>
        <p:xfrm>
          <a:off x="0" y="0"/>
          <a:ext cx="9144000" cy="7206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967">
                  <a:extLst>
                    <a:ext uri="{9D8B030D-6E8A-4147-A177-3AD203B41FA5}">
                      <a16:colId xmlns:a16="http://schemas.microsoft.com/office/drawing/2014/main" val="2004198428"/>
                    </a:ext>
                  </a:extLst>
                </a:gridCol>
                <a:gridCol w="2041367">
                  <a:extLst>
                    <a:ext uri="{9D8B030D-6E8A-4147-A177-3AD203B41FA5}">
                      <a16:colId xmlns:a16="http://schemas.microsoft.com/office/drawing/2014/main" val="101220839"/>
                    </a:ext>
                  </a:extLst>
                </a:gridCol>
                <a:gridCol w="1635964">
                  <a:extLst>
                    <a:ext uri="{9D8B030D-6E8A-4147-A177-3AD203B41FA5}">
                      <a16:colId xmlns:a16="http://schemas.microsoft.com/office/drawing/2014/main" val="1695112426"/>
                    </a:ext>
                  </a:extLst>
                </a:gridCol>
                <a:gridCol w="1697852">
                  <a:extLst>
                    <a:ext uri="{9D8B030D-6E8A-4147-A177-3AD203B41FA5}">
                      <a16:colId xmlns:a16="http://schemas.microsoft.com/office/drawing/2014/main" val="3136553695"/>
                    </a:ext>
                  </a:extLst>
                </a:gridCol>
                <a:gridCol w="1349850">
                  <a:extLst>
                    <a:ext uri="{9D8B030D-6E8A-4147-A177-3AD203B41FA5}">
                      <a16:colId xmlns:a16="http://schemas.microsoft.com/office/drawing/2014/main" val="308792086"/>
                    </a:ext>
                  </a:extLst>
                </a:gridCol>
              </a:tblGrid>
              <a:tr h="1414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Наименование работ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Собрано с 1 жителя(</a:t>
                      </a:r>
                      <a:r>
                        <a:rPr lang="ru-RU" sz="2000" dirty="0" err="1">
                          <a:effectLst/>
                        </a:rPr>
                        <a:t>тыс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Сумма сбора без субсидии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(тыс)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Получено из бюджета (тыс.)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Итого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(тыс.)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extLst>
                  <a:ext uri="{0D108BD9-81ED-4DB2-BD59-A6C34878D82A}">
                    <a16:rowId xmlns:a16="http://schemas.microsoft.com/office/drawing/2014/main" val="1039750789"/>
                  </a:ext>
                </a:extLst>
              </a:tr>
              <a:tr h="3218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Приобретение и установка станции биологической очистки канализационных стоков в многоквартирном доме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5 650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135 600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542 400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678 000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extLst>
                  <a:ext uri="{0D108BD9-81ED-4DB2-BD59-A6C34878D82A}">
                    <a16:rowId xmlns:a16="http://schemas.microsoft.com/office/drawing/2014/main" val="1252474898"/>
                  </a:ext>
                </a:extLst>
              </a:tr>
              <a:tr h="1287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Щебенение ул Первомайской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4 650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139 500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558 000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697 500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extLst>
                  <a:ext uri="{0D108BD9-81ED-4DB2-BD59-A6C34878D82A}">
                    <a16:rowId xmlns:a16="http://schemas.microsoft.com/office/drawing/2014/main" val="75926378"/>
                  </a:ext>
                </a:extLst>
              </a:tr>
              <a:tr h="1287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Щебенение ул.Красноармейской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4 500</a:t>
                      </a:r>
                      <a:endParaRPr lang="ru-RU" sz="20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126 000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504 000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630 000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459" marR="63459" marT="0" marB="0"/>
                </a:tc>
                <a:extLst>
                  <a:ext uri="{0D108BD9-81ED-4DB2-BD59-A6C34878D82A}">
                    <a16:rowId xmlns:a16="http://schemas.microsoft.com/office/drawing/2014/main" val="1366067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563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Microsoft\Windows\Temporary Internet Files\Content.IE5\JTA3ROI9\IMG_0721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1085" cy="4077071"/>
          </a:xfrm>
          <a:noFill/>
          <a:ln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Отчет  </a:t>
            </a:r>
            <a:r>
              <a:rPr lang="tt-RU" dirty="0" smtClean="0">
                <a:solidFill>
                  <a:schemeClr val="accent4">
                    <a:lumMod val="75000"/>
                  </a:schemeClr>
                </a:solidFill>
              </a:rPr>
              <a:t>Нижнеуслонского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сельского поселения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«Об итогах работы за 2021 год»</a:t>
            </a:r>
          </a:p>
        </p:txBody>
      </p:sp>
      <p:sp>
        <p:nvSpPr>
          <p:cNvPr id="15366" name="Рисунок 1"/>
          <p:cNvSpPr>
            <a:spLocks noChangeAspect="1"/>
          </p:cNvSpPr>
          <p:nvPr/>
        </p:nvSpPr>
        <p:spPr bwMode="auto">
          <a:xfrm>
            <a:off x="87313" y="5821363"/>
            <a:ext cx="109061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37889" name="Picture 1" descr="E:\Сход  отчетный 23г\2022г\Выборы\WhatsApp Image 2022-03-16 at 11.34.23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720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E:\Сход  отчетный 23г\2022г\Сход\Ленина вода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pic>
        <p:nvPicPr>
          <p:cNvPr id="59395" name="Picture 3" descr="E:\Сход  отчетный 23г\2022г\Сход\Чер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957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E:\Сход  отчетный 23г\2022г\Сход\Сход по каптажу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6167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2" descr="E:\Сход  отчетный 23г\2022г\Сход\дорог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986414" cy="5983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243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" descr="E:\Сход  отчетный 23г\2022г\Сход\дорога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532" y="476672"/>
            <a:ext cx="7774940" cy="6381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730986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E:\Сход  отчетный 23г\2022г\Сход\дорога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81000"/>
            <a:ext cx="6840760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28877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E:\Сход  отчетный 23г\2022г\Сход\дорога КР 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81000"/>
            <a:ext cx="7346454" cy="6360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212915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pic>
        <p:nvPicPr>
          <p:cNvPr id="50177" name="Picture 1" descr="E:\Сход  отчетный 23г\2022г\Сход\дзерж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E:\Сход  отчетный 23г\2022г\Сход\Работы по Дз 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201464"/>
            <a:ext cx="7704856" cy="5970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76967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81000"/>
            <a:ext cx="8280920" cy="6144344"/>
          </a:xfrm>
        </p:spPr>
      </p:pic>
    </p:spTree>
    <p:extLst>
      <p:ext uri="{BB962C8B-B14F-4D97-AF65-F5344CB8AC3E}">
        <p14:creationId xmlns:p14="http://schemas.microsoft.com/office/powerpoint/2010/main" val="2517171971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E:\Сход  отчетный 23г\2022г\Сход\дзерж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963" y="381000"/>
            <a:ext cx="7204075" cy="5928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879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E:\Сход  отчетный 23г\2022г\События\Урок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051898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678799"/>
              </p:ext>
            </p:extLst>
          </p:nvPr>
        </p:nvGraphicFramePr>
        <p:xfrm>
          <a:off x="-324544" y="0"/>
          <a:ext cx="9468543" cy="6741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7952">
                  <a:extLst>
                    <a:ext uri="{9D8B030D-6E8A-4147-A177-3AD203B41FA5}">
                      <a16:colId xmlns:a16="http://schemas.microsoft.com/office/drawing/2014/main" val="1004587108"/>
                    </a:ext>
                  </a:extLst>
                </a:gridCol>
                <a:gridCol w="2113821">
                  <a:extLst>
                    <a:ext uri="{9D8B030D-6E8A-4147-A177-3AD203B41FA5}">
                      <a16:colId xmlns:a16="http://schemas.microsoft.com/office/drawing/2014/main" val="1955934653"/>
                    </a:ext>
                  </a:extLst>
                </a:gridCol>
                <a:gridCol w="1709818">
                  <a:extLst>
                    <a:ext uri="{9D8B030D-6E8A-4147-A177-3AD203B41FA5}">
                      <a16:colId xmlns:a16="http://schemas.microsoft.com/office/drawing/2014/main" val="1766706423"/>
                    </a:ext>
                  </a:extLst>
                </a:gridCol>
                <a:gridCol w="1769258">
                  <a:extLst>
                    <a:ext uri="{9D8B030D-6E8A-4147-A177-3AD203B41FA5}">
                      <a16:colId xmlns:a16="http://schemas.microsoft.com/office/drawing/2014/main" val="73723632"/>
                    </a:ext>
                  </a:extLst>
                </a:gridCol>
                <a:gridCol w="1437694">
                  <a:extLst>
                    <a:ext uri="{9D8B030D-6E8A-4147-A177-3AD203B41FA5}">
                      <a16:colId xmlns:a16="http://schemas.microsoft.com/office/drawing/2014/main" val="1039479314"/>
                    </a:ext>
                  </a:extLst>
                </a:gridCol>
              </a:tblGrid>
              <a:tr h="11636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работ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Сумма сбора с 1 жителя(</a:t>
                      </a:r>
                      <a:r>
                        <a:rPr lang="ru-RU" sz="1800" dirty="0" err="1">
                          <a:effectLst/>
                        </a:rPr>
                        <a:t>тыс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Сумма сбора без субсидии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</a:t>
                      </a:r>
                      <a:r>
                        <a:rPr lang="ru-RU" sz="1800" dirty="0" err="1">
                          <a:effectLst/>
                        </a:rPr>
                        <a:t>тыс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Ожидается получения из бюджета (тыс.)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(тыс.)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4038958200"/>
                  </a:ext>
                </a:extLst>
              </a:tr>
              <a:tr h="1077528">
                <a:tc>
                  <a:txBody>
                    <a:bodyPr/>
                    <a:lstStyle/>
                    <a:p>
                      <a:pPr marL="20955" indent="1524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Благоустройство водозабора по </a:t>
                      </a:r>
                      <a:r>
                        <a:rPr lang="ru-RU" sz="1800" dirty="0" err="1">
                          <a:effectLst/>
                        </a:rPr>
                        <a:t>ул.Заводская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2 200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303 600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1 202 000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1518000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4279764722"/>
                  </a:ext>
                </a:extLst>
              </a:tr>
              <a:tr h="718351"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Ремонт каптажа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4 000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312 000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1 248 000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1560000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4005216425"/>
                  </a:ext>
                </a:extLst>
              </a:tr>
              <a:tr h="1454556"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Прокладка водопровода гор изонтального бурения 250м по ул.Ленина 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4 600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110 400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441 600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552000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1061099319"/>
                  </a:ext>
                </a:extLst>
              </a:tr>
              <a:tr h="1163644"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Строительство водопровода по ул.Чернышевкого-Ленина.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2 500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70 000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280 000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350000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912745822"/>
                  </a:ext>
                </a:extLst>
              </a:tr>
              <a:tr h="1163644">
                <a:tc>
                  <a:txBody>
                    <a:bodyPr/>
                    <a:lstStyle/>
                    <a:p>
                      <a:pPr marL="2095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Ремонт внутрипоселковой дороги по ул.Спортивная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11 700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140 000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561 500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702000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3874" marR="63874" marT="0" marB="0"/>
                </a:tc>
                <a:extLst>
                  <a:ext uri="{0D108BD9-81ED-4DB2-BD59-A6C34878D82A}">
                    <a16:rowId xmlns:a16="http://schemas.microsoft.com/office/drawing/2014/main" val="1314520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52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6450"/>
            <a:ext cx="9144000" cy="1101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События\Арм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4392488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2508292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5844" name="Объект 3"/>
          <p:cNvGraphicFramePr>
            <a:graphicFrameLocks noChangeAspect="1"/>
          </p:cNvGraphicFramePr>
          <p:nvPr/>
        </p:nvGraphicFramePr>
        <p:xfrm>
          <a:off x="92075" y="92075"/>
          <a:ext cx="8943975" cy="665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7" name="Unknown" r:id="rId3" imgW="0" imgH="0" progId="">
                  <p:embed/>
                </p:oleObj>
              </mc:Choice>
              <mc:Fallback>
                <p:oleObj name="Unknown" r:id="rId3" imgW="0" imgH="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92075"/>
                        <a:ext cx="8943975" cy="6650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81" name="Picture 41" descr="E:\Сход  отчетный 23г\2022г\События\мобилизация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E:\Сход  отчетный 23г\2022г\События\Прием главы ВМР 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8856984" cy="6696744"/>
          </a:xfrm>
        </p:spPr>
      </p:pic>
      <p:pic>
        <p:nvPicPr>
          <p:cNvPr id="60418" name="Picture 2" descr="E:\Сход  отчетный 23г\2022г\События\бойко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062374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208912" cy="6669360"/>
          </a:xfrm>
        </p:spPr>
      </p:pic>
    </p:spTree>
    <p:extLst>
      <p:ext uri="{BB962C8B-B14F-4D97-AF65-F5344CB8AC3E}">
        <p14:creationId xmlns:p14="http://schemas.microsoft.com/office/powerpoint/2010/main" val="1850827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8064895" cy="6696744"/>
          </a:xfrm>
        </p:spPr>
      </p:pic>
    </p:spTree>
    <p:extLst>
      <p:ext uri="{BB962C8B-B14F-4D97-AF65-F5344CB8AC3E}">
        <p14:creationId xmlns:p14="http://schemas.microsoft.com/office/powerpoint/2010/main" val="1994162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912768"/>
          </a:xfrm>
        </p:spPr>
      </p:pic>
      <p:pic>
        <p:nvPicPr>
          <p:cNvPr id="62466" name="Picture 2" descr="E:\Сход  отчетный 23г\2022г\МУСОР\Свалка Первомайская.3jpe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-285750"/>
            <a:ext cx="9906000" cy="742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873351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МУСОР\Свалка Первомайска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130430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79252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E:\Сход  отчетный 23г\2022г\Выборы\WhatsApp Image 2022-03-16 at 11.34.2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65190"/>
            <a:ext cx="5760640" cy="5695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4082854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МУСОР\WhatsApp Image 2022-07-14 at 15.05.5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952500"/>
            <a:ext cx="8280920" cy="990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821106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МУСОР\WhatsApp Image 2022-07-14 at 15.05.51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-1524000"/>
            <a:ext cx="7429500" cy="990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0775962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6562" name="Picture 2" descr="E:\Сход  отчетный 23г\2022г\МУСОР\кладбище  60куб.м 20.05.2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387371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МУСОР\кладбище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408712" cy="630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661629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8610" name="Picture 2" descr="E:\Сход  отчетный 23г\2022г\МУСОР\кладбище 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548290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8784976" cy="6624736"/>
          </a:xfrm>
        </p:spPr>
      </p:pic>
      <p:pic>
        <p:nvPicPr>
          <p:cNvPr id="69634" name="Picture 2" descr="E:\Сход  отчетный 23г\2022г\МУСОР\30 апр.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265243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813376"/>
          </a:xfrm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740330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86223"/>
              </p:ext>
            </p:extLst>
          </p:nvPr>
        </p:nvGraphicFramePr>
        <p:xfrm>
          <a:off x="1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682" name="Picture 2" descr="E:\Сход  отчетный 23г\2022г\МУСОР\Кольцо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205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МУСОР\Пляж 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88640"/>
            <a:ext cx="5143500" cy="6669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410684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3730" name="Picture 2" descr="E:\Сход  отчетный 23г\2022г\МУСОР\Пляж 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418742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</p:spPr>
      </p:pic>
    </p:spTree>
    <p:extLst>
      <p:ext uri="{BB962C8B-B14F-4D97-AF65-F5344CB8AC3E}">
        <p14:creationId xmlns:p14="http://schemas.microsoft.com/office/powerpoint/2010/main" val="1673757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5778" name="Picture 2" descr="E:\Сход  отчетный 23г\2022г\МУСОР\пляж 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9088325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943358"/>
              </p:ext>
            </p:extLst>
          </p:nvPr>
        </p:nvGraphicFramePr>
        <p:xfrm>
          <a:off x="0" y="2133600"/>
          <a:ext cx="9144000" cy="297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0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9927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Всего фонарей</a:t>
                      </a:r>
                    </a:p>
                    <a:p>
                      <a:pPr algn="ctr"/>
                      <a:r>
                        <a:rPr lang="ru-RU" sz="2400" dirty="0" smtClean="0"/>
                        <a:t>(кол-во шт.)</a:t>
                      </a:r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Светодиодные</a:t>
                      </a:r>
                    </a:p>
                    <a:p>
                      <a:pPr algn="ctr"/>
                      <a:r>
                        <a:rPr lang="ru-RU" sz="2400" dirty="0" smtClean="0"/>
                        <a:t>(кол-во шт.)</a:t>
                      </a:r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Оплата электроэнергии за 20201 год (руб.)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Сумма затрат на  один фонарь в год</a:t>
                      </a:r>
                    </a:p>
                    <a:p>
                      <a:pPr algn="ctr"/>
                      <a:r>
                        <a:rPr lang="ru-RU" sz="2400" dirty="0" smtClean="0"/>
                        <a:t>(руб.)</a:t>
                      </a:r>
                      <a:endParaRPr lang="ru-RU" sz="2400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636"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205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108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365700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1783</a:t>
                      </a:r>
                      <a:endParaRPr lang="ru-RU" sz="2400" b="1" dirty="0"/>
                    </a:p>
                  </a:txBody>
                  <a:tcPr marT="45702" marB="45702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8436" name="Рисунок 4"/>
          <p:cNvSpPr>
            <a:spLocks noChangeAspect="1"/>
          </p:cNvSpPr>
          <p:nvPr/>
        </p:nvSpPr>
        <p:spPr bwMode="auto">
          <a:xfrm>
            <a:off x="6970713" y="115888"/>
            <a:ext cx="20653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74754" name="Picture 2" descr="E:\Сход  отчетный 23г\2022г\МУСОР\Пляж 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391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9036496" cy="6408712"/>
          </a:xfrm>
        </p:spPr>
      </p:pic>
    </p:spTree>
    <p:extLst>
      <p:ext uri="{BB962C8B-B14F-4D97-AF65-F5344CB8AC3E}">
        <p14:creationId xmlns:p14="http://schemas.microsoft.com/office/powerpoint/2010/main" val="3394458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6802" name="Picture 2" descr="E:\Сход  отчетный 23г\2022г\Дороги\Обкос 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818794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Заголовок 1"/>
          <p:cNvSpPr>
            <a:spLocks noGrp="1"/>
          </p:cNvSpPr>
          <p:nvPr>
            <p:ph type="title"/>
          </p:nvPr>
        </p:nvSpPr>
        <p:spPr>
          <a:xfrm>
            <a:off x="969963" y="620688"/>
            <a:ext cx="7204075" cy="792088"/>
          </a:xfrm>
          <a:solidFill>
            <a:srgbClr val="7030A0"/>
          </a:solidFill>
        </p:spPr>
        <p:txBody>
          <a:bodyPr/>
          <a:lstStyle/>
          <a:p>
            <a:pPr algn="ctr"/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дорог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31353"/>
              </p:ext>
            </p:extLst>
          </p:nvPr>
        </p:nvGraphicFramePr>
        <p:xfrm>
          <a:off x="107506" y="1556792"/>
          <a:ext cx="8928989" cy="489654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{00A15C55-8517-42AA-B614-E9B94910E393}</a:tableStyleId>
              </a:tblPr>
              <a:tblGrid>
                <a:gridCol w="3134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9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8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1735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План 2022 (</a:t>
                      </a:r>
                      <a:r>
                        <a:rPr lang="ru-RU" sz="2400" dirty="0" err="1" smtClean="0"/>
                        <a:t>тыс.руб</a:t>
                      </a:r>
                      <a:r>
                        <a:rPr lang="ru-RU" sz="2400" dirty="0" smtClean="0"/>
                        <a:t>.)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Факт. расход 2022</a:t>
                      </a:r>
                    </a:p>
                    <a:p>
                      <a:pPr algn="ctr"/>
                      <a:r>
                        <a:rPr lang="ru-RU" sz="2400" dirty="0" smtClean="0"/>
                        <a:t>(</a:t>
                      </a:r>
                      <a:r>
                        <a:rPr lang="ru-RU" sz="2400" dirty="0" err="1" smtClean="0"/>
                        <a:t>тыс.руб</a:t>
                      </a:r>
                      <a:r>
                        <a:rPr lang="ru-RU" sz="2400" dirty="0" smtClean="0"/>
                        <a:t>.)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План 2023 (</a:t>
                      </a:r>
                      <a:r>
                        <a:rPr lang="ru-RU" sz="2400" dirty="0" err="1" smtClean="0"/>
                        <a:t>тыс.руб</a:t>
                      </a:r>
                      <a:r>
                        <a:rPr lang="ru-RU" sz="2400" dirty="0" smtClean="0"/>
                        <a:t>.)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4809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345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480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526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267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983098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969963" y="381000"/>
            <a:ext cx="7204075" cy="744538"/>
          </a:xfrm>
        </p:spPr>
        <p:txBody>
          <a:bodyPr/>
          <a:lstStyle/>
          <a:p>
            <a:pPr algn="ctr"/>
            <a:r>
              <a:rPr lang="ru-RU" altLang="ru-RU" smtClean="0"/>
              <a:t>Водоснабжение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196975"/>
          <a:ext cx="9180513" cy="33083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83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9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6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40030">
                <a:tc>
                  <a:txBody>
                    <a:bodyPr/>
                    <a:lstStyle/>
                    <a:p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Всего домохозяйств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С круглогодичным</a:t>
                      </a:r>
                      <a:r>
                        <a:rPr lang="ru-RU" sz="2000" baseline="0" dirty="0" smtClean="0"/>
                        <a:t> проживанием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Имеют свои скважины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Заключено договоров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% охвата</a:t>
                      </a:r>
                      <a:endParaRPr lang="ru-RU" sz="20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3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1050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267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104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985</a:t>
                      </a:r>
                      <a:endParaRPr lang="ru-RU" sz="20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96</a:t>
                      </a:r>
                      <a:endParaRPr lang="ru-RU" sz="20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8850" name="Picture 2" descr="E:\Сход  отчетный 23г\2022г\Дороги\11.02.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054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Дороги\WhatsApp Image 2022-02-10 at 20.29.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260648"/>
            <a:ext cx="5143500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5452715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3251" name="Объект 5"/>
          <p:cNvSpPr>
            <a:spLocks noGrp="1" noChangeAspect="1"/>
          </p:cNvSpPr>
          <p:nvPr>
            <p:ph idx="1"/>
          </p:nvPr>
        </p:nvSpPr>
        <p:spPr>
          <a:xfrm>
            <a:off x="0" y="11113"/>
            <a:ext cx="9144000" cy="68580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325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E:\Сход  отчетный 23г\2022г\Дороги\WhatsApp Image 2022-02-10 at 20.29.48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814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132094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2060"/>
                </a:solidFill>
              </a:rPr>
              <a:t>Общая численность населения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95536" y="1772816"/>
          <a:ext cx="85689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750" y="0"/>
            <a:ext cx="80645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динамика численности населения</a:t>
            </a:r>
          </a:p>
        </p:txBody>
      </p:sp>
      <p:graphicFrame>
        <p:nvGraphicFramePr>
          <p:cNvPr id="20486" name="Содержимое 4"/>
          <p:cNvGraphicFramePr>
            <a:graphicFrameLocks/>
          </p:cNvGraphicFramePr>
          <p:nvPr/>
        </p:nvGraphicFramePr>
        <p:xfrm>
          <a:off x="-50800" y="498475"/>
          <a:ext cx="9137650" cy="607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9" name="Диаграмма" r:id="rId5" imgW="9144793" imgH="6084335" progId="Excel.Chart.8">
                  <p:embed/>
                </p:oleObj>
              </mc:Choice>
              <mc:Fallback>
                <p:oleObj name="Диаграмма" r:id="rId5" imgW="9144793" imgH="6084335" progId="Excel.Chart.8">
                  <p:embed/>
                  <p:pic>
                    <p:nvPicPr>
                      <p:cNvPr id="0" name="Picture 4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498475"/>
                        <a:ext cx="9137650" cy="607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3" name="Picture 43" descr="E:\Сход  отчетный 23г\2022г\Выборы\WhatsApp Image 2022-03-16 at 11.34.2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ход  отчетный 23г\2022г\Электрика\сварк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81000"/>
            <a:ext cx="6480720" cy="5856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864666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25524"/>
            <a:ext cx="5778641" cy="672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9465726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39006"/>
              </p:ext>
            </p:extLst>
          </p:nvPr>
        </p:nvGraphicFramePr>
        <p:xfrm>
          <a:off x="0" y="116631"/>
          <a:ext cx="9144000" cy="65527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1551">
                  <a:extLst>
                    <a:ext uri="{9D8B030D-6E8A-4147-A177-3AD203B41FA5}">
                      <a16:colId xmlns:a16="http://schemas.microsoft.com/office/drawing/2014/main" val="2153429778"/>
                    </a:ext>
                  </a:extLst>
                </a:gridCol>
                <a:gridCol w="4572449">
                  <a:extLst>
                    <a:ext uri="{9D8B030D-6E8A-4147-A177-3AD203B41FA5}">
                      <a16:colId xmlns:a16="http://schemas.microsoft.com/office/drawing/2014/main" val="3135419545"/>
                    </a:ext>
                  </a:extLst>
                </a:gridCol>
              </a:tblGrid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Улица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Количество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3454370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Горького 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558974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Первомайская 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7210561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Ст.Разина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556701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Ленина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797216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Советская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474620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Заводская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5421108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Спортивная 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242343"/>
                  </a:ext>
                </a:extLst>
              </a:tr>
              <a:tr h="72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Сельская</a:t>
                      </a:r>
                      <a:endParaRPr lang="ru-RU" sz="18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012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143971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12967" cy="6597352"/>
          </a:xfrm>
        </p:spPr>
      </p:pic>
    </p:spTree>
    <p:extLst>
      <p:ext uri="{BB962C8B-B14F-4D97-AF65-F5344CB8AC3E}">
        <p14:creationId xmlns:p14="http://schemas.microsoft.com/office/powerpoint/2010/main" val="703932789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019126"/>
              </p:ext>
            </p:extLst>
          </p:nvPr>
        </p:nvGraphicFramePr>
        <p:xfrm>
          <a:off x="0" y="0"/>
          <a:ext cx="9144000" cy="6766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8264">
                  <a:extLst>
                    <a:ext uri="{9D8B030D-6E8A-4147-A177-3AD203B41FA5}">
                      <a16:colId xmlns:a16="http://schemas.microsoft.com/office/drawing/2014/main" val="4201475025"/>
                    </a:ext>
                  </a:extLst>
                </a:gridCol>
                <a:gridCol w="2415736">
                  <a:extLst>
                    <a:ext uri="{9D8B030D-6E8A-4147-A177-3AD203B41FA5}">
                      <a16:colId xmlns:a16="http://schemas.microsoft.com/office/drawing/2014/main" val="2094537401"/>
                    </a:ext>
                  </a:extLst>
                </a:gridCol>
              </a:tblGrid>
              <a:tr h="676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ГОРЬКОГО, д. 26А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ХАЛИУЛЛИН ИЛЬШАТ ГАБДРАХМАНОВИЧ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12 289,00 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88181080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ГОРЬКОГО, д. 34, кв. 4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ГАБДУЛЛАЗЯНОВА КСЕНИЯ СЕРГЕЕВНА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5 712,03 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3538054465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ГОРЬКОГО, д. 40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 err="1">
                          <a:effectLst/>
                        </a:rPr>
                        <a:t>Хамидуллина</a:t>
                      </a:r>
                      <a:r>
                        <a:rPr lang="ru-RU" sz="1400" dirty="0">
                          <a:effectLst/>
                        </a:rPr>
                        <a:t> Ирина Владимировна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2 498,24 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3204190139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ГОРЬКОГО, д. 55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БАГАУТДИНОВА ЭЛЬНАРА РЕНАТОВНА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10 501,50 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3602028200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ГОРЬКОГО, д. 57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 err="1">
                          <a:effectLst/>
                        </a:rPr>
                        <a:t>Чиляков</a:t>
                      </a:r>
                      <a:r>
                        <a:rPr lang="ru-RU" sz="1400" dirty="0">
                          <a:effectLst/>
                        </a:rPr>
                        <a:t> Николай Михайлович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5 930,07 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1633830826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ГОРЬКОГО, д. 62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КЫЧИН ВАЛЕРИЙ СЕМЕНОВИЧ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6 164,43 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765371194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ГОРЬКОГО, д. 102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ШУЛОВА НИНА ВАСИЛЬЕВНА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5 654,14 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1265991334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ГОРЬКОГО, д. 144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АСАФОВА АННА КОНСТАНТИНОВНА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17 641,13 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4190069913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ГОРЬКОГО, д. 151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МАКСИМОВА ЕЛЕНА ВАСИЛЬЕВНА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9 283,12 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3700525805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ДЗЕРЖИНСКОГО, д. 5, кв. 2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УДАЛОВ ГЕННАДИЙ АНДРЕЕВИЧ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16 170,83 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3650271617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ДЗЕРЖИНСКОГО, д. 7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КОСОГОРОВА ТАТЬЯНА СЕРГЕЕВНА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25 720,97 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98555023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ДЗЕРЖИНСКОГО, д. 26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Павлова Надежда Николаевна</a:t>
                      </a:r>
                      <a:endParaRPr lang="ru-RU" sz="14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5 823,67 </a:t>
                      </a:r>
                      <a:endParaRPr lang="ru-RU" sz="14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41763" marR="41763" marT="0" marB="0" anchor="ctr"/>
                </a:tc>
                <a:extLst>
                  <a:ext uri="{0D108BD9-81ED-4DB2-BD59-A6C34878D82A}">
                    <a16:rowId xmlns:a16="http://schemas.microsoft.com/office/drawing/2014/main" val="1155294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127518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888214"/>
              </p:ext>
            </p:extLst>
          </p:nvPr>
        </p:nvGraphicFramePr>
        <p:xfrm>
          <a:off x="107504" y="476672"/>
          <a:ext cx="9036496" cy="6192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49162">
                  <a:extLst>
                    <a:ext uri="{9D8B030D-6E8A-4147-A177-3AD203B41FA5}">
                      <a16:colId xmlns:a16="http://schemas.microsoft.com/office/drawing/2014/main" val="633434171"/>
                    </a:ext>
                  </a:extLst>
                </a:gridCol>
                <a:gridCol w="2387334">
                  <a:extLst>
                    <a:ext uri="{9D8B030D-6E8A-4147-A177-3AD203B41FA5}">
                      <a16:colId xmlns:a16="http://schemas.microsoft.com/office/drawing/2014/main" val="3301612933"/>
                    </a:ext>
                  </a:extLst>
                </a:gridCol>
              </a:tblGrid>
              <a:tr h="185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ДЗЕРЖИНСКОГО, д. 45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ФАТКУЛЛИНА ЭЛЬМИРА САБИРЗЯНОВНА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18 913,53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495455"/>
                  </a:ext>
                </a:extLst>
              </a:tr>
              <a:tr h="185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ЗАВОДСКАЯ, д. 3Б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НЕГЛЯДЕЕВА НАТАЛЬЯ СЕРГЕЕВНА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5 226,01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6074174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ЗАВОДСКАЯ, д. 17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НАЗАРОВ ГЕННАДИЙ ИВАНОВИЧ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7 140,79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2476227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ЗВЕЗДНАЯ, д. 5А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Мурашкина Наиля Сабировна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10 544,55 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477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543201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892365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8265">
                  <a:extLst>
                    <a:ext uri="{9D8B030D-6E8A-4147-A177-3AD203B41FA5}">
                      <a16:colId xmlns:a16="http://schemas.microsoft.com/office/drawing/2014/main" val="96685916"/>
                    </a:ext>
                  </a:extLst>
                </a:gridCol>
                <a:gridCol w="2415735">
                  <a:extLst>
                    <a:ext uri="{9D8B030D-6E8A-4147-A177-3AD203B41FA5}">
                      <a16:colId xmlns:a16="http://schemas.microsoft.com/office/drawing/2014/main" val="2417256291"/>
                    </a:ext>
                  </a:extLst>
                </a:gridCol>
              </a:tblGrid>
              <a:tr h="839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ЗВЕЗДНАЯ, д. 10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Насыров Фердинат Салимуллович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7 084,83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3052352"/>
                  </a:ext>
                </a:extLst>
              </a:tr>
              <a:tr h="839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КАРЛА МАРКСА, д. 10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ДОНЕЛА АЛЕВТИНА ИВАНОВНА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12 717,81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858990"/>
                  </a:ext>
                </a:extLst>
              </a:tr>
              <a:tr h="839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КАРЛА МАРКСА, д. 60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ХУСАИНОВ РИМ МАРАТОВИЧ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21 681,61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186875"/>
                  </a:ext>
                </a:extLst>
              </a:tr>
              <a:tr h="978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КОЛХОЗНАЯ, д. 8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Хисматуллина Кафия Киямовна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21 088,55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3480930"/>
                  </a:ext>
                </a:extLst>
              </a:tr>
              <a:tr h="12599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КОЛХОЗНАЯ, д. 24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КУЧУМОВ АЛЕКСАНДР НИКОЛАЕВИЧ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10 604,50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1480075"/>
                  </a:ext>
                </a:extLst>
              </a:tr>
              <a:tr h="839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ЛЕНИНА, д. 49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ЛАПИНА НИНА ГРИГОРЬЕВНА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13 695,30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9055651"/>
                  </a:ext>
                </a:extLst>
              </a:tr>
              <a:tr h="12599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Ул.. ЛЕНИНА, д. 51</a:t>
                      </a:r>
                      <a:br>
                        <a:rPr lang="ru-RU" sz="1800">
                          <a:effectLst/>
                        </a:rPr>
                      </a:br>
                      <a:r>
                        <a:rPr lang="ru-RU" sz="1800">
                          <a:effectLst/>
                        </a:rPr>
                        <a:t>ГИБАЙДУЛЛИНА ДИЛЯРА ФАРИДОВНА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7 668,62 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6837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656001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168640"/>
              </p:ext>
            </p:extLst>
          </p:nvPr>
        </p:nvGraphicFramePr>
        <p:xfrm>
          <a:off x="107504" y="0"/>
          <a:ext cx="9036496" cy="6858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49161">
                  <a:extLst>
                    <a:ext uri="{9D8B030D-6E8A-4147-A177-3AD203B41FA5}">
                      <a16:colId xmlns:a16="http://schemas.microsoft.com/office/drawing/2014/main" val="3030533733"/>
                    </a:ext>
                  </a:extLst>
                </a:gridCol>
                <a:gridCol w="2387335">
                  <a:extLst>
                    <a:ext uri="{9D8B030D-6E8A-4147-A177-3AD203B41FA5}">
                      <a16:colId xmlns:a16="http://schemas.microsoft.com/office/drawing/2014/main" val="3245548476"/>
                    </a:ext>
                  </a:extLst>
                </a:gridCol>
              </a:tblGrid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Ул.. ЛЕНИНА, д. 89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САВИН ВИКТОР ГЕРГИЕВИЧ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22 777,31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2043232474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Ул.. ПЕРВОМАЙСКАЯ, д. 16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 err="1">
                          <a:effectLst/>
                        </a:rPr>
                        <a:t>Ключникова</a:t>
                      </a:r>
                      <a:r>
                        <a:rPr lang="ru-RU" sz="1600" dirty="0">
                          <a:effectLst/>
                        </a:rPr>
                        <a:t> Антонина Сергеевна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10 922,00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3636247480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Ул.. ПЕРВОМАЙСКАЯ, д. 44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ИБРЯЙЧЕВА ЛЕНА ГРИГОРЬЕВНА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26 948,29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1537519647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Ул.. ПЕРВОМАЙСКАЯ, д. 51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ЯКОВЛЕВА ВАССА СТЕПАНОВНА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13 826,13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1912550399"/>
                  </a:ext>
                </a:extLst>
              </a:tr>
              <a:tr h="935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Ул.. ПЕРВОМАЙСКАЯ, д. 64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ЛЕЩЁВ ДМИТРИЙ АЛЕКСАНДРОВИЧ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30 067,70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1299021972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Ул.. ПЕРВОМАЙСКАЯ, д. 69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БУХМИНА ЕВДОКИЯ ПЕТРОВНА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27 310,31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1952540820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Ул.. ПЕРВОМАЙСКАЯ, д. 74Б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Орлов Валерий Николаевич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25 922,00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1268599480"/>
                  </a:ext>
                </a:extLst>
              </a:tr>
              <a:tr h="935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Ул.. ПЕРВОМАЙСКАЯ, д. 90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МУХАМЕТЗЯНОВА ГУЗАЛИЯ ЗАУДАТОВНА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8 364,45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4252620075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Ул.. СОВЕТСКАЯ, д. 43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Ливада Анатолий Николаевич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5 459,98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1997978945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Ул.. СОВЕТСКАЯ, д. 106, кв. 1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АРБУЗОВА РИМА ВАСИЛЬЕВНА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11 342,11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1707" marR="51707" marT="0" marB="0" anchor="ctr"/>
                </a:tc>
                <a:extLst>
                  <a:ext uri="{0D108BD9-81ED-4DB2-BD59-A6C34878D82A}">
                    <a16:rowId xmlns:a16="http://schemas.microsoft.com/office/drawing/2014/main" val="3538608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507852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684235"/>
              </p:ext>
            </p:extLst>
          </p:nvPr>
        </p:nvGraphicFramePr>
        <p:xfrm>
          <a:off x="0" y="-2"/>
          <a:ext cx="9252519" cy="6995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08113">
                  <a:extLst>
                    <a:ext uri="{9D8B030D-6E8A-4147-A177-3AD203B41FA5}">
                      <a16:colId xmlns:a16="http://schemas.microsoft.com/office/drawing/2014/main" val="421209188"/>
                    </a:ext>
                  </a:extLst>
                </a:gridCol>
                <a:gridCol w="2444406">
                  <a:extLst>
                    <a:ext uri="{9D8B030D-6E8A-4147-A177-3AD203B41FA5}">
                      <a16:colId xmlns:a16="http://schemas.microsoft.com/office/drawing/2014/main" val="1099583048"/>
                    </a:ext>
                  </a:extLst>
                </a:gridCol>
              </a:tblGrid>
              <a:tr h="588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СПОРТИВНАЯ, д. 11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Сиразетдинов Рифкат Талгатович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6 649,10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2442529907"/>
                  </a:ext>
                </a:extLst>
              </a:tr>
              <a:tr h="866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СПОРТИВНАЯ, д. 15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НУРГАЛИЕВ ИЛЬДАР САИТГАЛИЕВИЧ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6 649,10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2352622416"/>
                  </a:ext>
                </a:extLst>
              </a:tr>
              <a:tr h="588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СТЕПАНА РАЗИНА, д. 6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ШИКОВА ЛЮДМИЛА НИКОЛАЕВНА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11 616,37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2526598368"/>
                  </a:ext>
                </a:extLst>
              </a:tr>
              <a:tr h="588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СТЕПАНА РАЗИНА, д. 7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Матвеев Л.В.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14 513,34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1966273532"/>
                  </a:ext>
                </a:extLst>
              </a:tr>
              <a:tr h="588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СТЕПАНА РАЗИНА, д. 41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ГУДЦОВА НАИЛЯ МАНСУРОВНА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5 433,86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3103364378"/>
                  </a:ext>
                </a:extLst>
              </a:tr>
              <a:tr h="866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Ул.. ЧЕРНЫШЕВСКОГО, д. 12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МИНГАЛИМОВ РАДИК ВАСИЛЬЕВИЧ</a:t>
                      </a:r>
                      <a:endParaRPr lang="ru-RU" sz="9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12 027,67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1422900752"/>
                  </a:ext>
                </a:extLst>
              </a:tr>
              <a:tr h="588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ЧКАЛОВА, д. 20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Колобова Прасковья Николаевна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10 922,00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2106108768"/>
                  </a:ext>
                </a:extLst>
              </a:tr>
              <a:tr h="588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ЧКАЛОВА, д. 21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Липатов Евгений Вечеславович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28 105,83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1720780242"/>
                  </a:ext>
                </a:extLst>
              </a:tr>
              <a:tr h="866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ЭНЕРГЕТИКОВ, д. 26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ЧЕРДАКОВА ТАТЬЯНА ВАСИЛЬЕВНА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5 487,12 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2757420820"/>
                  </a:ext>
                </a:extLst>
              </a:tr>
              <a:tr h="8666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Ул.. ЭНЕРГЕТИКОВ, д. 67</a:t>
                      </a:r>
                      <a:br>
                        <a:rPr lang="ru-RU" sz="1400">
                          <a:effectLst/>
                        </a:rPr>
                      </a:br>
                      <a:r>
                        <a:rPr lang="ru-RU" sz="1400">
                          <a:effectLst/>
                        </a:rPr>
                        <a:t>ЩЕЛОКОВА ТАТЬЯНА СЕРАФИМОВНА</a:t>
                      </a:r>
                      <a:endParaRPr lang="ru-RU" sz="9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6 786,93 </a:t>
                      </a:r>
                      <a:endParaRPr lang="ru-RU" sz="9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54292" marR="54292" marT="0" marB="0" anchor="ctr"/>
                </a:tc>
                <a:extLst>
                  <a:ext uri="{0D108BD9-81ED-4DB2-BD59-A6C34878D82A}">
                    <a16:rowId xmlns:a16="http://schemas.microsoft.com/office/drawing/2014/main" val="368439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197963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6018" name="Picture 2" descr="E:\Сход  отчетный 23г\2022г\Вода\29 апр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3854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2" descr="E:\Сход  отчетный 23г\2022г\Сход\14.03 собрание 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80999"/>
            <a:ext cx="7920880" cy="5791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1172609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 descr="E:\Сход  отчетный 23г\2022г\Вода\Авария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12771"/>
      </p:ext>
    </p:extLst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 descr="E:\Сход  отчетный 23г\2022г\Вода\Авария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910422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1035496"/>
            <a:ext cx="6750750" cy="9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56938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E:\Сход  отчетный 23г\2022г\Вода\ПУ 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-1524000"/>
            <a:ext cx="7429500" cy="9906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5972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932647"/>
              </p:ext>
            </p:extLst>
          </p:nvPr>
        </p:nvGraphicFramePr>
        <p:xfrm>
          <a:off x="0" y="-27384"/>
          <a:ext cx="9323512" cy="707759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39505">
                  <a:extLst>
                    <a:ext uri="{9D8B030D-6E8A-4147-A177-3AD203B41FA5}">
                      <a16:colId xmlns:a16="http://schemas.microsoft.com/office/drawing/2014/main" val="115824612"/>
                    </a:ext>
                  </a:extLst>
                </a:gridCol>
                <a:gridCol w="3684007">
                  <a:extLst>
                    <a:ext uri="{9D8B030D-6E8A-4147-A177-3AD203B41FA5}">
                      <a16:colId xmlns:a16="http://schemas.microsoft.com/office/drawing/2014/main" val="2071886988"/>
                    </a:ext>
                  </a:extLst>
                </a:gridCol>
              </a:tblGrid>
              <a:tr h="96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расходов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Факт (тыс.)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за 2022 г.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8866833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Заработная плата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550 083,00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833995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Взносы 30,2%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168 843,06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3366904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Водный налог 4 кв.2021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               22 200,00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9830073"/>
                  </a:ext>
                </a:extLst>
              </a:tr>
              <a:tr h="493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Водный налог 1, 2,3 </a:t>
                      </a:r>
                      <a:r>
                        <a:rPr lang="ru-RU" sz="1600" dirty="0" err="1">
                          <a:effectLst/>
                        </a:rPr>
                        <a:t>кв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15 609,00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852921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Налог УСН 1,2,3 кв.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 indent="-20955"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26 000,00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8067605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Химанализ</a:t>
                      </a:r>
                      <a:r>
                        <a:rPr lang="ru-RU" sz="1600" dirty="0">
                          <a:effectLst/>
                        </a:rPr>
                        <a:t> воды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53 856,00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8032106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Услуги банка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5 005,40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0116921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Материалы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76 991,78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35492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ЭЦП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11 100,00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590820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Услуги спецтехники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25 300,00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170970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Услуги по подлючению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21 400,00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8204548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Устранение аварии на водопроводе(ООО Исток) 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157 520,00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7969945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Ремонт водопровода и установка регулятора давления (ООО Исток)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162 983,00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3255171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Канцтовары (ИП Тарасов)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10 000,00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3827729"/>
                  </a:ext>
                </a:extLst>
              </a:tr>
              <a:tr h="394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СуиЗ Лоцман </a:t>
                      </a:r>
                      <a:endParaRPr lang="ru-RU" sz="16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29 802,00 </a:t>
                      </a:r>
                      <a:endParaRPr lang="ru-RU" sz="16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1445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677092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813376"/>
          </a:xfrm>
        </p:spPr>
      </p:pic>
      <p:pic>
        <p:nvPicPr>
          <p:cNvPr id="92162" name="Picture 2" descr="E:\Сход  отчетный 23г\2022г\Вода\Каптаж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834783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77042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7740867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E:\Сход  отчетный 23г\2022г\Вода\ПУ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6801270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5234" name="Picture 2" descr="E:\Сход  отчетный 23г\2022г\МУСОР\Покос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065343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8435" name="Объект 3"/>
          <p:cNvSpPr>
            <a:spLocks noGrp="1" noChangeAspect="1"/>
          </p:cNvSpPr>
          <p:nvPr>
            <p:ph idx="1"/>
          </p:nvPr>
        </p:nvSpPr>
        <p:spPr>
          <a:xfrm>
            <a:off x="251520" y="0"/>
            <a:ext cx="8892480" cy="6670904"/>
          </a:xfrm>
        </p:spPr>
        <p:txBody>
          <a:bodyPr/>
          <a:lstStyle/>
          <a:p>
            <a:endParaRPr lang="ru-RU" altLang="ru-RU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381000"/>
          <a:ext cx="8642350" cy="6072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176">
                  <a:extLst>
                    <a:ext uri="{9D8B030D-6E8A-4147-A177-3AD203B41FA5}">
                      <a16:colId xmlns:a16="http://schemas.microsoft.com/office/drawing/2014/main" val="252500947"/>
                    </a:ext>
                  </a:extLst>
                </a:gridCol>
                <a:gridCol w="5833586">
                  <a:extLst>
                    <a:ext uri="{9D8B030D-6E8A-4147-A177-3AD203B41FA5}">
                      <a16:colId xmlns:a16="http://schemas.microsoft.com/office/drawing/2014/main" val="3658863006"/>
                    </a:ext>
                  </a:extLst>
                </a:gridCol>
                <a:gridCol w="2160588">
                  <a:extLst>
                    <a:ext uri="{9D8B030D-6E8A-4147-A177-3AD203B41FA5}">
                      <a16:colId xmlns:a16="http://schemas.microsoft.com/office/drawing/2014/main" val="2772930858"/>
                    </a:ext>
                  </a:extLst>
                </a:gridCol>
              </a:tblGrid>
              <a:tr h="714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</a:t>
                      </a:r>
                      <a:r>
                        <a:rPr lang="ru-RU" sz="1400" dirty="0" err="1">
                          <a:effectLst/>
                        </a:rPr>
                        <a:t>п</a:t>
                      </a:r>
                      <a:r>
                        <a:rPr lang="ru-RU" sz="1400" dirty="0">
                          <a:effectLst/>
                        </a:rPr>
                        <a:t>/</a:t>
                      </a:r>
                      <a:r>
                        <a:rPr lang="ru-RU" sz="1400" dirty="0" err="1">
                          <a:effectLst/>
                        </a:rPr>
                        <a:t>п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Кол-во участков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864099813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«Родник 5-ый трест»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91601570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 «Шиповник»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167690325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«Девон»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823837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«Волга МВД РТ»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16105927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«Вишенка»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4014557016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«Грушовка»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41639928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 «Этилен»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1408496399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№12 КАПО </a:t>
                      </a:r>
                      <a:r>
                        <a:rPr lang="ru-RU" sz="2000" dirty="0" err="1">
                          <a:effectLst/>
                        </a:rPr>
                        <a:t>им.С.П.Горбунова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1111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32287536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«Горный» 1,2 сад №6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427834363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«Родник ГАИ МВД РТ»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98116591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</a:t>
                      </a:r>
                      <a:r>
                        <a:rPr lang="ru-RU" sz="2000" dirty="0" err="1">
                          <a:effectLst/>
                        </a:rPr>
                        <a:t>Идель</a:t>
                      </a:r>
                      <a:r>
                        <a:rPr lang="ru-RU" sz="2000" dirty="0">
                          <a:effectLst/>
                        </a:rPr>
                        <a:t>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300815757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«21 век»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19782400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СТ «Конструктор»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199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79940942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СНТ «Горизонт»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54</a:t>
                      </a:r>
                      <a:endParaRPr lang="ru-RU" sz="120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241172774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Итого</a:t>
                      </a:r>
                      <a:endParaRPr lang="ru-RU" sz="20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3029</a:t>
                      </a:r>
                      <a:endParaRPr lang="ru-RU" sz="1200" dirty="0">
                        <a:effectLst/>
                        <a:latin typeface="Liberation Serif"/>
                        <a:ea typeface="Calibri" panose="020F0502020204030204" pitchFamily="34" charset="0"/>
                        <a:cs typeface="FreeSans"/>
                      </a:endParaRPr>
                    </a:p>
                  </a:txBody>
                  <a:tcPr marL="68591" marR="68591" marT="0" marB="0"/>
                </a:tc>
                <a:extLst>
                  <a:ext uri="{0D108BD9-81ED-4DB2-BD59-A6C34878D82A}">
                    <a16:rowId xmlns:a16="http://schemas.microsoft.com/office/drawing/2014/main" val="488873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654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73008" cy="6768752"/>
          </a:xfrm>
        </p:spPr>
      </p:pic>
      <p:pic>
        <p:nvPicPr>
          <p:cNvPr id="97282" name="Picture 2" descr="E:\Сход  отчетный 23г\2022г\События\Посадка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6581025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8306" name="Picture 2" descr="E:\Сход  отчетный 23г\2022г\События\Посадка 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551383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58000"/>
          </a:xfrm>
        </p:spPr>
      </p:pic>
      <p:pic>
        <p:nvPicPr>
          <p:cNvPr id="99330" name="Picture 2" descr="E:\Сход  отчетный 23г\2022г\События\Посадк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93149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6258" name="Picture 2" descr="E:\Сход  отчетный 23г\2022г\МУСОР\пляж 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92887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 descr="E:\Сход  отчетный 23г\2022г\МУСОР\Пляж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53164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88640"/>
            <a:ext cx="9036496" cy="60385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  <a:cs typeface="Times New Roman"/>
              </a:rPr>
              <a:t>Господдержка ЛПХ в 2023 году</a:t>
            </a:r>
            <a:r>
              <a:rPr lang="ru-RU" sz="1400" b="1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Times New Roman"/>
              <a:cs typeface="Times New Roman"/>
            </a:endParaRPr>
          </a:p>
          <a:p>
            <a:pPr indent="34290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  <a:cs typeface="Times New Roman"/>
              </a:rPr>
              <a:t>В рамках Закона Республики Татарстан от 12.01.2016 № 3-ЗРТ «О государственной поддержке развития личных подсобных хозяйств на территории РТ» и </a:t>
            </a:r>
            <a:r>
              <a:rPr lang="ru-RU" sz="1400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ПКМ РТ от 15.06.2021 № 452</a:t>
            </a:r>
            <a:r>
              <a:rPr lang="ru-RU" sz="1400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  <a:cs typeface="Times New Roman"/>
              </a:rPr>
              <a:t> осуществляется </a:t>
            </a:r>
            <a:r>
              <a:rPr lang="ru-RU" sz="1400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поддержка ЛПХ из бюджета РТ на субсидирование части затрат:</a:t>
            </a:r>
            <a:endParaRPr lang="ru-RU" sz="1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          1. По строительству мини-ферм молочного направления из расчета 600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 на молочную ферму до 8 коров, 300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 на молочную ферму до 5 коров.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          2.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 На приобретение товарного и племенного поголовья нетелей и первотелок из расчета соответственно 60,0 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 и 70,0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 Кроме того, возмещается дополнительно 10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 при замене лейкозной коровы. Приобретение нетелей не более 5 голов на 1 ЛПХ.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          3. 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На возмещение части затрат по содержанию дойного стада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 из расчета 2 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. на корову в подворьях, содержащих 1 корову, 3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. – 2 коровы, 4 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. – 3 коровы и более. </a:t>
            </a:r>
            <a:endParaRPr lang="ru-RU" sz="1400" dirty="0"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Выплата производится при условии подписания договора на проведение ветеринарных мероприятий на 500 рублей с дополнительной выплатой субсидии на каждую корову 300 рублей.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Учитывается запись о наличии дойных коров и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козоматок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 в электронной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похозяйственной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 книге СП по состоянию на 1 января 2023 года.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4. На содержание кобыл старше 3-х лет – из расчета 5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тыс.руб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. на голову. Учитывается запись о наличии кобыл в электронной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похозяйственной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 книге СП по состоянию на 1 января 2023 года.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5. На приобретение молодняка птицы из расчета 200 руб./1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гол.индейки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, 200 руб./1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гол.гуся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, 120 руб./1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гол.утки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, 100 руб./1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гол.бройлера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, с приобретением на 1 ЛПХ от 50 до 100 голов птицы. Учитывается запись о поголовье приобретенной птицы в электронной </a:t>
            </a:r>
            <a:r>
              <a:rPr lang="ru-RU" sz="1400" dirty="0" err="1" smtClean="0">
                <a:effectLst/>
                <a:latin typeface="Times New Roman"/>
                <a:ea typeface="Times New Roman"/>
                <a:cs typeface="Times New Roman"/>
              </a:rPr>
              <a:t>похозяйственной</a:t>
            </a: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 книге СП по состоянию с 1 апреля по 1 июля 2023 года.</a:t>
            </a:r>
            <a:endParaRPr lang="ru-RU" sz="14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1357377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968861"/>
              </p:ext>
            </p:extLst>
          </p:nvPr>
        </p:nvGraphicFramePr>
        <p:xfrm>
          <a:off x="0" y="694236"/>
          <a:ext cx="9144000" cy="616376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7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5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8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сельских поселений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Субсидии гражданам, ведущим личное подсобное хозяйство,  на возмещение части затрат на содержание дойных коров,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козоматок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 козочек старше одного года в 2022 году, тыс. руб.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Большемеминское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22,600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Верхнеуслонское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49,800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Введенско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-Слободское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Вахитовское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29,400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Кураловское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3,800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Кильдеевское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17,000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Коргузинское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27,900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Канашское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30,800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Макуловское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73,200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Майданское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19,300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Новорусско-Маматкозинское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62,800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104,400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Соболевское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347,200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Бурнашевское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6,600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Печищинское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13,400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Набережно-Морквашское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20,500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4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Нижнеуслонское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9,100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Шеланговское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143,900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2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Ямбулатовское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26,700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853" marR="46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55630"/>
            <a:ext cx="914400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Субсидии, выданные личным подсобным хозяйствам в Верхнеуслонском муниципальном районе в 2022 году.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19820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3" y="381000"/>
            <a:ext cx="7346453" cy="5791200"/>
          </a:xfrm>
        </p:spPr>
      </p:pic>
    </p:spTree>
    <p:extLst>
      <p:ext uri="{BB962C8B-B14F-4D97-AF65-F5344CB8AC3E}">
        <p14:creationId xmlns:p14="http://schemas.microsoft.com/office/powerpoint/2010/main" val="3251921730"/>
      </p:ext>
    </p:extLst>
  </p:cSld>
  <p:clrMapOvr>
    <a:masterClrMapping/>
  </p:clrMapOvr>
  <p:transition spd="med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036496" cy="6624736"/>
          </a:xfrm>
        </p:spPr>
      </p:pic>
    </p:spTree>
    <p:extLst>
      <p:ext uri="{BB962C8B-B14F-4D97-AF65-F5344CB8AC3E}">
        <p14:creationId xmlns:p14="http://schemas.microsoft.com/office/powerpoint/2010/main" val="1307881908"/>
      </p:ext>
    </p:extLst>
  </p:cSld>
  <p:clrMapOvr>
    <a:masterClrMapping/>
  </p:clrMapOvr>
  <p:transition spd="med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036495" cy="6360368"/>
          </a:xfrm>
        </p:spPr>
      </p:pic>
    </p:spTree>
    <p:extLst>
      <p:ext uri="{BB962C8B-B14F-4D97-AF65-F5344CB8AC3E}">
        <p14:creationId xmlns:p14="http://schemas.microsoft.com/office/powerpoint/2010/main" val="2505571617"/>
      </p:ext>
    </p:extLst>
  </p:cSld>
  <p:clrMapOvr>
    <a:masterClrMapping/>
  </p:clrMapOvr>
  <p:transition spd="med">
    <p:fade/>
  </p:transition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Текстура дерева 16 х 9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115" id="{6D802E96-7B24-457C-A326-69AF839D4486}" vid="{C3FFE3C6-9A62-4BEA-9FE0-A8BC12B9BC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Woodgrain_16x9">
    <a:dk1>
      <a:sysClr val="windowText" lastClr="000000"/>
    </a:dk1>
    <a:lt1>
      <a:sysClr val="window" lastClr="FFFFFF"/>
    </a:lt1>
    <a:dk2>
      <a:srgbClr val="90B365"/>
    </a:dk2>
    <a:lt2>
      <a:srgbClr val="EEECE1"/>
    </a:lt2>
    <a:accent1>
      <a:srgbClr val="4283D2"/>
    </a:accent1>
    <a:accent2>
      <a:srgbClr val="6E9D35"/>
    </a:accent2>
    <a:accent3>
      <a:srgbClr val="DE6742"/>
    </a:accent3>
    <a:accent4>
      <a:srgbClr val="8F73DF"/>
    </a:accent4>
    <a:accent5>
      <a:srgbClr val="CB991B"/>
    </a:accent5>
    <a:accent6>
      <a:srgbClr val="7F7F7F"/>
    </a:accent6>
    <a:hlink>
      <a:srgbClr val="90B365"/>
    </a:hlink>
    <a:folHlink>
      <a:srgbClr val="7F7F7F"/>
    </a:folHlink>
  </a:clrScheme>
  <a:fontScheme name="Century">
    <a:majorFont>
      <a:latin typeface="Century"/>
      <a:ea typeface=""/>
      <a:cs typeface=""/>
    </a:majorFont>
    <a:minorFont>
      <a:latin typeface="Century"/>
      <a:ea typeface=""/>
      <a:cs typeface=""/>
    </a:minorFont>
  </a:fontScheme>
  <a:fmtScheme name="Elemental">
    <a: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48000">
            <a:schemeClr val="phClr">
              <a:tint val="54000"/>
              <a:satMod val="140000"/>
            </a:schemeClr>
          </a:gs>
          <a:gs pos="100000">
            <a:schemeClr val="phClr">
              <a:tint val="24000"/>
              <a:satMod val="260000"/>
            </a:schemeClr>
          </a:gs>
        </a:gsLst>
        <a:lin ang="16200000" scaled="1"/>
      </a:gradFill>
      <a:gradFill rotWithShape="1">
        <a:gsLst>
          <a:gs pos="0">
            <a:schemeClr val="phClr"/>
          </a:gs>
          <a:gs pos="100000">
            <a:schemeClr val="phClr">
              <a:shade val="48000"/>
              <a:satMod val="180000"/>
              <a:lumMod val="94000"/>
            </a:schemeClr>
          </a:gs>
          <a:gs pos="100000">
            <a:schemeClr val="phClr">
              <a:shade val="48000"/>
              <a:satMod val="180000"/>
              <a:lumMod val="94000"/>
            </a:schemeClr>
          </a:gs>
        </a:gsLst>
        <a:lin ang="4140000" scaled="1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a:effectStyle>
      <a:effectStyle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a:effectStyle>
      <a:effectStyle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plastic">
          <a:bevelT w="38100" h="3175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Модульная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4.xml><?xml version="1.0" encoding="utf-8"?>
<a:themeOverride xmlns:a="http://schemas.openxmlformats.org/drawingml/2006/main">
  <a:clrScheme name="Woodgrain_16x9">
    <a:dk1>
      <a:sysClr val="windowText" lastClr="000000"/>
    </a:dk1>
    <a:lt1>
      <a:sysClr val="window" lastClr="FFFFFF"/>
    </a:lt1>
    <a:dk2>
      <a:srgbClr val="90B365"/>
    </a:dk2>
    <a:lt2>
      <a:srgbClr val="EEECE1"/>
    </a:lt2>
    <a:accent1>
      <a:srgbClr val="4283D2"/>
    </a:accent1>
    <a:accent2>
      <a:srgbClr val="6E9D35"/>
    </a:accent2>
    <a:accent3>
      <a:srgbClr val="DE6742"/>
    </a:accent3>
    <a:accent4>
      <a:srgbClr val="8F73DF"/>
    </a:accent4>
    <a:accent5>
      <a:srgbClr val="CB991B"/>
    </a:accent5>
    <a:accent6>
      <a:srgbClr val="7F7F7F"/>
    </a:accent6>
    <a:hlink>
      <a:srgbClr val="90B365"/>
    </a:hlink>
    <a:folHlink>
      <a:srgbClr val="7F7F7F"/>
    </a:folHlink>
  </a:clrScheme>
  <a:fontScheme name="Century">
    <a:majorFont>
      <a:latin typeface="Century"/>
      <a:ea typeface=""/>
      <a:cs typeface=""/>
    </a:majorFont>
    <a:minorFont>
      <a:latin typeface="Century"/>
      <a:ea typeface=""/>
      <a:cs typeface=""/>
    </a:minorFont>
  </a:fontScheme>
  <a:fmtScheme name="Elemental">
    <a: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48000">
            <a:schemeClr val="phClr">
              <a:tint val="54000"/>
              <a:satMod val="140000"/>
            </a:schemeClr>
          </a:gs>
          <a:gs pos="100000">
            <a:schemeClr val="phClr">
              <a:tint val="24000"/>
              <a:satMod val="260000"/>
            </a:schemeClr>
          </a:gs>
        </a:gsLst>
        <a:lin ang="16200000" scaled="1"/>
      </a:gradFill>
      <a:gradFill rotWithShape="1">
        <a:gsLst>
          <a:gs pos="0">
            <a:schemeClr val="phClr"/>
          </a:gs>
          <a:gs pos="100000">
            <a:schemeClr val="phClr">
              <a:shade val="48000"/>
              <a:satMod val="180000"/>
              <a:lumMod val="94000"/>
            </a:schemeClr>
          </a:gs>
          <a:gs pos="100000">
            <a:schemeClr val="phClr">
              <a:shade val="48000"/>
              <a:satMod val="180000"/>
              <a:lumMod val="94000"/>
            </a:schemeClr>
          </a:gs>
        </a:gsLst>
        <a:lin ang="4140000" scaled="1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a:effectStyle>
      <a:effectStyle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a:effectStyle>
      <a:effectStyle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plastic">
          <a:bevelT w="38100" h="3175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5248</TotalTime>
  <Words>2083</Words>
  <Application>Microsoft Office PowerPoint</Application>
  <PresentationFormat>Экран (4:3)</PresentationFormat>
  <Paragraphs>680</Paragraphs>
  <Slides>121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121</vt:i4>
      </vt:variant>
    </vt:vector>
  </HeadingPairs>
  <TitlesOfParts>
    <vt:vector size="130" baseType="lpstr">
      <vt:lpstr>Arial</vt:lpstr>
      <vt:lpstr>Calibri</vt:lpstr>
      <vt:lpstr>Century</vt:lpstr>
      <vt:lpstr>FreeSans</vt:lpstr>
      <vt:lpstr>Liberation Serif</vt:lpstr>
      <vt:lpstr>Times New Roman</vt:lpstr>
      <vt:lpstr>Текстура дерева 16 х 9</vt:lpstr>
      <vt:lpstr>Диаграмма</vt:lpstr>
      <vt:lpstr>Unknown</vt:lpstr>
      <vt:lpstr>Отчет  Нижнеуслонского  сельского поселения «Об итогах работы за 2022 год»</vt:lpstr>
      <vt:lpstr>Презентация PowerPoint</vt:lpstr>
      <vt:lpstr>Отчет  Нижнеуслонского  сельского поселения «Об итогах работы за 2021 год»</vt:lpstr>
      <vt:lpstr>Презентация PowerPoint</vt:lpstr>
      <vt:lpstr>Презентация PowerPoint</vt:lpstr>
      <vt:lpstr>Презентация PowerPoint</vt:lpstr>
      <vt:lpstr>Общая численность населения</vt:lpstr>
      <vt:lpstr>Презентация PowerPoint</vt:lpstr>
      <vt:lpstr>Презентация PowerPoint</vt:lpstr>
      <vt:lpstr>Общая численность населения</vt:lpstr>
      <vt:lpstr>Презентация PowerPoint</vt:lpstr>
      <vt:lpstr>     Количество учащихся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детей в МБОУ « Нижнеуслонская ООШ»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Содержание дорог</vt:lpstr>
      <vt:lpstr>Презентация PowerPoint</vt:lpstr>
      <vt:lpstr>Водоснабжение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на 2023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по уплате налогов сотрудниками организаций Республики Татарстан  Учреждение : Исполнительный комитет Нижнеуслонского сельского поселения</dc:title>
  <dc:creator>user</dc:creator>
  <cp:lastModifiedBy>Пользователь Windows</cp:lastModifiedBy>
  <cp:revision>1108</cp:revision>
  <dcterms:created xsi:type="dcterms:W3CDTF">2017-08-01T15:22:40Z</dcterms:created>
  <dcterms:modified xsi:type="dcterms:W3CDTF">2023-01-17T10:27:51Z</dcterms:modified>
</cp:coreProperties>
</file>