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1" autoAdjust="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населения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8B5-4C33-884D-A2068DD4C8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B5-4C33-884D-A2068DD4C8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DE-41D1-93AE-F16D6B629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DE-41D1-93AE-F16D6B629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 18 лет</c:v>
                </c:pt>
                <c:pt idx="1">
                  <c:v>до 60 лет</c:v>
                </c:pt>
                <c:pt idx="2">
                  <c:v>старше 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252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5-4C33-884D-A2068DD4C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 на 1</a:t>
            </a:r>
            <a:r>
              <a:rPr lang="ru-RU" baseline="0" dirty="0" smtClean="0"/>
              <a:t> </a:t>
            </a:r>
            <a:r>
              <a:rPr lang="ru-RU" dirty="0" smtClean="0"/>
              <a:t>светильник</a:t>
            </a:r>
            <a:endParaRPr lang="ru-RU" dirty="0"/>
          </a:p>
        </c:rich>
      </c:tx>
      <c:layout>
        <c:manualLayout>
          <c:xMode val="edge"/>
          <c:yMode val="edge"/>
          <c:x val="0.18067750677506772"/>
          <c:y val="2.589765438782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612204724409439E-2"/>
          <c:y val="0.11272274158939828"/>
          <c:w val="0.57655250410771819"/>
          <c:h val="0.81002800135162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F-4DD5-A64F-02E4F09497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FF-4DD5-A64F-02E4F09497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FF-4DD5-A64F-02E4F0949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479968"/>
        <c:axId val="1352467488"/>
      </c:barChart>
      <c:catAx>
        <c:axId val="13524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467488"/>
        <c:crosses val="autoZero"/>
        <c:auto val="1"/>
        <c:lblAlgn val="ctr"/>
        <c:lblOffset val="100"/>
        <c:noMultiLvlLbl val="0"/>
      </c:catAx>
      <c:valAx>
        <c:axId val="135246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4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515374602564935E-2"/>
          <c:y val="0.94336834112177848"/>
          <c:w val="0.37710453876192307"/>
          <c:h val="5.38331512099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Аналитическая</a:t>
            </a:r>
            <a:r>
              <a:rPr lang="ru-RU" baseline="0" dirty="0" smtClean="0"/>
              <a:t> справка по водоснабжению за последние 3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абонентов</c:v>
                </c:pt>
                <c:pt idx="1">
                  <c:v>заключено договоров</c:v>
                </c:pt>
                <c:pt idx="2">
                  <c:v>начислена плата за воду</c:v>
                </c:pt>
                <c:pt idx="3">
                  <c:v>оплачено пользование водой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277</c:v>
                </c:pt>
                <c:pt idx="1">
                  <c:v>277</c:v>
                </c:pt>
                <c:pt idx="2">
                  <c:v>311</c:v>
                </c:pt>
                <c:pt idx="3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4-4996-9DEC-592ADD6254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абонентов</c:v>
                </c:pt>
                <c:pt idx="1">
                  <c:v>заключено договоров</c:v>
                </c:pt>
                <c:pt idx="2">
                  <c:v>начислена плата за воду</c:v>
                </c:pt>
                <c:pt idx="3">
                  <c:v>оплачено пользование водой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280</c:v>
                </c:pt>
                <c:pt idx="1">
                  <c:v>131</c:v>
                </c:pt>
                <c:pt idx="2">
                  <c:v>721</c:v>
                </c:pt>
                <c:pt idx="3">
                  <c:v>539.29999999999995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4-4996-9DEC-592ADD6254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абонентов</c:v>
                </c:pt>
                <c:pt idx="1">
                  <c:v>заключено договоров</c:v>
                </c:pt>
                <c:pt idx="2">
                  <c:v>начислена плата за воду</c:v>
                </c:pt>
                <c:pt idx="3">
                  <c:v>оплачено пользование водой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301</c:v>
                </c:pt>
                <c:pt idx="1">
                  <c:v>144</c:v>
                </c:pt>
                <c:pt idx="2">
                  <c:v>726</c:v>
                </c:pt>
                <c:pt idx="3">
                  <c:v>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4-4996-9DEC-592ADD625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997216"/>
        <c:axId val="1591998048"/>
      </c:barChart>
      <c:catAx>
        <c:axId val="15919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998048"/>
        <c:crosses val="autoZero"/>
        <c:auto val="1"/>
        <c:lblAlgn val="ctr"/>
        <c:lblOffset val="100"/>
        <c:noMultiLvlLbl val="0"/>
      </c:catAx>
      <c:valAx>
        <c:axId val="159199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9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Анализ</a:t>
            </a:r>
            <a:r>
              <a:rPr lang="ru-RU" baseline="0" dirty="0" smtClean="0"/>
              <a:t> хозяйственной деятельности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прибыль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</c:v>
                </c:pt>
                <c:pt idx="1">
                  <c:v>325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D-4E80-88DF-546BD7B92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прибыль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721</c:v>
                </c:pt>
                <c:pt idx="1">
                  <c:v>431.5</c:v>
                </c:pt>
                <c:pt idx="2">
                  <c:v>107.8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DD-4E80-88DF-546BD7B92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прибыль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726</c:v>
                </c:pt>
                <c:pt idx="1">
                  <c:v>503.7</c:v>
                </c:pt>
                <c:pt idx="2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DD-4E80-88DF-546BD7B9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948960"/>
        <c:axId val="1591932736"/>
      </c:barChart>
      <c:catAx>
        <c:axId val="15919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932736"/>
        <c:crosses val="autoZero"/>
        <c:auto val="1"/>
        <c:lblAlgn val="ctr"/>
        <c:lblOffset val="100"/>
        <c:noMultiLvlLbl val="0"/>
      </c:catAx>
      <c:valAx>
        <c:axId val="15919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94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Оплата электроэнергии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494032972440942"/>
          <c:y val="8.2253993463706099E-2"/>
          <c:w val="0.70505967027559058"/>
          <c:h val="0.7777780033355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начислено за электроэнергию</c:v>
                </c:pt>
                <c:pt idx="1">
                  <c:v>уплачено из собственных средств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540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8-44FD-ACF9-19E4522EE8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начислено за электроэнергию</c:v>
                </c:pt>
                <c:pt idx="1">
                  <c:v>уплачено из собственных средств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647</c:v>
                </c:pt>
                <c:pt idx="1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8-44FD-ACF9-19E4522EE8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начислено за электроэнергию</c:v>
                </c:pt>
                <c:pt idx="1">
                  <c:v>уплачено из собственных средств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565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8-44FD-ACF9-19E4522EE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464992"/>
        <c:axId val="1352465408"/>
      </c:barChart>
      <c:catAx>
        <c:axId val="13524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465408"/>
        <c:crosses val="autoZero"/>
        <c:auto val="1"/>
        <c:lblAlgn val="ctr"/>
        <c:lblOffset val="100"/>
        <c:noMultiLvlLbl val="0"/>
      </c:catAx>
      <c:valAx>
        <c:axId val="13524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4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Состав</a:t>
            </a:r>
            <a:r>
              <a:rPr lang="ru-RU" baseline="0" dirty="0" smtClean="0"/>
              <a:t> населения по возрастам за последние 3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18 лет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55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C-4C71-B1F2-6453C7540F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60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286</c:v>
                </c:pt>
                <c:pt idx="1">
                  <c:v>272</c:v>
                </c:pt>
                <c:pt idx="2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C-4C71-B1F2-6453C7540F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 60 лет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</c:v>
                </c:pt>
                <c:pt idx="1">
                  <c:v>133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6C-4C71-B1F2-6453C7540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359488"/>
        <c:axId val="32171136"/>
      </c:barChart>
      <c:catAx>
        <c:axId val="933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71136"/>
        <c:crosses val="autoZero"/>
        <c:auto val="1"/>
        <c:lblAlgn val="ctr"/>
        <c:lblOffset val="100"/>
        <c:noMultiLvlLbl val="0"/>
      </c:catAx>
      <c:valAx>
        <c:axId val="321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7541705591888"/>
          <c:y val="0.1283555531277342"/>
          <c:w val="0.56795683725375035"/>
          <c:h val="0.71421329267880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субсидии на развитие ЛПХ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A-406A-AA91-14782402A1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субсидии на развитие ЛПХ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A-406A-AA91-14782402A1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субсидии на развитие ЛПХ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A-406A-AA91-14782402A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64736"/>
        <c:axId val="32566272"/>
      </c:barChart>
      <c:catAx>
        <c:axId val="325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66272"/>
        <c:crosses val="autoZero"/>
        <c:auto val="1"/>
        <c:lblAlgn val="ctr"/>
        <c:lblOffset val="100"/>
        <c:noMultiLvlLbl val="0"/>
      </c:catAx>
      <c:valAx>
        <c:axId val="325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скота и птицы в личных подсобных хозяйствах</a:t>
            </a:r>
            <a:r>
              <a:rPr lang="ru-RU" baseline="0" dirty="0" smtClean="0"/>
              <a:t> за последние три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169414370078738E-2"/>
          <c:y val="5.8675869914132019E-2"/>
          <c:w val="0.94583058562992128"/>
          <c:h val="0.76748672690165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82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48-41E7-8A24-74474DD840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МРС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141</c:v>
                </c:pt>
                <c:pt idx="1">
                  <c:v>110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48-41E7-8A24-74474DD840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Птица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605</c:v>
                </c:pt>
                <c:pt idx="1">
                  <c:v>612</c:v>
                </c:pt>
                <c:pt idx="2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8-41E7-8A24-74474DD8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79712"/>
        <c:axId val="32181248"/>
      </c:lineChart>
      <c:catAx>
        <c:axId val="321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81248"/>
        <c:crosses val="autoZero"/>
        <c:auto val="1"/>
        <c:lblAlgn val="ctr"/>
        <c:lblOffset val="100"/>
        <c:noMultiLvlLbl val="0"/>
      </c:catAx>
      <c:valAx>
        <c:axId val="321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Доходная и расходная часть бюджета</a:t>
            </a:r>
            <a:r>
              <a:rPr lang="ru-RU" baseline="0" dirty="0" smtClean="0"/>
              <a:t> поселения за последние три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4649</c:v>
                </c:pt>
                <c:pt idx="1">
                  <c:v>5528</c:v>
                </c:pt>
                <c:pt idx="2">
                  <c:v>10158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0-4361-98A1-21A8C8F43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4997</c:v>
                </c:pt>
                <c:pt idx="1">
                  <c:v>3523</c:v>
                </c:pt>
                <c:pt idx="2">
                  <c:v>7945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0-4361-98A1-21A8C8F43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72384"/>
        <c:axId val="32273920"/>
      </c:barChart>
      <c:catAx>
        <c:axId val="322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73920"/>
        <c:crosses val="autoZero"/>
        <c:auto val="1"/>
        <c:lblAlgn val="ctr"/>
        <c:lblOffset val="100"/>
        <c:noMultiLvlLbl val="0"/>
      </c:catAx>
      <c:valAx>
        <c:axId val="322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7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Программа самообложения граждан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средства граждан</c:v>
                </c:pt>
                <c:pt idx="1">
                  <c:v>софинансирование из бюджета 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842450</c:v>
                </c:pt>
                <c:pt idx="1">
                  <c:v>3369000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B-4932-A8DD-10E48C7CE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</a:t>
            </a:r>
            <a:r>
              <a:rPr lang="ru-RU" baseline="0" dirty="0" smtClean="0"/>
              <a:t> на содержание дорог за последние 3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E-4E5F-9BB4-9F8EF1605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E-4E5F-9BB4-9F8EF1605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594.70000000000005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FE-4E5F-9BB4-9F8EF1605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448336"/>
        <c:axId val="1016453744"/>
      </c:barChart>
      <c:catAx>
        <c:axId val="101644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453744"/>
        <c:crosses val="autoZero"/>
        <c:auto val="1"/>
        <c:lblAlgn val="ctr"/>
        <c:lblOffset val="100"/>
        <c:noMultiLvlLbl val="0"/>
      </c:catAx>
      <c:valAx>
        <c:axId val="101645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4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 на содержание 1 км дороги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44233094458701"/>
          <c:y val="0.16952674892182892"/>
          <c:w val="0.83863877662985942"/>
          <c:h val="0.75699905824984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F-40FB-9DAC-0F1260A850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F-40FB-9DAC-0F1260A850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F-40FB-9DAC-0F1260A85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19072"/>
        <c:axId val="1352519904"/>
      </c:barChart>
      <c:catAx>
        <c:axId val="13525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519904"/>
        <c:crosses val="autoZero"/>
        <c:auto val="1"/>
        <c:lblAlgn val="ctr"/>
        <c:lblOffset val="100"/>
        <c:noMultiLvlLbl val="0"/>
      </c:catAx>
      <c:valAx>
        <c:axId val="135251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5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24783980654103"/>
          <c:y val="0.95528696238862498"/>
          <c:w val="0.52116694682827569"/>
          <c:h val="4.2503500029315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</a:t>
            </a:r>
            <a:r>
              <a:rPr lang="ru-RU" baseline="0" dirty="0" smtClean="0"/>
              <a:t> на уличное освещение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C-4C72-BC48-25C70E5197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C-4C72-BC48-25C70E5197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C-4C72-BC48-25C70E519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12416"/>
        <c:axId val="1352517408"/>
      </c:barChart>
      <c:catAx>
        <c:axId val="13525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517408"/>
        <c:crosses val="autoZero"/>
        <c:auto val="1"/>
        <c:lblAlgn val="ctr"/>
        <c:lblOffset val="100"/>
        <c:noMultiLvlLbl val="0"/>
      </c:catAx>
      <c:valAx>
        <c:axId val="135251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51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804481766063243E-2"/>
          <c:y val="0.92918589922188932"/>
          <c:w val="0.54038902236918274"/>
          <c:h val="5.397790481274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4134-3307-4CD1-9FE1-D3E9529367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C4545-B9A9-4740-A71C-D084A11E9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6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C4545-B9A9-4740-A71C-D084A11E9A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2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E800F8-095E-47D0-80B8-94C474B71C2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B633BF-0349-4D4B-A646-85D18F006CB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Relationship Id="rId9" Type="http://schemas.openxmlformats.org/officeDocument/2006/relationships/image" Target="../media/image8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40188"/>
          </a:xfrm>
        </p:spPr>
        <p:txBody>
          <a:bodyPr>
            <a:normAutofit/>
          </a:bodyPr>
          <a:lstStyle/>
          <a:p>
            <a:r>
              <a:rPr lang="ru-RU" b="1" dirty="0" smtClean="0"/>
              <a:t>Отчет об итогах деятельности             Совета и Исполнительного комитета Вахитовского сельского поселения за</a:t>
            </a:r>
            <a:br>
              <a:rPr lang="ru-RU" b="1" dirty="0" smtClean="0"/>
            </a:br>
            <a:r>
              <a:rPr lang="ru-RU" b="1" dirty="0" smtClean="0"/>
              <a:t> 2022 год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42876"/>
            <a:ext cx="11572875" cy="67151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Докладчик: Глава Вахитовского сельского поселения Каримов </a:t>
            </a:r>
            <a:r>
              <a:rPr lang="ru-RU" b="1" dirty="0" err="1" smtClean="0"/>
              <a:t>Фарит</a:t>
            </a:r>
            <a:r>
              <a:rPr lang="ru-RU" b="1" dirty="0" smtClean="0"/>
              <a:t> Рафаилович</a:t>
            </a:r>
          </a:p>
          <a:p>
            <a:endParaRPr lang="ru-RU" b="1" dirty="0" smtClean="0"/>
          </a:p>
          <a:p>
            <a:r>
              <a:rPr lang="ru-RU" b="1" dirty="0" smtClean="0"/>
              <a:t>20 января 2023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576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42137"/>
              </p:ext>
            </p:extLst>
          </p:nvPr>
        </p:nvGraphicFramePr>
        <p:xfrm>
          <a:off x="298580" y="2564536"/>
          <a:ext cx="106928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3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29">
                <a:tc>
                  <a:txBody>
                    <a:bodyPr/>
                    <a:lstStyle/>
                    <a:p>
                      <a:r>
                        <a:rPr lang="ru-RU" dirty="0" smtClean="0"/>
                        <a:t>д. им. М. </a:t>
                      </a:r>
                      <a:r>
                        <a:rPr lang="ru-RU" dirty="0" err="1" smtClean="0"/>
                        <a:t>Вахитова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водонапорной башни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Обустройство СОЗ водонапорной башни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Обустройство СОЗ водонапорной башни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29">
                <a:tc>
                  <a:txBody>
                    <a:bodyPr/>
                    <a:lstStyle/>
                    <a:p>
                      <a:r>
                        <a:rPr lang="ru-RU" dirty="0" smtClean="0"/>
                        <a:t>п. </a:t>
                      </a:r>
                      <a:r>
                        <a:rPr lang="ru-RU" dirty="0" err="1" smtClean="0"/>
                        <a:t>Бакча</a:t>
                      </a:r>
                      <a:r>
                        <a:rPr lang="ru-RU" dirty="0" smtClean="0"/>
                        <a:t>-Сарай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 родника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дороги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29">
                <a:tc>
                  <a:txBody>
                    <a:bodyPr/>
                    <a:lstStyle/>
                    <a:p>
                      <a:r>
                        <a:rPr lang="ru-RU" dirty="0" smtClean="0"/>
                        <a:t>с. </a:t>
                      </a:r>
                      <a:r>
                        <a:rPr lang="ru-RU" dirty="0" err="1" smtClean="0"/>
                        <a:t>Ташевка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Приобретение глубинного насоса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 родника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Замена водоразборных</a:t>
                      </a:r>
                      <a:r>
                        <a:rPr lang="ru-RU" baseline="0" dirty="0" smtClean="0"/>
                        <a:t> колонок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29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Ватан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Установлена</a:t>
                      </a:r>
                      <a:r>
                        <a:rPr lang="ru-RU" baseline="0" dirty="0" smtClean="0"/>
                        <a:t> труба для отвода талых 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 родника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 родника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местных вопросов при помощи программы самообложения граждан за последние 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12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255977"/>
            <a:ext cx="995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Произведенные работы по программе самообложения граждан в 2022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. им. М. </a:t>
            </a:r>
            <a:r>
              <a:rPr lang="ru-RU" dirty="0" err="1" smtClean="0"/>
              <a:t>Вахитова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01" y="2223796"/>
            <a:ext cx="285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6828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Произведенные работы по программе самообложения граждан в 2022 году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. </a:t>
            </a:r>
            <a:r>
              <a:rPr lang="ru-RU" dirty="0" err="1" smtClean="0"/>
              <a:t>Ватан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6" y="2112217"/>
            <a:ext cx="3810000" cy="28575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5" y="2112217"/>
            <a:ext cx="381000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14" y="211221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1632858"/>
            <a:ext cx="8839200" cy="3777344"/>
          </a:xfrm>
        </p:spPr>
        <p:txBody>
          <a:bodyPr>
            <a:normAutofit/>
          </a:bodyPr>
          <a:lstStyle/>
          <a:p>
            <a:r>
              <a:rPr lang="ru-RU" sz="3200" dirty="0" err="1"/>
              <a:t>д</a:t>
            </a:r>
            <a:r>
              <a:rPr lang="ru-RU" sz="3200" dirty="0" err="1" smtClean="0"/>
              <a:t>.им</a:t>
            </a:r>
            <a:r>
              <a:rPr lang="ru-RU" sz="3200" dirty="0" smtClean="0"/>
              <a:t>. </a:t>
            </a:r>
            <a:r>
              <a:rPr lang="ru-RU" sz="3200" dirty="0" err="1" smtClean="0"/>
              <a:t>М.Вахитова</a:t>
            </a:r>
            <a:r>
              <a:rPr lang="ru-RU" sz="3200" dirty="0" smtClean="0"/>
              <a:t> – спортивно-игровая площадка</a:t>
            </a:r>
            <a:br>
              <a:rPr lang="ru-RU" sz="3200" dirty="0" smtClean="0"/>
            </a:br>
            <a:r>
              <a:rPr lang="ru-RU" sz="3200" dirty="0" smtClean="0"/>
              <a:t>п. </a:t>
            </a:r>
            <a:r>
              <a:rPr lang="ru-RU" sz="3200" dirty="0" err="1" smtClean="0"/>
              <a:t>Бакча</a:t>
            </a:r>
            <a:r>
              <a:rPr lang="ru-RU" sz="3200" dirty="0" smtClean="0"/>
              <a:t>-Сарай – ремонт дорог</a:t>
            </a:r>
            <a:br>
              <a:rPr lang="ru-RU" sz="3200" dirty="0" smtClean="0"/>
            </a:br>
            <a:r>
              <a:rPr lang="ru-RU" sz="3200" dirty="0" smtClean="0"/>
              <a:t>с. </a:t>
            </a:r>
            <a:r>
              <a:rPr lang="ru-RU" sz="3200" dirty="0" err="1" smtClean="0"/>
              <a:t>Ташевка</a:t>
            </a:r>
            <a:r>
              <a:rPr lang="ru-RU" sz="3200" dirty="0" smtClean="0"/>
              <a:t> – благоустройство кладбища</a:t>
            </a:r>
            <a:br>
              <a:rPr lang="ru-RU" sz="3200" dirty="0" smtClean="0"/>
            </a:br>
            <a:r>
              <a:rPr lang="ru-RU" sz="3200" dirty="0" smtClean="0"/>
              <a:t>д. </a:t>
            </a:r>
            <a:r>
              <a:rPr lang="ru-RU" sz="3200" dirty="0" err="1" smtClean="0"/>
              <a:t>Ватан</a:t>
            </a:r>
            <a:r>
              <a:rPr lang="ru-RU" sz="3200" dirty="0" smtClean="0"/>
              <a:t> – памятник участникам в ВОВ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14400" y="513184"/>
            <a:ext cx="8839200" cy="6438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Запланированные работы по программе самообложения на 2023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236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338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Оплатить самообложение необходимо в срок до 31 марта 2023 года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сделать это  можно на портале </a:t>
            </a:r>
            <a:r>
              <a:rPr lang="ru-RU" dirty="0" err="1" smtClean="0"/>
              <a:t>Госуслуг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получить квитанции для оплаты через банк можно в Исполнительном комитете Вахитовского 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37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по благоустройству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37592" y="5477069"/>
            <a:ext cx="5386917" cy="838200"/>
          </a:xfrm>
        </p:spPr>
        <p:txBody>
          <a:bodyPr/>
          <a:lstStyle/>
          <a:p>
            <a:r>
              <a:rPr lang="ru-RU" dirty="0"/>
              <a:t>уборка мусора с прибрежных зон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уборка мусора с придорожных полос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4" y="2059781"/>
            <a:ext cx="3810000" cy="28575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19" y="2059781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10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48287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Закладка скверов возле памятников участникам ВОВ </a:t>
            </a:r>
            <a:r>
              <a:rPr lang="ru-RU" dirty="0" err="1" smtClean="0"/>
              <a:t>д.им.М</a:t>
            </a:r>
            <a:r>
              <a:rPr lang="ru-RU" dirty="0" smtClean="0"/>
              <a:t>. </a:t>
            </a:r>
            <a:r>
              <a:rPr lang="ru-RU" dirty="0" err="1" smtClean="0"/>
              <a:t>Вахитова</a:t>
            </a:r>
            <a:r>
              <a:rPr lang="ru-RU" dirty="0" smtClean="0"/>
              <a:t> и с.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4431"/>
            <a:ext cx="3810000" cy="2857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87" y="1920859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45801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Дополнены имена на памятнике участникам в ВОВ в с.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1958181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49093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Благоустройство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Установлен информационный стенд в </a:t>
            </a:r>
            <a:r>
              <a:rPr lang="ru-RU" dirty="0" err="1" smtClean="0"/>
              <a:t>д.им</a:t>
            </a:r>
            <a:r>
              <a:rPr lang="ru-RU" dirty="0" smtClean="0"/>
              <a:t>. М. </a:t>
            </a:r>
            <a:r>
              <a:rPr lang="ru-RU" dirty="0" err="1" smtClean="0"/>
              <a:t>Вахитова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Установлено ограждение административных зданий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38" y="2904931"/>
            <a:ext cx="2857500" cy="3234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63" y="309348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по ликвидации свалок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/>
              <a:t>д</a:t>
            </a:r>
            <a:r>
              <a:rPr lang="ru-RU" dirty="0" smtClean="0"/>
              <a:t>. им. М. </a:t>
            </a:r>
            <a:r>
              <a:rPr lang="ru-RU" dirty="0" err="1" smtClean="0"/>
              <a:t>Вахитова</a:t>
            </a:r>
            <a:endParaRPr lang="ru-RU" dirty="0" smtClean="0"/>
          </a:p>
          <a:p>
            <a:pPr marL="36576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1" y="2434431"/>
            <a:ext cx="4794740" cy="387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07" y="2434431"/>
            <a:ext cx="4865077" cy="3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Населенные пункты, входящие в состав муниципального образования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75931"/>
              </p:ext>
            </p:extLst>
          </p:nvPr>
        </p:nvGraphicFramePr>
        <p:xfrm>
          <a:off x="1693498" y="1961579"/>
          <a:ext cx="932692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579">
                  <a:extLst>
                    <a:ext uri="{9D8B030D-6E8A-4147-A177-3AD203B41FA5}">
                      <a16:colId xmlns:a16="http://schemas.microsoft.com/office/drawing/2014/main" val="3534651754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289099635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371828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домохозяйств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1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имени </a:t>
                      </a:r>
                      <a:r>
                        <a:rPr lang="ru-RU" dirty="0" err="1" smtClean="0"/>
                        <a:t>Мулланура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Вахитова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п. </a:t>
                      </a:r>
                      <a:r>
                        <a:rPr lang="ru-RU" dirty="0" err="1" smtClean="0"/>
                        <a:t>Бакча</a:t>
                      </a:r>
                      <a:r>
                        <a:rPr lang="ru-RU" dirty="0" smtClean="0"/>
                        <a:t>-Сарай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3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с. </a:t>
                      </a:r>
                      <a:r>
                        <a:rPr lang="ru-RU" dirty="0" err="1" smtClean="0"/>
                        <a:t>Ташевка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Ватан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3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Гребени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5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по поселению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06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98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председателями Правлений СНТ по вопросам сбора и вывоза ТКО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1" y="2100324"/>
            <a:ext cx="4783993" cy="40279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53" y="2100323"/>
            <a:ext cx="4645269" cy="40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и вывоз мусора осуществляется по субботам с 8 до 10 часов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Вывоз ТКО с контейнерных площадок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 smtClean="0"/>
              <a:t>Безтарный</a:t>
            </a:r>
            <a:r>
              <a:rPr lang="ru-RU" dirty="0" smtClean="0"/>
              <a:t> сбор ТКО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3" y="2514600"/>
            <a:ext cx="4126522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8" y="2514600"/>
            <a:ext cx="457078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дорог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812237"/>
              </p:ext>
            </p:extLst>
          </p:nvPr>
        </p:nvGraphicFramePr>
        <p:xfrm>
          <a:off x="609600" y="1600200"/>
          <a:ext cx="296886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73946254"/>
              </p:ext>
            </p:extLst>
          </p:nvPr>
        </p:nvGraphicFramePr>
        <p:xfrm>
          <a:off x="7248525" y="719666"/>
          <a:ext cx="3390900" cy="574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991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дорог в с. </a:t>
            </a:r>
            <a:r>
              <a:rPr lang="ru-RU" dirty="0" err="1" smtClean="0"/>
              <a:t>Ташевка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Ремонт дороги ведущей в СНТ Орбита и Алгоритм, на улицу Набережную и сельскому кладбищу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647950"/>
            <a:ext cx="2857500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647950"/>
            <a:ext cx="4114800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264795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1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23825"/>
            <a:ext cx="11887200" cy="658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15232"/>
            <a:ext cx="285750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Зимнее содержание дорог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Расчистка дорог от снега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505075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409949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0507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5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Весеннее содержание дорог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177131"/>
            <a:ext cx="28575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2748756"/>
            <a:ext cx="285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37" y="3701256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31" y="132000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Летнее содержание дорог. </a:t>
            </a:r>
            <a:r>
              <a:rPr lang="ru-RU" dirty="0" err="1" smtClean="0"/>
              <a:t>Обкос</a:t>
            </a:r>
            <a:r>
              <a:rPr lang="ru-RU" dirty="0" smtClean="0"/>
              <a:t> обочин, полив от пыли.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681956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2952750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681956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4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с борщевиком в селе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2430"/>
            <a:ext cx="5257800" cy="38901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672430"/>
            <a:ext cx="5124450" cy="3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0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Ремонт пешеходного моста в селе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710531"/>
            <a:ext cx="28575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710531"/>
            <a:ext cx="285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1710531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уличного освещения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902651"/>
              </p:ext>
            </p:extLst>
          </p:nvPr>
        </p:nvGraphicFramePr>
        <p:xfrm>
          <a:off x="609600" y="1600200"/>
          <a:ext cx="31527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90513513"/>
              </p:ext>
            </p:extLst>
          </p:nvPr>
        </p:nvGraphicFramePr>
        <p:xfrm>
          <a:off x="6724650" y="1600199"/>
          <a:ext cx="4686300" cy="453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69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07244950"/>
              </p:ext>
            </p:extLst>
          </p:nvPr>
        </p:nvGraphicFramePr>
        <p:xfrm>
          <a:off x="-1139825" y="63394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02331872"/>
              </p:ext>
            </p:extLst>
          </p:nvPr>
        </p:nvGraphicFramePr>
        <p:xfrm>
          <a:off x="6686549" y="719667"/>
          <a:ext cx="474345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228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Ремонт светильников уличного освещения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581"/>
            <a:ext cx="28575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7" y="1729581"/>
            <a:ext cx="285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729581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Ремонтные работы по водоснабжению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62931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334966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Ремонт водонапорной башни </a:t>
            </a:r>
            <a:r>
              <a:rPr lang="ru-RU" dirty="0" err="1" smtClean="0"/>
              <a:t>Бакча</a:t>
            </a:r>
            <a:r>
              <a:rPr lang="ru-RU" dirty="0" smtClean="0"/>
              <a:t>-Сарай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28575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417638"/>
            <a:ext cx="3810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7638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9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Установлена понижающая арматура в водопроводной сети д. им. М. </a:t>
            </a:r>
            <a:r>
              <a:rPr lang="ru-RU" dirty="0" err="1" smtClean="0"/>
              <a:t>Вахитова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1805781"/>
            <a:ext cx="28575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438400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805781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14" y="-1"/>
            <a:ext cx="3819448" cy="63128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Установлена водонапорная башня в селе </a:t>
            </a:r>
            <a:r>
              <a:rPr lang="ru-RU" dirty="0" err="1" smtClean="0"/>
              <a:t>Ташевка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42" y="1786914"/>
            <a:ext cx="3394472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" y="1786914"/>
            <a:ext cx="37030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6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39921783"/>
              </p:ext>
            </p:extLst>
          </p:nvPr>
        </p:nvGraphicFramePr>
        <p:xfrm>
          <a:off x="695325" y="295276"/>
          <a:ext cx="11020425" cy="584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814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86335454"/>
              </p:ext>
            </p:extLst>
          </p:nvPr>
        </p:nvGraphicFramePr>
        <p:xfrm>
          <a:off x="469900" y="776816"/>
          <a:ext cx="46640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22316152"/>
              </p:ext>
            </p:extLst>
          </p:nvPr>
        </p:nvGraphicFramePr>
        <p:xfrm>
          <a:off x="7086599" y="719666"/>
          <a:ext cx="42195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4470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Обход домохозяйств Исполнительного комитета Вахитовского СП и МУП «Волжанка» - составлены договоры на обслуживание, акты на перерасчет, открыты новые лицевые счета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457450"/>
            <a:ext cx="5238750" cy="4200525"/>
          </a:xfrm>
        </p:spPr>
      </p:pic>
    </p:spTree>
    <p:extLst>
      <p:ext uri="{BB962C8B-B14F-4D97-AF65-F5344CB8AC3E}">
        <p14:creationId xmlns:p14="http://schemas.microsoft.com/office/powerpoint/2010/main" val="1122229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1608137"/>
            <a:ext cx="6323426" cy="50498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Медицинское обслуживание Вахитовского сельского поселения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" y="1608138"/>
            <a:ext cx="5253990" cy="504983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7"/>
          <a:stretch/>
        </p:blipFill>
        <p:spPr>
          <a:xfrm>
            <a:off x="3990975" y="4219575"/>
            <a:ext cx="3016518" cy="2438400"/>
          </a:xfrm>
        </p:spPr>
      </p:pic>
    </p:spTree>
    <p:extLst>
      <p:ext uri="{BB962C8B-B14F-4D97-AF65-F5344CB8AC3E}">
        <p14:creationId xmlns:p14="http://schemas.microsoft.com/office/powerpoint/2010/main" val="1768974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Почтовое обслуживание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3"/>
          <a:stretch/>
        </p:blipFill>
        <p:spPr>
          <a:xfrm>
            <a:off x="6586483" y="1495426"/>
            <a:ext cx="3690991" cy="4391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83983" y="1890713"/>
            <a:ext cx="45662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7815942"/>
              </p:ext>
            </p:extLst>
          </p:nvPr>
        </p:nvGraphicFramePr>
        <p:xfrm>
          <a:off x="698500" y="405342"/>
          <a:ext cx="46831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01424084"/>
              </p:ext>
            </p:extLst>
          </p:nvPr>
        </p:nvGraphicFramePr>
        <p:xfrm>
          <a:off x="4419601" y="719667"/>
          <a:ext cx="76866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174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жителей с юбилеями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1548606"/>
            <a:ext cx="38100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5" y="1548606"/>
            <a:ext cx="3810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154860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8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 о пожилых жителях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143000"/>
            <a:ext cx="2857500" cy="3810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164035"/>
            <a:ext cx="2857500" cy="3810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1164035"/>
            <a:ext cx="2857500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1185070"/>
            <a:ext cx="285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38" y="3949502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949502"/>
            <a:ext cx="38100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38" y="3949502"/>
            <a:ext cx="3863975" cy="29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76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празднику Сабан Туй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72381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00250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376237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4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79" y="0"/>
            <a:ext cx="3810000" cy="2852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9973"/>
            <a:ext cx="3810000" cy="2943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473"/>
            <a:ext cx="3122612" cy="391323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" y="9973"/>
            <a:ext cx="4137025" cy="2857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492" y="2909567"/>
            <a:ext cx="9956800" cy="1143000"/>
          </a:xfrm>
        </p:spPr>
        <p:txBody>
          <a:bodyPr/>
          <a:lstStyle/>
          <a:p>
            <a:r>
              <a:rPr lang="ru-RU" dirty="0" smtClean="0"/>
              <a:t>Праздник Сабан Туй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3923210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4" y="0"/>
            <a:ext cx="1514475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45" y="3923210"/>
            <a:ext cx="4137024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5" y="3090465"/>
            <a:ext cx="1514475" cy="36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6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Поздравление семей мобилизованных и добровольцев с Новым годом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8" y="1661745"/>
            <a:ext cx="2717464" cy="45259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72" y="1661745"/>
            <a:ext cx="2445727" cy="4525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99" y="1661745"/>
            <a:ext cx="2127738" cy="4525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37" y="1661746"/>
            <a:ext cx="27337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6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2023 год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Приобрести и установить 12 электронных таймеров для уличного освещения</a:t>
            </a:r>
          </a:p>
          <a:p>
            <a:r>
              <a:rPr lang="ru-RU" dirty="0" smtClean="0"/>
              <a:t>2. Начать работу по постановке на кадастровый учет и оформлению в собственность </a:t>
            </a:r>
            <a:r>
              <a:rPr lang="ru-RU" dirty="0" err="1" smtClean="0"/>
              <a:t>внутрипоселковых</a:t>
            </a:r>
            <a:r>
              <a:rPr lang="ru-RU" dirty="0" smtClean="0"/>
              <a:t> дорог</a:t>
            </a:r>
          </a:p>
          <a:p>
            <a:r>
              <a:rPr lang="ru-RU" dirty="0" smtClean="0"/>
              <a:t>3. Установить муниципальный контроль над дорогой ведущей на ул. Набережную и кладбище с. </a:t>
            </a:r>
            <a:r>
              <a:rPr lang="ru-RU" dirty="0" err="1" smtClean="0"/>
              <a:t>Ташевка</a:t>
            </a:r>
            <a:endParaRPr lang="ru-RU" dirty="0" smtClean="0"/>
          </a:p>
          <a:p>
            <a:r>
              <a:rPr lang="ru-RU" dirty="0" smtClean="0"/>
              <a:t>4 Произвести </a:t>
            </a:r>
            <a:r>
              <a:rPr lang="ru-RU" dirty="0" err="1" smtClean="0"/>
              <a:t>щебенение</a:t>
            </a:r>
            <a:r>
              <a:rPr lang="ru-RU" dirty="0" smtClean="0"/>
              <a:t> дорог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93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5. Произвести ремонт дороги по ул. Верхней </a:t>
            </a:r>
            <a:r>
              <a:rPr lang="ru-RU" dirty="0" err="1" smtClean="0"/>
              <a:t>д.им</a:t>
            </a:r>
            <a:r>
              <a:rPr lang="ru-RU" dirty="0" smtClean="0"/>
              <a:t>. М. </a:t>
            </a:r>
            <a:r>
              <a:rPr lang="ru-RU" dirty="0" err="1" smtClean="0"/>
              <a:t>Вахитова</a:t>
            </a:r>
            <a:endParaRPr lang="ru-RU" dirty="0" smtClean="0"/>
          </a:p>
          <a:p>
            <a:r>
              <a:rPr lang="ru-RU" dirty="0" smtClean="0"/>
              <a:t>6. Произвести ремонт пешеходного моста в с. </a:t>
            </a:r>
            <a:r>
              <a:rPr lang="ru-RU" dirty="0" err="1" smtClean="0"/>
              <a:t>Ташевка</a:t>
            </a:r>
            <a:endParaRPr lang="ru-RU" dirty="0" smtClean="0"/>
          </a:p>
          <a:p>
            <a:r>
              <a:rPr lang="ru-RU" dirty="0"/>
              <a:t>7</a:t>
            </a:r>
            <a:r>
              <a:rPr lang="ru-RU" dirty="0" smtClean="0"/>
              <a:t>. Продолжить инвентаризацию мест захоронений в поселении, начатую в 2022 году</a:t>
            </a:r>
          </a:p>
          <a:p>
            <a:r>
              <a:rPr lang="ru-RU" dirty="0"/>
              <a:t>8</a:t>
            </a:r>
            <a:r>
              <a:rPr lang="ru-RU" dirty="0" smtClean="0"/>
              <a:t>. Организовать благоустройство кладбища села </a:t>
            </a:r>
            <a:r>
              <a:rPr lang="ru-RU" dirty="0" err="1" smtClean="0"/>
              <a:t>Ташевка</a:t>
            </a:r>
            <a:r>
              <a:rPr lang="ru-RU" dirty="0" smtClean="0"/>
              <a:t> в форме «Субботника», а так же с привлечением подрядчиков за счёт средств бюджета поселения</a:t>
            </a:r>
          </a:p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/>
              <a:t>У</a:t>
            </a:r>
            <a:r>
              <a:rPr lang="ru-RU" dirty="0" smtClean="0"/>
              <a:t>становить адресные таблички на домах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424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10</a:t>
            </a:r>
            <a:r>
              <a:rPr lang="ru-RU" dirty="0"/>
              <a:t>. Продолжить инвентаризацию муниципального имущества на предмет выявления объектов недвижимости без оформленных прав собственности. Органы местного самоуправления выявляют правообладателей объектов недвижимости и вносят сведения о них в </a:t>
            </a:r>
            <a:r>
              <a:rPr lang="ru-RU" dirty="0" err="1"/>
              <a:t>Росреестр</a:t>
            </a:r>
            <a:r>
              <a:rPr lang="ru-RU" dirty="0"/>
              <a:t>, так же при наличие правоустанавливающих документов возможна регистрация прав через органы местного самоуправления. Эта работа является одной из приоритетных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931292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67167" y="2967335"/>
            <a:ext cx="905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60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91851" cy="1103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личный </a:t>
            </a:r>
            <a:r>
              <a:rPr lang="ru-RU" sz="3200" dirty="0"/>
              <a:t>прием граждан </a:t>
            </a:r>
            <a:r>
              <a:rPr lang="ru-RU" sz="3200" dirty="0" smtClean="0"/>
              <a:t>к Главе поселения</a:t>
            </a:r>
            <a:br>
              <a:rPr lang="ru-RU" sz="3200" dirty="0" smtClean="0"/>
            </a:br>
            <a:r>
              <a:rPr lang="ru-RU" sz="3200" dirty="0" smtClean="0"/>
              <a:t>обратилось 16 </a:t>
            </a:r>
            <a:r>
              <a:rPr lang="ru-RU" sz="3200" dirty="0"/>
              <a:t>человек</a:t>
            </a:r>
            <a:br>
              <a:rPr lang="ru-RU" sz="3200" dirty="0"/>
            </a:br>
            <a:r>
              <a:rPr lang="ru-RU" sz="3200" dirty="0" smtClean="0"/>
              <a:t>В </a:t>
            </a:r>
            <a:r>
              <a:rPr lang="ru-RU" sz="3200" dirty="0"/>
              <a:t>исполнительный комитет сельского поселения поступило 26 письменных обращений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4431"/>
            <a:ext cx="3810000" cy="2857500"/>
          </a:xfr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434431"/>
            <a:ext cx="3810000" cy="2857500"/>
          </a:xfr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4936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Доходная часть бюджета поселения в 2022 году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13182"/>
              </p:ext>
            </p:extLst>
          </p:nvPr>
        </p:nvGraphicFramePr>
        <p:xfrm>
          <a:off x="609600" y="1600200"/>
          <a:ext cx="9956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440010103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319116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32142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9,0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33483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 и субвенции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228291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1550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 лиц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 млн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7396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имущество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266821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самообложения граждан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0,095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82330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6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925175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Расходная часть бюджета поселения за 2022 год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101998"/>
              </p:ext>
            </p:extLst>
          </p:nvPr>
        </p:nvGraphicFramePr>
        <p:xfrm>
          <a:off x="609600" y="1600200"/>
          <a:ext cx="99568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6203">
                  <a:extLst>
                    <a:ext uri="{9D8B030D-6E8A-4147-A177-3AD203B41FA5}">
                      <a16:colId xmlns:a16="http://schemas.microsoft.com/office/drawing/2014/main" val="109772460"/>
                    </a:ext>
                  </a:extLst>
                </a:gridCol>
                <a:gridCol w="2200597">
                  <a:extLst>
                    <a:ext uri="{9D8B030D-6E8A-4147-A177-3AD203B41FA5}">
                      <a16:colId xmlns:a16="http://schemas.microsoft.com/office/drawing/2014/main" val="2617384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асходная</a:t>
                      </a:r>
                      <a:r>
                        <a:rPr lang="ru-RU" baseline="0" dirty="0" smtClean="0"/>
                        <a:t> часть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7,9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311204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заработной платы с учётом подоходного налога и отчислений в фонды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</a:t>
                      </a:r>
                      <a:r>
                        <a:rPr lang="ru-RU" baseline="0" dirty="0" smtClean="0"/>
                        <a:t>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94349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сельских клубов и библиотек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0,67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48236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уличного освещения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0,35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49765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68989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Приобретение пожарного инвентаря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0,054 млн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25651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Межевание земельных участков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89873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 контейнерных площадок для сбора ТКО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2664818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трансферы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2,2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359883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дорог</a:t>
                      </a:r>
                      <a:endParaRPr lang="ru-RU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 млн руб.</a:t>
                      </a:r>
                      <a:endParaRPr lang="ru-RU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val="15163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74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4804751"/>
              </p:ext>
            </p:extLst>
          </p:nvPr>
        </p:nvGraphicFramePr>
        <p:xfrm>
          <a:off x="1230923" y="719667"/>
          <a:ext cx="974187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15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79351284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978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780</TotalTime>
  <Words>787</Words>
  <Application>Microsoft Office PowerPoint</Application>
  <PresentationFormat>Широкоэкранный</PresentationFormat>
  <Paragraphs>153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Franklin Gothic Book</vt:lpstr>
      <vt:lpstr>Wingdings 2</vt:lpstr>
      <vt:lpstr>Техническая</vt:lpstr>
      <vt:lpstr>Отчет об итогах деятельности             Совета и Исполнительного комитета Вахитовского сельского поселения за  2022 год </vt:lpstr>
      <vt:lpstr>Населенные пункты, входящие в состав муниципального образования </vt:lpstr>
      <vt:lpstr>Презентация PowerPoint</vt:lpstr>
      <vt:lpstr>Презентация PowerPoint</vt:lpstr>
      <vt:lpstr>На личный прием граждан к Главе поселения обратилось 16 человек В исполнительный комитет сельского поселения поступило 26 письменных обращений</vt:lpstr>
      <vt:lpstr>Доходная часть бюджета поселения в 2022 году</vt:lpstr>
      <vt:lpstr>Расходная часть бюджета поселения за 2022 год</vt:lpstr>
      <vt:lpstr>Презентация PowerPoint</vt:lpstr>
      <vt:lpstr>Презентация PowerPoint</vt:lpstr>
      <vt:lpstr>Решение местных вопросов при помощи программы самообложения граждан за последние 3 года</vt:lpstr>
      <vt:lpstr>Произведенные работы по программе самообложения граждан в 2022 году</vt:lpstr>
      <vt:lpstr>Произведенные работы по программе самообложения граждан в 2022 году</vt:lpstr>
      <vt:lpstr>д.им. М.Вахитова – спортивно-игровая площадка п. Бакча-Сарай – ремонт дорог с. Ташевка – благоустройство кладбища д. Ватан – памятник участникам в ВОВ</vt:lpstr>
      <vt:lpstr> Оплатить самообложение необходимо в срок до 31 марта 2023 года  сделать это  можно на портале Госуслуг  получить квитанции для оплаты через банк можно в Исполнительном комитете Вахитовского СП</vt:lpstr>
      <vt:lpstr>Работы по благоустройству</vt:lpstr>
      <vt:lpstr>Закладка скверов возле памятников участникам ВОВ д.им.М. Вахитова и с. Ташевка</vt:lpstr>
      <vt:lpstr>Дополнены имена на памятнике участникам в ВОВ в с. Ташевка</vt:lpstr>
      <vt:lpstr>Благоустройство</vt:lpstr>
      <vt:lpstr>Работы по ликвидации свалок</vt:lpstr>
      <vt:lpstr>Встреча с председателями Правлений СНТ по вопросам сбора и вывоза ТКО</vt:lpstr>
      <vt:lpstr>Сбор и вывоз мусора осуществляется по субботам с 8 до 10 часов</vt:lpstr>
      <vt:lpstr>Содержание дорог</vt:lpstr>
      <vt:lpstr>Ремонт дорог в с. Ташевка </vt:lpstr>
      <vt:lpstr>Зимнее содержание дорог </vt:lpstr>
      <vt:lpstr>Весеннее содержание дорог</vt:lpstr>
      <vt:lpstr>Летнее содержание дорог. Обкос обочин, полив от пыли.</vt:lpstr>
      <vt:lpstr>Борьба с борщевиком в селе Ташевка</vt:lpstr>
      <vt:lpstr>Ремонт пешеходного моста в селе Ташевка</vt:lpstr>
      <vt:lpstr>Содержание уличного освещения</vt:lpstr>
      <vt:lpstr>Ремонт светильников уличного освещения</vt:lpstr>
      <vt:lpstr>Ремонтные работы по водоснабжению</vt:lpstr>
      <vt:lpstr>Ремонт водонапорной башни Бакча-Сарай</vt:lpstr>
      <vt:lpstr>Установлена понижающая арматура в водопроводной сети д. им. М. Вахитова</vt:lpstr>
      <vt:lpstr>Установлена водонапорная башня в селе Ташевка</vt:lpstr>
      <vt:lpstr>Презентация PowerPoint</vt:lpstr>
      <vt:lpstr>Презентация PowerPoint</vt:lpstr>
      <vt:lpstr> Обход домохозяйств Исполнительного комитета Вахитовского СП и МУП «Волжанка» - составлены договоры на обслуживание, акты на перерасчет, открыты новые лицевые счета</vt:lpstr>
      <vt:lpstr>Медицинское обслуживание Вахитовского сельского поселения</vt:lpstr>
      <vt:lpstr>Почтовое обслуживание</vt:lpstr>
      <vt:lpstr>Поздравление жителей с юбилеями</vt:lpstr>
      <vt:lpstr>Забота о пожилых жителях</vt:lpstr>
      <vt:lpstr>Подготовка к празднику Сабан Туй</vt:lpstr>
      <vt:lpstr>Праздник Сабан Туй</vt:lpstr>
      <vt:lpstr>Поздравление семей мобилизованных и добровольцев с Новым годом</vt:lpstr>
      <vt:lpstr>Планы на 2023 год</vt:lpstr>
      <vt:lpstr>Планы на 2023 год</vt:lpstr>
      <vt:lpstr>Планы на 2023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Отчет об итогах деятельности             Совета и Исполнительного комитета Вахитовского сельского поселения        за 2022 год </dc:title>
  <dc:creator>Admin</dc:creator>
  <cp:lastModifiedBy>Admin</cp:lastModifiedBy>
  <cp:revision>70</cp:revision>
  <dcterms:created xsi:type="dcterms:W3CDTF">2023-01-18T10:04:58Z</dcterms:created>
  <dcterms:modified xsi:type="dcterms:W3CDTF">2023-01-23T07:54:34Z</dcterms:modified>
</cp:coreProperties>
</file>