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89" r:id="rId4"/>
    <p:sldId id="303" r:id="rId5"/>
    <p:sldId id="302" r:id="rId6"/>
    <p:sldId id="301" r:id="rId7"/>
    <p:sldId id="300" r:id="rId8"/>
    <p:sldId id="299" r:id="rId9"/>
    <p:sldId id="298" r:id="rId10"/>
    <p:sldId id="297" r:id="rId11"/>
    <p:sldId id="296" r:id="rId12"/>
    <p:sldId id="304" r:id="rId13"/>
    <p:sldId id="295" r:id="rId14"/>
    <p:sldId id="294" r:id="rId15"/>
    <p:sldId id="293" r:id="rId16"/>
    <p:sldId id="335" r:id="rId17"/>
    <p:sldId id="279" r:id="rId18"/>
    <p:sldId id="336" r:id="rId19"/>
    <p:sldId id="292" r:id="rId20"/>
    <p:sldId id="291" r:id="rId21"/>
    <p:sldId id="290" r:id="rId22"/>
    <p:sldId id="315" r:id="rId23"/>
    <p:sldId id="306" r:id="rId24"/>
    <p:sldId id="314" r:id="rId25"/>
    <p:sldId id="313" r:id="rId26"/>
    <p:sldId id="312" r:id="rId27"/>
    <p:sldId id="311" r:id="rId28"/>
    <p:sldId id="310" r:id="rId29"/>
    <p:sldId id="309" r:id="rId30"/>
    <p:sldId id="305" r:id="rId31"/>
    <p:sldId id="307" r:id="rId32"/>
    <p:sldId id="319" r:id="rId33"/>
    <p:sldId id="318" r:id="rId34"/>
    <p:sldId id="317" r:id="rId35"/>
    <p:sldId id="316" r:id="rId36"/>
    <p:sldId id="329" r:id="rId37"/>
    <p:sldId id="330" r:id="rId38"/>
    <p:sldId id="331" r:id="rId39"/>
    <p:sldId id="332" r:id="rId40"/>
    <p:sldId id="333" r:id="rId41"/>
    <p:sldId id="334" r:id="rId42"/>
    <p:sldId id="323" r:id="rId43"/>
    <p:sldId id="322" r:id="rId44"/>
    <p:sldId id="321" r:id="rId45"/>
    <p:sldId id="338" r:id="rId46"/>
    <p:sldId id="339" r:id="rId47"/>
    <p:sldId id="341" r:id="rId48"/>
    <p:sldId id="340" r:id="rId49"/>
    <p:sldId id="344" r:id="rId50"/>
    <p:sldId id="343" r:id="rId51"/>
    <p:sldId id="342" r:id="rId52"/>
    <p:sldId id="320" r:id="rId53"/>
    <p:sldId id="324" r:id="rId54"/>
    <p:sldId id="257" r:id="rId55"/>
    <p:sldId id="272" r:id="rId56"/>
    <p:sldId id="258" r:id="rId57"/>
    <p:sldId id="259" r:id="rId58"/>
    <p:sldId id="264" r:id="rId59"/>
    <p:sldId id="269" r:id="rId60"/>
    <p:sldId id="268" r:id="rId61"/>
    <p:sldId id="267" r:id="rId62"/>
    <p:sldId id="266" r:id="rId63"/>
    <p:sldId id="345" r:id="rId64"/>
    <p:sldId id="273" r:id="rId65"/>
    <p:sldId id="261" r:id="rId66"/>
    <p:sldId id="271" r:id="rId6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7FCD3-95A9-4C4C-B61A-667665154D2E}" type="datetimeFigureOut">
              <a:rPr lang="ru-RU" smtClean="0"/>
              <a:t>05.11.2015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1CFE-C62A-4B6A-A33A-2D54DDA783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332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7FCD3-95A9-4C4C-B61A-667665154D2E}" type="datetimeFigureOut">
              <a:rPr lang="ru-RU" smtClean="0"/>
              <a:t>05.11.2015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1CFE-C62A-4B6A-A33A-2D54DDA783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09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7FCD3-95A9-4C4C-B61A-667665154D2E}" type="datetimeFigureOut">
              <a:rPr lang="ru-RU" smtClean="0"/>
              <a:t>05.11.2015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1CFE-C62A-4B6A-A33A-2D54DDA783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391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7FCD3-95A9-4C4C-B61A-667665154D2E}" type="datetimeFigureOut">
              <a:rPr lang="ru-RU" smtClean="0"/>
              <a:t>05.11.2015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1CFE-C62A-4B6A-A33A-2D54DDA783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002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7FCD3-95A9-4C4C-B61A-667665154D2E}" type="datetimeFigureOut">
              <a:rPr lang="ru-RU" smtClean="0"/>
              <a:t>05.11.2015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1CFE-C62A-4B6A-A33A-2D54DDA783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703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7FCD3-95A9-4C4C-B61A-667665154D2E}" type="datetimeFigureOut">
              <a:rPr lang="ru-RU" smtClean="0"/>
              <a:t>05.11.2015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1CFE-C62A-4B6A-A33A-2D54DDA783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48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7FCD3-95A9-4C4C-B61A-667665154D2E}" type="datetimeFigureOut">
              <a:rPr lang="ru-RU" smtClean="0"/>
              <a:t>05.11.2015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1CFE-C62A-4B6A-A33A-2D54DDA783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089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7FCD3-95A9-4C4C-B61A-667665154D2E}" type="datetimeFigureOut">
              <a:rPr lang="ru-RU" smtClean="0"/>
              <a:t>05.11.2015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1CFE-C62A-4B6A-A33A-2D54DDA783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888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7FCD3-95A9-4C4C-B61A-667665154D2E}" type="datetimeFigureOut">
              <a:rPr lang="ru-RU" smtClean="0"/>
              <a:t>05.11.2015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1CFE-C62A-4B6A-A33A-2D54DDA783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88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7FCD3-95A9-4C4C-B61A-667665154D2E}" type="datetimeFigureOut">
              <a:rPr lang="ru-RU" smtClean="0"/>
              <a:t>05.11.2015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1CFE-C62A-4B6A-A33A-2D54DDA783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838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7FCD3-95A9-4C4C-B61A-667665154D2E}" type="datetimeFigureOut">
              <a:rPr lang="ru-RU" smtClean="0"/>
              <a:t>05.11.2015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1CFE-C62A-4B6A-A33A-2D54DDA783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641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7FCD3-95A9-4C4C-B61A-667665154D2E}" type="datetimeFigureOut">
              <a:rPr lang="ru-RU" smtClean="0"/>
              <a:t>05.11.2015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371CFE-C62A-4B6A-A33A-2D54DDA783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534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548680"/>
            <a:ext cx="7772400" cy="1470025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ГКУ «Приволжское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лесничество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2060848"/>
            <a:ext cx="8352928" cy="3577952"/>
          </a:xfrm>
        </p:spPr>
        <p:txBody>
          <a:bodyPr>
            <a:normAutofit fontScale="70000" lnSpcReduction="20000"/>
          </a:bodyPr>
          <a:lstStyle/>
          <a:p>
            <a:pPr marL="514350" indent="-514350" algn="l">
              <a:buAutoNum type="arabicPeriod"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Государственный лесной контроль и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надзор</a:t>
            </a:r>
          </a:p>
          <a:p>
            <a:pPr marL="514350" indent="-514350" algn="l">
              <a:buAutoNum type="arabicPeriod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Охрана лесов от пожаров</a:t>
            </a:r>
          </a:p>
          <a:p>
            <a:pPr marL="514350" indent="-514350" algn="l">
              <a:buAutoNum type="arabicPeriod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Выполнение комплекса работ по охране, защите  и воспроизводству лесов на основании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Госзадания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>
              <a:buAutoNum type="arabicPeriod"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Заготовка гражданами древесины для собственных нужд</a:t>
            </a:r>
          </a:p>
          <a:p>
            <a:pPr marL="514350" indent="-514350" algn="l">
              <a:buAutoNum type="arabicPeriod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Благоустройство мест отдыха граждан </a:t>
            </a:r>
          </a:p>
          <a:p>
            <a:pPr marL="514350" indent="-514350" algn="l">
              <a:buAutoNum type="arabicPeriod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Лесоруб 2015 </a:t>
            </a:r>
          </a:p>
          <a:p>
            <a:pPr marL="514350" indent="-514350" algn="l">
              <a:buAutoNum type="arabicPeriod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Работа с школьными лесничествами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>
              <a:buAutoNum type="arabicPeriod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Природоохранная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акции «Чистые леса Татарстана». </a:t>
            </a:r>
          </a:p>
          <a:p>
            <a:pPr algn="l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714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37670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Охрана лесов от пожаров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За период 2010-2015г на территории ГКУ «Приволжское лесничество лесных пожаров не допущено благодаря слаженной работе </a:t>
            </a:r>
            <a:r>
              <a:rPr lang="ru-RU" dirty="0"/>
              <a:t>специалистов лесничества и </a:t>
            </a:r>
            <a:r>
              <a:rPr lang="ru-RU" dirty="0" smtClean="0"/>
              <a:t>Верхнеуслонского гарнизона </a:t>
            </a:r>
            <a:r>
              <a:rPr lang="ru-RU" dirty="0"/>
              <a:t>пожарной </a:t>
            </a:r>
            <a:r>
              <a:rPr lang="ru-RU" dirty="0" smtClean="0"/>
              <a:t>охраны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2387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Для четкого и своевременного взаимодействия ежегодно разрабатывается 1. Оперативный план тушения пожаров</a:t>
            </a:r>
          </a:p>
          <a:p>
            <a:r>
              <a:rPr lang="ru-RU" dirty="0" smtClean="0"/>
              <a:t>2. Инструкция по взаимодействию</a:t>
            </a:r>
          </a:p>
          <a:p>
            <a:r>
              <a:rPr lang="ru-RU" dirty="0" smtClean="0"/>
              <a:t>3. Проводятся учения по тушению пожаров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3903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23717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954985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89530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126789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3258874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6722449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/>
              <a:t>Выполнение комплекса работ по охране, защите  и воспроизводству лесов на основании </a:t>
            </a:r>
            <a:r>
              <a:rPr lang="ru-RU" sz="3100" dirty="0" err="1"/>
              <a:t>Госзадания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/>
          <a:lstStyle/>
          <a:p>
            <a:r>
              <a:rPr lang="ru-RU" dirty="0" smtClean="0"/>
              <a:t>На 2015 год запланирована заготовка и </a:t>
            </a:r>
            <a:r>
              <a:rPr lang="ru-RU" dirty="0"/>
              <a:t>поставка древесины на завод </a:t>
            </a:r>
            <a:r>
              <a:rPr lang="ru-RU" dirty="0" smtClean="0"/>
              <a:t>КАСТАМОНУ </a:t>
            </a:r>
            <a:r>
              <a:rPr lang="ru-RU" dirty="0"/>
              <a:t>ИНТЕГРЕЙТЕД ВУД </a:t>
            </a:r>
            <a:r>
              <a:rPr lang="ru-RU" dirty="0" smtClean="0"/>
              <a:t>ИНДАСТРИ в объеме 10000 куб. 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3561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ГКУ «Приволжское лесничество»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577699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8381689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5911271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7981088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3190136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2746458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9596118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4381009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Заготовка гражданами древесины для собственных нужд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Граждане вправе заготавливать древесину для целей отопления, возведения строений и иных собственных нужд. Граждане осуществляют заготовку древесины для собственных нужд на основании договоров купли-продажи лесных насаждений</a:t>
            </a:r>
            <a:r>
              <a:rPr lang="ru-RU" dirty="0" smtClean="0"/>
              <a:t>.</a:t>
            </a:r>
          </a:p>
          <a:p>
            <a:r>
              <a:rPr lang="ru-RU" b="1" dirty="0"/>
              <a:t>Древесина, заготовленная гражданами для собственных нужд, не может отчуждаться или переходить от одного лица к другому иными способами."</a:t>
            </a:r>
          </a:p>
        </p:txBody>
      </p:sp>
    </p:spTree>
    <p:extLst>
      <p:ext uri="{BB962C8B-B14F-4D97-AF65-F5344CB8AC3E}">
        <p14:creationId xmlns:p14="http://schemas.microsoft.com/office/powerpoint/2010/main" val="17815466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Благоустройство мест отдыха граждан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2823471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188138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Государственный лесной контроль и надзор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С 1июля 2015 года согласно части 1 статьи 50.5 ЛК РФ юридические лица, индивидуальные предприниматели, совершившие сделки с древесиной, представляют оператору </a:t>
            </a:r>
            <a:r>
              <a:rPr lang="ru-RU" b="1" dirty="0"/>
              <a:t>единой государственной автоматизированной информационной системы </a:t>
            </a:r>
            <a:r>
              <a:rPr lang="ru-RU" b="1" dirty="0" smtClean="0"/>
              <a:t>(ЕГАИС) </a:t>
            </a:r>
            <a:r>
              <a:rPr lang="ru-RU" dirty="0" smtClean="0"/>
              <a:t>учета </a:t>
            </a:r>
            <a:r>
              <a:rPr lang="ru-RU" dirty="0"/>
              <a:t>древесины и сделок с ней декларацию о сделках с древесиной в форме электронного документа.</a:t>
            </a:r>
          </a:p>
        </p:txBody>
      </p:sp>
    </p:spTree>
    <p:extLst>
      <p:ext uri="{BB962C8B-B14F-4D97-AF65-F5344CB8AC3E}">
        <p14:creationId xmlns:p14="http://schemas.microsoft.com/office/powerpoint/2010/main" val="30897969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3200783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1580213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0635407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8116634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9916328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356" y="1637449"/>
            <a:ext cx="5935287" cy="4451465"/>
          </a:xfrm>
        </p:spPr>
      </p:pic>
    </p:spTree>
    <p:extLst>
      <p:ext uri="{BB962C8B-B14F-4D97-AF65-F5344CB8AC3E}">
        <p14:creationId xmlns:p14="http://schemas.microsoft.com/office/powerpoint/2010/main" val="25041322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2309758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8110930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0323049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219125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3306245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9674748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7083442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Лесоруб 2015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4187027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5253139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0339061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5728486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Работа со школьными лесничествами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Ученики привлекаются к торжественным мероприятиям</a:t>
            </a:r>
          </a:p>
          <a:p>
            <a:r>
              <a:rPr lang="ru-RU" dirty="0" smtClean="0"/>
              <a:t>Специалисты лесничества знакомят ребят с работой лесников</a:t>
            </a:r>
          </a:p>
          <a:p>
            <a:r>
              <a:rPr lang="ru-RU" dirty="0" smtClean="0"/>
              <a:t>Школьные лесничества принимают участие в конкурсах и занимают призовые места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08725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476" y="1600200"/>
            <a:ext cx="3177048" cy="4525963"/>
          </a:xfrm>
        </p:spPr>
      </p:pic>
    </p:spTree>
    <p:extLst>
      <p:ext uri="{BB962C8B-B14F-4D97-AF65-F5344CB8AC3E}">
        <p14:creationId xmlns:p14="http://schemas.microsoft.com/office/powerpoint/2010/main" val="38714067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7885334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505799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8202908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8415655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8048511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7571202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4927920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14350" lvl="0" indent="-514350">
              <a:spcBef>
                <a:spcPct val="20000"/>
              </a:spcBef>
            </a:pPr>
            <a:r>
              <a:rPr lang="ru-RU" sz="30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Об итогах акции «День посадки леса»</a:t>
            </a:r>
            <a:br>
              <a:rPr lang="ru-RU" sz="30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1218452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 планах лесопосадок в районе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2153867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 итогах акции «День посадки леса»</a:t>
            </a:r>
            <a:br>
              <a:rPr lang="ru-RU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328681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 итогах акции «День посадки леса»</a:t>
            </a:r>
            <a:br>
              <a:rPr lang="ru-RU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2002808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 итогах акции «День посадки леса»</a:t>
            </a:r>
            <a:br>
              <a:rPr lang="ru-RU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7508683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планах лесопосадок в районе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118635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3033391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 планах лесопосадок в районе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4286764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 планах лесопосадок в районе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1639047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 планах лесопосадок в районе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94955078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Природоохранная акции «Чистые леса Татарстана».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Ежегодно совместно с исполнительным комитетом Верхнеуслонского муниципального </a:t>
            </a:r>
            <a:r>
              <a:rPr lang="ru-RU" dirty="0"/>
              <a:t>района проводится Природоохранная акции «Чистые леса Татарстана».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009146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 проведении республиканской природоохранной акции «Чистые леса Татарстана».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56556026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14350" lvl="0" indent="-514350">
              <a:spcBef>
                <a:spcPct val="20000"/>
              </a:spcBef>
            </a:pPr>
            <a:r>
              <a:rPr lang="ru-RU" sz="30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О проведении республиканской природоохранной акции «Чистые леса Татарстана». </a:t>
            </a:r>
          </a:p>
        </p:txBody>
      </p:sp>
      <p:pic>
        <p:nvPicPr>
          <p:cNvPr id="8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558" y="1602119"/>
            <a:ext cx="6030884" cy="4522124"/>
          </a:xfrm>
        </p:spPr>
      </p:pic>
    </p:spTree>
    <p:extLst>
      <p:ext uri="{BB962C8B-B14F-4D97-AF65-F5344CB8AC3E}">
        <p14:creationId xmlns:p14="http://schemas.microsoft.com/office/powerpoint/2010/main" val="18458055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 проведении республиканской природоохранной акции «Чистые леса Татарстана».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294276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120734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Государственный лесной контроль и надзор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Проводятся плановые проверки </a:t>
            </a:r>
            <a:r>
              <a:rPr lang="ru-RU" dirty="0" err="1" smtClean="0"/>
              <a:t>лесопользователей</a:t>
            </a:r>
            <a:r>
              <a:rPr lang="ru-RU" dirty="0" smtClean="0"/>
              <a:t> </a:t>
            </a:r>
          </a:p>
          <a:p>
            <a:r>
              <a:rPr lang="ru-RU" dirty="0" smtClean="0"/>
              <a:t>Внеплановые проверки в рамках принимаемых мер совместно с Прокуратурой Верхнеуслонского района </a:t>
            </a:r>
            <a:r>
              <a:rPr lang="ru-RU" dirty="0"/>
              <a:t>и </a:t>
            </a:r>
            <a:r>
              <a:rPr lang="ru-RU" dirty="0" smtClean="0"/>
              <a:t>Межмуниципальным отделом </a:t>
            </a:r>
            <a:r>
              <a:rPr lang="ru-RU" dirty="0"/>
              <a:t>МВД России "Верхнеуслонский" </a:t>
            </a:r>
          </a:p>
        </p:txBody>
      </p:sp>
    </p:spTree>
    <p:extLst>
      <p:ext uri="{BB962C8B-B14F-4D97-AF65-F5344CB8AC3E}">
        <p14:creationId xmlns:p14="http://schemas.microsoft.com/office/powerpoint/2010/main" val="3406473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75783771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420</Words>
  <Application>Microsoft Office PowerPoint</Application>
  <PresentationFormat>Экран (4:3)</PresentationFormat>
  <Paragraphs>45</Paragraphs>
  <Slides>66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67" baseType="lpstr">
      <vt:lpstr>Тема Office</vt:lpstr>
      <vt:lpstr>ГКУ «Приволжское лесничество»</vt:lpstr>
      <vt:lpstr>ГКУ «Приволжское лесничество»</vt:lpstr>
      <vt:lpstr>Государственный лесной контроль и надзор </vt:lpstr>
      <vt:lpstr>Презентация PowerPoint</vt:lpstr>
      <vt:lpstr>Презентация PowerPoint</vt:lpstr>
      <vt:lpstr>Презентация PowerPoint</vt:lpstr>
      <vt:lpstr>Презентация PowerPoint</vt:lpstr>
      <vt:lpstr>Государственный лесной контроль и надзор </vt:lpstr>
      <vt:lpstr>Презентация PowerPoint</vt:lpstr>
      <vt:lpstr>Презентация PowerPoint</vt:lpstr>
      <vt:lpstr>Охрана лесов от пожаров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Выполнение комплекса работ по охране, защите  и воспроизводству лесов на основании Госзадания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Заготовка гражданами древесины для собственных нужд </vt:lpstr>
      <vt:lpstr>Благоустройство мест отдыха граждан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Лесоруб 2015</vt:lpstr>
      <vt:lpstr>Презентация PowerPoint</vt:lpstr>
      <vt:lpstr>Презентация PowerPoint</vt:lpstr>
      <vt:lpstr>Презентация PowerPoint</vt:lpstr>
      <vt:lpstr>Работа со школьными лесничествами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 итогах акции «День посадки леса» </vt:lpstr>
      <vt:lpstr>О планах лесопосадок в районе</vt:lpstr>
      <vt:lpstr>Об итогах акции «День посадки леса» </vt:lpstr>
      <vt:lpstr>Об итогах акции «День посадки леса» </vt:lpstr>
      <vt:lpstr>Об итогах акции «День посадки леса» </vt:lpstr>
      <vt:lpstr>О планах лесопосадок в районе</vt:lpstr>
      <vt:lpstr>О планах лесопосадок в районе</vt:lpstr>
      <vt:lpstr>О планах лесопосадок в районе</vt:lpstr>
      <vt:lpstr>О планах лесопосадок в районе</vt:lpstr>
      <vt:lpstr>Природоохранная акции «Чистые леса Татарстана».  </vt:lpstr>
      <vt:lpstr>О проведении республиканской природоохранной акции «Чистые леса Татарстана». </vt:lpstr>
      <vt:lpstr>О проведении республиканской природоохранной акции «Чистые леса Татарстана». </vt:lpstr>
      <vt:lpstr>О проведении республиканской природоохранной акции «Чистые леса Татарстана». </vt:lpstr>
    </vt:vector>
  </TitlesOfParts>
  <Company>XTreme.ws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ГКУ «Приволжское лесничество»</dc:title>
  <dc:creator>XTreme.ws</dc:creator>
  <cp:lastModifiedBy>XTreme.ws</cp:lastModifiedBy>
  <cp:revision>20</cp:revision>
  <dcterms:created xsi:type="dcterms:W3CDTF">2014-04-27T14:35:22Z</dcterms:created>
  <dcterms:modified xsi:type="dcterms:W3CDTF">2015-11-05T08:27:49Z</dcterms:modified>
</cp:coreProperties>
</file>