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9" r:id="rId2"/>
    <p:sldId id="300" r:id="rId3"/>
    <p:sldId id="257" r:id="rId4"/>
    <p:sldId id="324" r:id="rId5"/>
    <p:sldId id="258" r:id="rId6"/>
    <p:sldId id="301" r:id="rId7"/>
    <p:sldId id="302" r:id="rId8"/>
    <p:sldId id="319" r:id="rId9"/>
    <p:sldId id="350" r:id="rId10"/>
    <p:sldId id="351" r:id="rId11"/>
    <p:sldId id="352" r:id="rId12"/>
    <p:sldId id="303" r:id="rId13"/>
    <p:sldId id="262" r:id="rId14"/>
    <p:sldId id="304" r:id="rId15"/>
    <p:sldId id="308" r:id="rId16"/>
    <p:sldId id="307" r:id="rId17"/>
    <p:sldId id="306" r:id="rId18"/>
    <p:sldId id="305" r:id="rId19"/>
    <p:sldId id="264" r:id="rId20"/>
    <p:sldId id="343" r:id="rId21"/>
    <p:sldId id="349" r:id="rId22"/>
    <p:sldId id="311" r:id="rId23"/>
    <p:sldId id="328" r:id="rId24"/>
    <p:sldId id="310" r:id="rId25"/>
    <p:sldId id="266" r:id="rId26"/>
    <p:sldId id="329" r:id="rId27"/>
    <p:sldId id="267" r:id="rId28"/>
    <p:sldId id="268" r:id="rId29"/>
    <p:sldId id="337" r:id="rId30"/>
    <p:sldId id="271" r:id="rId31"/>
    <p:sldId id="292" r:id="rId32"/>
    <p:sldId id="272" r:id="rId33"/>
    <p:sldId id="273" r:id="rId34"/>
    <p:sldId id="274" r:id="rId35"/>
    <p:sldId id="291" r:id="rId36"/>
    <p:sldId id="275" r:id="rId37"/>
    <p:sldId id="326" r:id="rId38"/>
    <p:sldId id="346" r:id="rId39"/>
    <p:sldId id="344" r:id="rId40"/>
    <p:sldId id="348" r:id="rId41"/>
    <p:sldId id="353" r:id="rId42"/>
    <p:sldId id="347" r:id="rId43"/>
    <p:sldId id="293" r:id="rId44"/>
    <p:sldId id="276" r:id="rId45"/>
    <p:sldId id="277" r:id="rId46"/>
    <p:sldId id="333" r:id="rId47"/>
    <p:sldId id="325" r:id="rId48"/>
    <p:sldId id="327" r:id="rId49"/>
    <p:sldId id="278" r:id="rId50"/>
    <p:sldId id="312" r:id="rId51"/>
    <p:sldId id="313" r:id="rId52"/>
    <p:sldId id="280" r:id="rId53"/>
    <p:sldId id="281" r:id="rId54"/>
    <p:sldId id="316" r:id="rId55"/>
    <p:sldId id="315" r:id="rId56"/>
    <p:sldId id="335" r:id="rId57"/>
    <p:sldId id="336" r:id="rId58"/>
    <p:sldId id="354" r:id="rId59"/>
    <p:sldId id="283" r:id="rId60"/>
    <p:sldId id="356" r:id="rId61"/>
    <p:sldId id="340" r:id="rId62"/>
    <p:sldId id="341" r:id="rId63"/>
    <p:sldId id="355" r:id="rId64"/>
    <p:sldId id="285" r:id="rId65"/>
    <p:sldId id="330" r:id="rId66"/>
    <p:sldId id="331" r:id="rId67"/>
    <p:sldId id="332" r:id="rId68"/>
    <p:sldId id="286" r:id="rId69"/>
    <p:sldId id="334" r:id="rId70"/>
    <p:sldId id="323" r:id="rId71"/>
    <p:sldId id="287" r:id="rId72"/>
    <p:sldId id="358" r:id="rId73"/>
    <p:sldId id="360" r:id="rId74"/>
    <p:sldId id="361" r:id="rId75"/>
    <p:sldId id="363" r:id="rId76"/>
    <p:sldId id="362" r:id="rId77"/>
    <p:sldId id="364" r:id="rId78"/>
    <p:sldId id="365" r:id="rId79"/>
    <p:sldId id="366" r:id="rId80"/>
    <p:sldId id="367" r:id="rId81"/>
    <p:sldId id="368" r:id="rId82"/>
    <p:sldId id="369" r:id="rId8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49D59-9856-4B30-B6A8-D46FBA6A8977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0778B-4CB0-4958-B6CF-D6320D7D8A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1117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49D59-9856-4B30-B6A8-D46FBA6A8977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0778B-4CB0-4958-B6CF-D6320D7D8A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947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49D59-9856-4B30-B6A8-D46FBA6A8977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0778B-4CB0-4958-B6CF-D6320D7D8A64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2833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49D59-9856-4B30-B6A8-D46FBA6A8977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0778B-4CB0-4958-B6CF-D6320D7D8A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9031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49D59-9856-4B30-B6A8-D46FBA6A8977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0778B-4CB0-4958-B6CF-D6320D7D8A64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312899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49D59-9856-4B30-B6A8-D46FBA6A8977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0778B-4CB0-4958-B6CF-D6320D7D8A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0242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49D59-9856-4B30-B6A8-D46FBA6A8977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0778B-4CB0-4958-B6CF-D6320D7D8A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9451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49D59-9856-4B30-B6A8-D46FBA6A8977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0778B-4CB0-4958-B6CF-D6320D7D8A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1133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49D59-9856-4B30-B6A8-D46FBA6A8977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0778B-4CB0-4958-B6CF-D6320D7D8A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4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49D59-9856-4B30-B6A8-D46FBA6A8977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0778B-4CB0-4958-B6CF-D6320D7D8A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9541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49D59-9856-4B30-B6A8-D46FBA6A8977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0778B-4CB0-4958-B6CF-D6320D7D8A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108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49D59-9856-4B30-B6A8-D46FBA6A8977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0778B-4CB0-4958-B6CF-D6320D7D8A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325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49D59-9856-4B30-B6A8-D46FBA6A8977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0778B-4CB0-4958-B6CF-D6320D7D8A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4010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49D59-9856-4B30-B6A8-D46FBA6A8977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0778B-4CB0-4958-B6CF-D6320D7D8A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738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49D59-9856-4B30-B6A8-D46FBA6A8977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0778B-4CB0-4958-B6CF-D6320D7D8A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4705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49D59-9856-4B30-B6A8-D46FBA6A8977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0778B-4CB0-4958-B6CF-D6320D7D8A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9187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449D59-9856-4B30-B6A8-D46FBA6A8977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F60778B-4CB0-4958-B6CF-D6320D7D8A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261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498765"/>
            <a:ext cx="8596668" cy="5542598"/>
          </a:xfrm>
        </p:spPr>
        <p:txBody>
          <a:bodyPr/>
          <a:lstStyle/>
          <a:p>
            <a:pPr marL="0" indent="0" algn="ctr">
              <a:buNone/>
            </a:pPr>
            <a:endParaRPr lang="ru-RU" sz="45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4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 работе</a:t>
            </a:r>
          </a:p>
          <a:p>
            <a:pPr marL="0" indent="0" algn="ctr">
              <a:buNone/>
            </a:pPr>
            <a:r>
              <a:rPr lang="ru-RU" sz="4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Общественного Совета </a:t>
            </a:r>
            <a:r>
              <a:rPr lang="ru-RU" sz="4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Верхнеуслонского муниципального района</a:t>
            </a:r>
          </a:p>
          <a:p>
            <a:pPr marL="0" indent="0" algn="ctr">
              <a:buNone/>
            </a:pPr>
            <a:r>
              <a:rPr lang="ru-RU" sz="4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4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2023 год</a:t>
            </a:r>
            <a:endParaRPr lang="ru-RU" sz="4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1862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360218"/>
            <a:ext cx="11389975" cy="748146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Выездное заседание Общественного </a:t>
            </a: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совета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21" y="1010661"/>
            <a:ext cx="6007461" cy="457272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752" y="2331146"/>
            <a:ext cx="5370786" cy="402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168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249382"/>
            <a:ext cx="11085175" cy="74814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Выездное заседание Общественного совета</a:t>
            </a:r>
            <a:endParaRPr lang="ru-RU" sz="2800" dirty="0"/>
          </a:p>
        </p:txBody>
      </p:sp>
      <p:pic>
        <p:nvPicPr>
          <p:cNvPr id="6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18" y="799158"/>
            <a:ext cx="4502727" cy="6007924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544" y="1240221"/>
            <a:ext cx="6432331" cy="482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106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803565"/>
            <a:ext cx="8596668" cy="5237798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Заседания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Общественного совета  </a:t>
            </a:r>
            <a:endPara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проведению независимой оценки качества условий оказания услуг организациями </a:t>
            </a:r>
            <a:endPara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сфере культуры и образования Верхнеуслонского муниципального района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504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414" y="207818"/>
            <a:ext cx="11809768" cy="1544782"/>
          </a:xfrm>
        </p:spPr>
        <p:txBody>
          <a:bodyPr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Расширенное заседание 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Общественного совета  по проведению независимой оценки качества условий оказания услуг 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(НОК) организациями 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сфере культуры 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образования 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Верхнеуслонского МР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" y="1752600"/>
            <a:ext cx="6351771" cy="476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841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641830" cy="13208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Заседание 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Общественного 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совета по НОК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31" y="1537133"/>
            <a:ext cx="5175249" cy="38814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249" y="2092729"/>
            <a:ext cx="5699760" cy="427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668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49382"/>
            <a:ext cx="11306848" cy="168101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Работа по проведению 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независимой оценки качества условий оказания 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услуг 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организациями 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сфере культуры и образования 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4" name="Picture 2" descr="C:\Users\User\Desktop\проверка\photo1699940205 (11)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371" y="1445491"/>
            <a:ext cx="7759555" cy="4330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3270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249382"/>
            <a:ext cx="11279139" cy="168101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Работа по проведению независимой оценки качества условий оказания услуг организациями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сфере культуры и образования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70" y="1930400"/>
            <a:ext cx="6886310" cy="4664364"/>
          </a:xfrm>
        </p:spPr>
      </p:pic>
    </p:spTree>
    <p:extLst>
      <p:ext uri="{BB962C8B-B14F-4D97-AF65-F5344CB8AC3E}">
        <p14:creationId xmlns:p14="http://schemas.microsoft.com/office/powerpoint/2010/main" val="26777960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235527"/>
            <a:ext cx="11071321" cy="169487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Работа по проведению независимой оценки качества условий оказания услуг организациями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сфере культуры и образования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3" y="2160588"/>
            <a:ext cx="7025793" cy="4309485"/>
          </a:xfrm>
        </p:spPr>
      </p:pic>
    </p:spTree>
    <p:extLst>
      <p:ext uri="{BB962C8B-B14F-4D97-AF65-F5344CB8AC3E}">
        <p14:creationId xmlns:p14="http://schemas.microsoft.com/office/powerpoint/2010/main" val="41360119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399309"/>
            <a:ext cx="8596668" cy="4642053"/>
          </a:xfrm>
        </p:spPr>
        <p:txBody>
          <a:bodyPr>
            <a:normAutofit/>
          </a:bodyPr>
          <a:lstStyle/>
          <a:p>
            <a:pPr algn="ctr"/>
            <a:r>
              <a:rPr lang="ru-RU" sz="45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 мероприятиях, </a:t>
            </a:r>
            <a:endParaRPr lang="ru-RU" sz="45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5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реализуемых </a:t>
            </a:r>
            <a:r>
              <a:rPr lang="ru-RU" sz="45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соответствии </a:t>
            </a:r>
            <a:endParaRPr lang="ru-RU" sz="45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5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45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планом работы Общественного совета </a:t>
            </a:r>
            <a:endParaRPr lang="ru-RU" sz="45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5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45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2023 год</a:t>
            </a:r>
            <a:r>
              <a:rPr lang="ru-RU" sz="45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5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500" dirty="0"/>
          </a:p>
        </p:txBody>
      </p:sp>
    </p:spTree>
    <p:extLst>
      <p:ext uri="{BB962C8B-B14F-4D97-AF65-F5344CB8AC3E}">
        <p14:creationId xmlns:p14="http://schemas.microsoft.com/office/powerpoint/2010/main" val="32025847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1480" y="263236"/>
            <a:ext cx="11267902" cy="1260764"/>
          </a:xfrm>
        </p:spPr>
        <p:txBody>
          <a:bodyPr>
            <a:noAutofit/>
          </a:bodyPr>
          <a:lstStyle/>
          <a:p>
            <a:pPr marL="342900" lvl="0" indent="-342900" algn="ctr">
              <a:lnSpc>
                <a:spcPct val="110000"/>
              </a:lnSpc>
              <a:spcAft>
                <a:spcPts val="0"/>
              </a:spcAft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торжественных митингах,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посвященных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Дню Победы в Великой Отечественной войне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995" y="1343891"/>
            <a:ext cx="6991927" cy="520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67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68036" y="-204952"/>
            <a:ext cx="10893495" cy="1728952"/>
          </a:xfrm>
        </p:spPr>
        <p:txBody>
          <a:bodyPr/>
          <a:lstStyle/>
          <a:p>
            <a:pPr marL="342900" lvl="0" indent="-342900" algn="ctr">
              <a:lnSpc>
                <a:spcPct val="110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Заседания 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Общественного совета  </a:t>
            </a:r>
            <a:r>
              <a:rPr lang="ru-RU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pic>
        <p:nvPicPr>
          <p:cNvPr id="4" name="Рисунок 3" descr="https://tatarstan.ru/file/photoreport3/print_9009419_665347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98" y="1301327"/>
            <a:ext cx="5785485" cy="3697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9649" y="2162404"/>
            <a:ext cx="5939199" cy="445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6953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96982"/>
            <a:ext cx="10891211" cy="83127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торжественных митингах, </a:t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посвященных Дню Победы в Великой Отечественной войне 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65" y="1044035"/>
            <a:ext cx="7943226" cy="5469047"/>
          </a:xfrm>
        </p:spPr>
      </p:pic>
    </p:spTree>
    <p:extLst>
      <p:ext uri="{BB962C8B-B14F-4D97-AF65-F5344CB8AC3E}">
        <p14:creationId xmlns:p14="http://schemas.microsoft.com/office/powerpoint/2010/main" val="34735562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54907" y="1094509"/>
            <a:ext cx="4886620" cy="4378036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торжественных митингах, </a:t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посвященных Дню Победы в Великой Отечественной войне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Фото </a:t>
            </a:r>
            <a:r>
              <a:rPr lang="ru-RU" dirty="0" err="1" smtClean="0"/>
              <a:t>Биктагирова</a:t>
            </a:r>
            <a:r>
              <a:rPr lang="ru-RU" dirty="0" smtClean="0"/>
              <a:t> 9 мая</a:t>
            </a:r>
            <a:endParaRPr lang="ru-RU" dirty="0"/>
          </a:p>
        </p:txBody>
      </p:sp>
      <p:sp>
        <p:nvSpPr>
          <p:cNvPr id="4" name="AutoShape 2" descr="blob:https://web.whatsapp.com/4ceaa4c6-aed4-4548-9210-7515e093edb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31" y="160338"/>
            <a:ext cx="3979820" cy="645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9863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138545"/>
            <a:ext cx="11376121" cy="94211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торжественных митингах, </a:t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посвященных Дню Победы в Великой Отечественной войне </a:t>
            </a:r>
            <a:endParaRPr lang="ru-RU" dirty="0"/>
          </a:p>
        </p:txBody>
      </p:sp>
      <p:pic>
        <p:nvPicPr>
          <p:cNvPr id="4" name="Объект 3" descr="https://tatarstan.ru/file/photoreport3/print_8830279_6463170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72" y="1191491"/>
            <a:ext cx="8672946" cy="55141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53995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18656"/>
            <a:ext cx="8596668" cy="665017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акции «Свеча памяти»</a:t>
            </a:r>
            <a:endParaRPr lang="ru-RU" dirty="0"/>
          </a:p>
        </p:txBody>
      </p:sp>
      <p:pic>
        <p:nvPicPr>
          <p:cNvPr id="2050" name="Picture 2" descr="https://tatarstan.ru/file/photoreport3/print_8931519_65816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05" y="1108364"/>
            <a:ext cx="8463431" cy="529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2005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7927" y="249382"/>
            <a:ext cx="11249891" cy="11083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Митинг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памятника «Труженикам тыла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памяти и скорби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tatarstan.ru/file/photoreport3/print_8931679_65831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09" y="1537854"/>
            <a:ext cx="7603362" cy="503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728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6814" y="180108"/>
            <a:ext cx="8596668" cy="581891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Героев Отечества. Митинг.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59" y="1056183"/>
            <a:ext cx="7959854" cy="5304497"/>
          </a:xfrm>
        </p:spPr>
      </p:pic>
    </p:spTree>
    <p:extLst>
      <p:ext uri="{BB962C8B-B14F-4D97-AF65-F5344CB8AC3E}">
        <p14:creationId xmlns:p14="http://schemas.microsoft.com/office/powerpoint/2010/main" val="1017480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374073"/>
            <a:ext cx="10226193" cy="58189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Митинг. День солидарности в </a:t>
            </a:r>
            <a:r>
              <a:rPr lang="ru-RU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борьбе с терроризмом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pic>
        <p:nvPicPr>
          <p:cNvPr id="3074" name="Picture 2" descr="https://tatarstan.ru/file/photoreport3/print_9070319_67114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09" y="969819"/>
            <a:ext cx="11420118" cy="569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8051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1781" y="471054"/>
            <a:ext cx="11208327" cy="458585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Оказание гуманитарной и материальной помощи участникам СВО</a:t>
            </a:r>
            <a:endParaRPr lang="ru-RU" sz="2800" b="1" dirty="0"/>
          </a:p>
        </p:txBody>
      </p:sp>
      <p:pic>
        <p:nvPicPr>
          <p:cNvPr id="4" name="Рисунок 3" descr="https://tatarstan.ru/file/photoreport3/print_8767499_641027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56" y="1342504"/>
            <a:ext cx="4292918" cy="5099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tatarstan.ru/file/photoreport3/print_8767499_6410276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564" y="1353588"/>
            <a:ext cx="4358640" cy="55044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29189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tatarstan.ru/file/photoreport3/print_8767499_641027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67640"/>
            <a:ext cx="5440680" cy="5526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tatarstan.ru/file/photoreport3/print_8767499_6410274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816" y="1868719"/>
            <a:ext cx="6834188" cy="43824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3074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91200" y="1385455"/>
            <a:ext cx="3879273" cy="50707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Передача денежных средств от членов Общественного совета ветерану боевых действий – координатору по сбору помощи на СВО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А.Балашову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79087"/>
            <a:ext cx="4698230" cy="627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058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071" y="248044"/>
            <a:ext cx="9402612" cy="1320800"/>
          </a:xfrm>
        </p:spPr>
        <p:txBody>
          <a:bodyPr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Организационное заседание Общественного совета.</a:t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Выборы председателя Совета Матросова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Г.И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04.08.2023 г.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4" name="Рисунок 3" descr="https://tatarstan.ru/file/photoreport3/print_9009419_665346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711" y="1568844"/>
            <a:ext cx="8001000" cy="47793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27357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741" y="299743"/>
            <a:ext cx="11165914" cy="1002584"/>
          </a:xfrm>
        </p:spPr>
        <p:txBody>
          <a:bodyPr>
            <a:noAutofit/>
          </a:bodyPr>
          <a:lstStyle/>
          <a:p>
            <a:pPr lvl="0" algn="ctr" defTabSz="914400" eaLnBrk="0" fontAlgn="base" hangingPunct="0">
              <a:spcAft>
                <a:spcPct val="0"/>
              </a:spcAft>
            </a:pPr>
            <a:r>
              <a:rPr lang="ru-RU" alt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Участие в Митинге, посвященном </a:t>
            </a:r>
            <a:r>
              <a:rPr lang="ru-RU" altLang="ru-RU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Дню памяти </a:t>
            </a:r>
            <a:r>
              <a:rPr lang="ru-RU" alt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вывода </a:t>
            </a:r>
            <a:r>
              <a:rPr lang="ru-RU" altLang="ru-RU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Советских </a:t>
            </a:r>
            <a:r>
              <a:rPr lang="ru-RU" alt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войск из республики Афганистан </a:t>
            </a:r>
            <a:r>
              <a:rPr lang="ru-RU" altLang="ru-RU" sz="28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altLang="ru-RU" sz="28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2741" y="1454727"/>
            <a:ext cx="7633853" cy="522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5577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2824"/>
            <a:ext cx="10752082" cy="13208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Участие в Дне правовой помощи в рамках Декады инвалидов </a:t>
            </a:r>
            <a:endParaRPr lang="ru-RU" sz="28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" t="35276" r="4448" b="35405"/>
          <a:stretch/>
        </p:blipFill>
        <p:spPr>
          <a:xfrm>
            <a:off x="402571" y="1340388"/>
            <a:ext cx="9143212" cy="436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0718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068" y="166255"/>
            <a:ext cx="11713780" cy="1331470"/>
          </a:xfrm>
        </p:spPr>
        <p:txBody>
          <a:bodyPr>
            <a:noAutofit/>
          </a:bodyPr>
          <a:lstStyle/>
          <a:p>
            <a:pPr algn="ctr">
              <a:lnSpc>
                <a:spcPct val="110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Участие в работе комиссии по проведению 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квалификационных 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экзаменов муниципальных служащих </a:t>
            </a:r>
            <a:b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https://tatarstan.ru/file/photoreport3/print_9258039_686380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63" y="1128220"/>
            <a:ext cx="5082655" cy="2876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tatarstan.ru/file/photoreport3/print_9257999_686378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983" y="1497725"/>
            <a:ext cx="5902036" cy="3723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tatarstan.ru/file/photoreport3/print_9257999_686378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764" y="4004442"/>
            <a:ext cx="4640794" cy="30697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0771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961" y="235527"/>
            <a:ext cx="10326997" cy="1206142"/>
          </a:xfrm>
        </p:spPr>
        <p:txBody>
          <a:bodyPr>
            <a:normAutofit fontScale="90000"/>
          </a:bodyPr>
          <a:lstStyle/>
          <a:p>
            <a:pPr algn="ctr">
              <a:lnSpc>
                <a:spcPct val="110000"/>
              </a:lnSpc>
              <a:spcAft>
                <a:spcPts val="0"/>
              </a:spcAft>
            </a:pPr>
            <a:r>
              <a:rPr lang="ru-RU" sz="31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Участие в работе заседания комиссии </a:t>
            </a:r>
            <a:r>
              <a:rPr lang="ru-RU" sz="31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31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безопасности дорожного движения </a:t>
            </a:r>
            <a:r>
              <a:rPr lang="ru-RU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81" y="1359061"/>
            <a:ext cx="7257393" cy="506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9879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539" y="152400"/>
            <a:ext cx="10894557" cy="1320800"/>
          </a:xfrm>
        </p:spPr>
        <p:txBody>
          <a:bodyPr>
            <a:noAutofit/>
          </a:bodyPr>
          <a:lstStyle/>
          <a:p>
            <a:pPr algn="ctr">
              <a:lnSpc>
                <a:spcPct val="110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Участие в работе конкурсной комиссии по рассмотрению кандидатур на замещение должности руководителя Исполнительного комитета Верхнеуслонского 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МР </a:t>
            </a:r>
            <a:r>
              <a:rPr lang="ru-RU" sz="28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/>
          </a:p>
        </p:txBody>
      </p:sp>
      <p:pic>
        <p:nvPicPr>
          <p:cNvPr id="4" name="Рисунок 3" descr="https://tatarstan.ru/file/photoreport3/print_8618659_627700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81" y="1722583"/>
            <a:ext cx="7606145" cy="51354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40446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7267" y="110359"/>
            <a:ext cx="11174213" cy="1320800"/>
          </a:xfrm>
        </p:spPr>
        <p:txBody>
          <a:bodyPr>
            <a:noAutofit/>
          </a:bodyPr>
          <a:lstStyle/>
          <a:p>
            <a:pPr algn="ctr">
              <a:lnSpc>
                <a:spcPct val="110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Участие в мероприятии «День защиты детей». 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Вручение 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подарков многодетным 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семьям.</a:t>
            </a:r>
            <a:r>
              <a:rPr lang="ru-RU" sz="28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635" y="2288770"/>
            <a:ext cx="5751845" cy="38321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57" y="1270427"/>
            <a:ext cx="5506516" cy="366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8051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277090"/>
            <a:ext cx="11430001" cy="1043709"/>
          </a:xfrm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  <a:spcAft>
                <a:spcPts val="0"/>
              </a:spcAft>
            </a:pP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Участие в спортивном мероприятии «Кросс наций</a:t>
            </a:r>
            <a:r>
              <a:rPr lang="ru-RU" sz="27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/>
          </a:p>
        </p:txBody>
      </p:sp>
      <p:pic>
        <p:nvPicPr>
          <p:cNvPr id="4" name="Рисунок 3" descr="https://tatarstan.ru/file/photoreport3/print_9086319_673221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467" y="2083757"/>
            <a:ext cx="5179138" cy="3499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tatarstan.ru/file/photoreport3/print_9086319_673233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64" y="1087821"/>
            <a:ext cx="6004154" cy="38738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39207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66255"/>
            <a:ext cx="8596668" cy="1764145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Соревнования по бадминтону среди ветеранов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https://tatarstan.ru/file/photoreport3/print_8746399_639283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785091"/>
            <a:ext cx="8894618" cy="59020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87648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4618" y="609600"/>
            <a:ext cx="6262255" cy="637309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Лыжня России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92" y="360218"/>
            <a:ext cx="3883299" cy="634012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423" y="1552186"/>
            <a:ext cx="6642537" cy="498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226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235527"/>
            <a:ext cx="11085175" cy="62345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«Играй, гармонь, </a:t>
            </a:r>
            <a:r>
              <a:rPr lang="ru-RU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Соболевском»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20" y="858982"/>
            <a:ext cx="8394098" cy="5832763"/>
          </a:xfrm>
        </p:spPr>
      </p:pic>
    </p:spTree>
    <p:extLst>
      <p:ext uri="{BB962C8B-B14F-4D97-AF65-F5344CB8AC3E}">
        <p14:creationId xmlns:p14="http://schemas.microsoft.com/office/powerpoint/2010/main" val="3065460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46364"/>
            <a:ext cx="8596668" cy="11083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Вручение удостоверений </a:t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новым членам Общественного совета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C:\Users\Albina\Desktop\Общественный совет - отчет за 2023\view_9269979_688267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1454727"/>
            <a:ext cx="8423563" cy="49460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03234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1527" y="1634836"/>
            <a:ext cx="3663811" cy="389312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</a:t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«Сила традиций» Верхнеуслонского района в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г.Казани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20"/>
          <a:stretch/>
        </p:blipFill>
        <p:spPr>
          <a:xfrm>
            <a:off x="736680" y="180109"/>
            <a:ext cx="5234629" cy="6497782"/>
          </a:xfrm>
        </p:spPr>
      </p:pic>
    </p:spTree>
    <p:extLst>
      <p:ext uri="{BB962C8B-B14F-4D97-AF65-F5344CB8AC3E}">
        <p14:creationId xmlns:p14="http://schemas.microsoft.com/office/powerpoint/2010/main" val="13308225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79818" y="2424545"/>
            <a:ext cx="5694218" cy="3588327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Год </a:t>
            </a:r>
            <a:r>
              <a:rPr lang="ru-RU" sz="2800" b="1" dirty="0">
                <a:solidFill>
                  <a:schemeClr val="tx1"/>
                </a:solidFill>
              </a:rPr>
              <a:t>педагога </a:t>
            </a:r>
            <a:r>
              <a:rPr lang="ru-RU" sz="2800" b="1" dirty="0" smtClean="0">
                <a:solidFill>
                  <a:schemeClr val="tx1"/>
                </a:solidFill>
              </a:rPr>
              <a:t>и наставника.</a:t>
            </a:r>
            <a:br>
              <a:rPr lang="ru-RU" sz="2800" b="1" dirty="0" smtClean="0">
                <a:solidFill>
                  <a:schemeClr val="tx1"/>
                </a:solidFill>
              </a:rPr>
            </a:br>
            <a:r>
              <a:rPr lang="ru-RU" sz="2800" b="1" dirty="0" smtClean="0">
                <a:solidFill>
                  <a:schemeClr val="tx1"/>
                </a:solidFill>
              </a:rPr>
              <a:t>Праздничное мероприятие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28" y="150324"/>
            <a:ext cx="3823854" cy="6501302"/>
          </a:xfrm>
        </p:spPr>
      </p:pic>
    </p:spTree>
    <p:extLst>
      <p:ext uri="{BB962C8B-B14F-4D97-AF65-F5344CB8AC3E}">
        <p14:creationId xmlns:p14="http://schemas.microsoft.com/office/powerpoint/2010/main" val="9941933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3779" y="221673"/>
            <a:ext cx="11619187" cy="1354879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Торжественное мероприятие, посвященное 35-летию создания Общественной организации ветеранов(пенсионеров)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79" y="1460614"/>
            <a:ext cx="5517932" cy="413845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770" y="3205337"/>
            <a:ext cx="7024196" cy="324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8291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0"/>
            <a:ext cx="9149311" cy="635281"/>
          </a:xfrm>
        </p:spPr>
        <p:txBody>
          <a:bodyPr>
            <a:normAutofit fontScale="90000"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1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Участие в культурно </a:t>
            </a:r>
            <a:r>
              <a:rPr lang="ru-RU" sz="31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массовых мероприятиях.</a:t>
            </a:r>
            <a:br>
              <a:rPr lang="ru-RU" sz="31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31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100-лет </a:t>
            </a:r>
            <a:r>
              <a:rPr lang="ru-RU" sz="31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пос.Янга</a:t>
            </a:r>
            <a:r>
              <a:rPr lang="ru-RU" sz="31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-Болгар </a:t>
            </a:r>
            <a:r>
              <a:rPr lang="ru-RU" b="1" dirty="0" smtClean="0">
                <a:solidFill>
                  <a:srgbClr val="3C405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3C405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ru-RU" dirty="0"/>
          </a:p>
        </p:txBody>
      </p:sp>
      <p:pic>
        <p:nvPicPr>
          <p:cNvPr id="4" name="Рисунок 3" descr="https://tatarstan.ru/file/photoreport3/print_9057759_669586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46909"/>
            <a:ext cx="7453745" cy="5403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089" y="635281"/>
            <a:ext cx="3852267" cy="606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4389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52655" y="781269"/>
            <a:ext cx="4017817" cy="3860004"/>
          </a:xfrm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Участие в районном мероприятии 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День Волги»  </a:t>
            </a:r>
            <a:r>
              <a:rPr lang="ru-RU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4" y="434906"/>
            <a:ext cx="4100945" cy="593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506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7431" y="183931"/>
            <a:ext cx="11209866" cy="1021414"/>
          </a:xfrm>
        </p:spPr>
        <p:txBody>
          <a:bodyPr>
            <a:normAutofit fontScale="90000"/>
          </a:bodyPr>
          <a:lstStyle/>
          <a:p>
            <a:pPr algn="ctr">
              <a:lnSpc>
                <a:spcPct val="110000"/>
              </a:lnSpc>
              <a:spcAft>
                <a:spcPts val="0"/>
              </a:spcAft>
            </a:pPr>
            <a:r>
              <a:rPr lang="ru-RU" sz="31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Участие в </a:t>
            </a:r>
            <a:r>
              <a:rPr lang="ru-RU" sz="31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работе зонального семинар-совещания </a:t>
            </a:r>
            <a:br>
              <a:rPr lang="ru-RU" sz="31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повышению деловой активности сельского населения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1205345"/>
            <a:ext cx="7795331" cy="5200720"/>
          </a:xfrm>
        </p:spPr>
      </p:pic>
    </p:spTree>
    <p:extLst>
      <p:ext uri="{BB962C8B-B14F-4D97-AF65-F5344CB8AC3E}">
        <p14:creationId xmlns:p14="http://schemas.microsoft.com/office/powerpoint/2010/main" val="21133795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691" y="166254"/>
            <a:ext cx="11707091" cy="92825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Участие в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работе пленума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Совета Региональной Общественной организации ветеранов (пенсионеров)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РТ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361210"/>
            <a:ext cx="6941128" cy="520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2709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1916" y="249382"/>
            <a:ext cx="10641830" cy="13208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мероприятии «Комсомол-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юность моя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https://tatarstan.ru/file/photoreport3/print_9196279_6811970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45" y="1080655"/>
            <a:ext cx="6276109" cy="484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tatarstan.ru/file/photoreport3/print_9196279_681197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780" y="1233055"/>
            <a:ext cx="4425228" cy="56249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38934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Науруз</a:t>
            </a:r>
            <a:r>
              <a:rPr lang="ru-RU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https://tatarstan.ru/file/photoreport3/print_8712679_6377489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1510145"/>
            <a:ext cx="8272702" cy="51261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78858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616" y="1025236"/>
            <a:ext cx="10453121" cy="4364182"/>
          </a:xfrm>
        </p:spPr>
        <p:txBody>
          <a:bodyPr>
            <a:normAutofit/>
          </a:bodyPr>
          <a:lstStyle/>
          <a:p>
            <a:pPr marL="342900" lvl="0" indent="-342900" algn="ctr">
              <a:lnSpc>
                <a:spcPct val="110000"/>
              </a:lnSpc>
              <a:spcAft>
                <a:spcPts val="0"/>
              </a:spcAft>
            </a:pPr>
            <a:r>
              <a:rPr lang="ru-RU" sz="31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Информация </a:t>
            </a:r>
            <a:r>
              <a:rPr lang="ru-RU" sz="31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 </a:t>
            </a:r>
            <a:r>
              <a:rPr lang="ru-RU" sz="31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участии членов </a:t>
            </a:r>
            <a:r>
              <a:rPr lang="ru-RU" sz="31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Общественного </a:t>
            </a:r>
            <a:r>
              <a:rPr lang="ru-RU" sz="31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совета</a:t>
            </a:r>
            <a:r>
              <a:rPr lang="ru-RU" sz="31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работе Общественной палаты </a:t>
            </a:r>
            <a:r>
              <a:rPr lang="ru-RU" sz="31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Республики Татарстан</a:t>
            </a:r>
            <a:r>
              <a:rPr lang="ru-RU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2656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6814" y="137160"/>
            <a:ext cx="8596668" cy="1320800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Заседания Общественного совета 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ru-RU" sz="2800" dirty="0"/>
          </a:p>
        </p:txBody>
      </p:sp>
      <p:pic>
        <p:nvPicPr>
          <p:cNvPr id="4" name="Рисунок 3" descr="C:\Users\Albina\Desktop\Общественный совет - отчет за 2023\view_9269979_688267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342" y="137160"/>
            <a:ext cx="4126216" cy="3042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Albina\Desktop\Общественный совет - отчет за 2023\view_9269979_688267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497" y="3351084"/>
            <a:ext cx="5784042" cy="3369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Albina\Desktop\Общественный совет - отчет за 2023\view_9269979_688267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41" y="797560"/>
            <a:ext cx="5330666" cy="36195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90817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374073"/>
            <a:ext cx="10434011" cy="1052945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онференция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формате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ZOOM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теме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Диалог с властью. Встреча с министром здравоохранения РТ»</a:t>
            </a:r>
          </a:p>
        </p:txBody>
      </p:sp>
      <p:pic>
        <p:nvPicPr>
          <p:cNvPr id="4" name="Объект 3" descr="C:\Users\RukApp_2\Desktop\Архив рабочего стола\Никитина\Общественный Совет\2023 год\Фото для отчета за 2023 год\Матросов на ВКС 05.12.2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18" y="1731818"/>
            <a:ext cx="6996546" cy="47659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67176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участии членов </a:t>
            </a:r>
            <a:endPara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Общественного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совета</a:t>
            </a:r>
          </a:p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различных формах общественного контроля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17789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15310"/>
            <a:ext cx="11950262" cy="1245476"/>
          </a:xfrm>
        </p:spPr>
        <p:txBody>
          <a:bodyPr>
            <a:noAutofit/>
          </a:bodyPr>
          <a:lstStyle/>
          <a:p>
            <a:pPr marL="342900" lvl="0" indent="-342900" algn="ctr">
              <a:lnSpc>
                <a:spcPct val="110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Участие в работе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рабочей 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группы Общественной палаты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Татарстан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предпринимательству и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садоводству</a:t>
            </a:r>
          </a:p>
        </p:txBody>
      </p:sp>
      <p:pic>
        <p:nvPicPr>
          <p:cNvPr id="4" name="Рисунок 3" descr="C:\Users\RukApp_2\AppData\Local\Microsoft\Windows\Temporary Internet Files\Content.Outlook\414O69YR\IMG-20230424-WA001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46" y="1834005"/>
            <a:ext cx="6076416" cy="4717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RukApp_2\AppData\Local\Microsoft\Windows\Temporary Internet Files\Content.Outlook\414O69YR\IMG-20230424-WA001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41" y="1422240"/>
            <a:ext cx="5479332" cy="41611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69960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73420"/>
            <a:ext cx="10263352" cy="1320800"/>
          </a:xfrm>
        </p:spPr>
        <p:txBody>
          <a:bodyPr>
            <a:noAutofit/>
          </a:bodyPr>
          <a:lstStyle/>
          <a:p>
            <a:pPr marL="1600200" lvl="3" indent="-228600" algn="ctr">
              <a:lnSpc>
                <a:spcPct val="110000"/>
              </a:lnSpc>
              <a:spcAft>
                <a:spcPts val="0"/>
              </a:spcAft>
              <a:tabLst>
                <a:tab pos="270510" algn="l"/>
              </a:tabLst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Встреча с жителями района по обсуждению проекта развития рекреационной зоны «Соколка» </a:t>
            </a:r>
            <a:r>
              <a:rPr lang="ru-RU" sz="28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/>
          </a:p>
        </p:txBody>
      </p:sp>
      <p:pic>
        <p:nvPicPr>
          <p:cNvPr id="4" name="Рисунок 3" descr="https://tatarstan.ru/file/photoreport3/print_9178159_680177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163" y="2022763"/>
            <a:ext cx="5874328" cy="4682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tatarstan.ru/file/photoreport3/print_9178159_680177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18" y="1314111"/>
            <a:ext cx="5653804" cy="42810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52780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60218"/>
            <a:ext cx="8596668" cy="157018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районном конкурсе – семинаре</a:t>
            </a:r>
            <a:br>
              <a:rPr lang="ru-RU" sz="3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«Я говорю и работаю на татарском – 2023» </a:t>
            </a:r>
            <a:br>
              <a:rPr lang="ru-RU" sz="3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качестве члена жюри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pic>
        <p:nvPicPr>
          <p:cNvPr id="4" name="Объект 3" descr="https://tatarstan.ru/file/photoreport3/print_9246539_6850680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1930400"/>
            <a:ext cx="7316739" cy="45812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05902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32510"/>
            <a:ext cx="8596668" cy="65116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с садоводами по вопросам водоснабжения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C:\Users\RukApp_2\Desktop\2a05934e-e185-4193-8a3e-439076eea273 (1)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5" y="983674"/>
            <a:ext cx="8596668" cy="58743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73531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383" y="221674"/>
            <a:ext cx="11720944" cy="96981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с главами сельских поселений </a:t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реализации вопросов самообложения граждан 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5" y="1288475"/>
            <a:ext cx="7205902" cy="540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1485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383" y="0"/>
            <a:ext cx="11720944" cy="900545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с главами сельских поселений </a:t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реализации вопросов самообложения граждан 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81" y="1035626"/>
            <a:ext cx="7633856" cy="572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3299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383" y="0"/>
            <a:ext cx="11720944" cy="900545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с главами сельских поселений </a:t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реализации вопросов самообложения граждан 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1" y="1059871"/>
            <a:ext cx="7509163" cy="56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4078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1163" y="1496291"/>
            <a:ext cx="8298874" cy="3241964"/>
          </a:xfrm>
        </p:spPr>
        <p:txBody>
          <a:bodyPr>
            <a:noAutofit/>
          </a:bodyPr>
          <a:lstStyle/>
          <a:p>
            <a:pPr marL="342900" lvl="0" indent="-342900" algn="ctr">
              <a:lnSpc>
                <a:spcPct val="110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членов Общественного совета Верхнеуслонского района </a:t>
            </a:r>
            <a:b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заседаниях, проводимых органами 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государственной 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муниципальной 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власти</a:t>
            </a:r>
            <a:b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507023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Заседания Общественного совета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39" y="1578698"/>
            <a:ext cx="5175249" cy="38814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141" y="1930400"/>
            <a:ext cx="5471160" cy="410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8373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1163" y="168165"/>
            <a:ext cx="8188037" cy="635399"/>
          </a:xfrm>
        </p:spPr>
        <p:txBody>
          <a:bodyPr>
            <a:noAutofit/>
          </a:bodyPr>
          <a:lstStyle/>
          <a:p>
            <a:pPr marL="342900" lvl="0" indent="-342900" algn="ctr">
              <a:lnSpc>
                <a:spcPct val="110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Участие в 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совещаниях «Деловой понедельник»</a:t>
            </a:r>
            <a:r>
              <a:rPr lang="ru-RU" sz="28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/>
          </a:p>
        </p:txBody>
      </p:sp>
      <p:pic>
        <p:nvPicPr>
          <p:cNvPr id="4" name="Рисунок 3" descr="https://tatarstan.ru/file/photoreport3/print_9223999_683533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62" y="942110"/>
            <a:ext cx="8894619" cy="55833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60037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928254" y="199697"/>
            <a:ext cx="12579928" cy="1005648"/>
          </a:xfrm>
        </p:spPr>
        <p:txBody>
          <a:bodyPr>
            <a:noAutofit/>
          </a:bodyPr>
          <a:lstStyle/>
          <a:p>
            <a:pPr marL="1600200" lvl="3" indent="-228600" algn="ctr">
              <a:lnSpc>
                <a:spcPct val="110000"/>
              </a:lnSpc>
              <a:spcAft>
                <a:spcPts val="0"/>
              </a:spcAft>
              <a:tabLst>
                <a:tab pos="270510" algn="l"/>
              </a:tabLst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Участие в совещании по производству работ с подрядчиками и председателями СНТ по 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водоснабжению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4" y="1326532"/>
            <a:ext cx="7272324" cy="525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36103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544" y="235528"/>
            <a:ext cx="11333019" cy="6511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Отчетное заседание Совета Верхнеуслонского муниципального района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https://tatarstan.ru/file/photoreport3/print_8655119_63149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66" y="1042578"/>
            <a:ext cx="8950036" cy="523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479192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537854"/>
            <a:ext cx="8596668" cy="3131127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Прием граждан </a:t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членами Общественного совета </a:t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Верхнеуслонского района.</a:t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обращениями граждан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63448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s://tatarstan.ru/file/photoreport3/print_8684999_633895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28" y="1320799"/>
            <a:ext cx="6087176" cy="445654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74072"/>
            <a:ext cx="8596668" cy="946727"/>
          </a:xfrm>
        </p:spPr>
        <p:txBody>
          <a:bodyPr>
            <a:noAutofit/>
          </a:bodyPr>
          <a:lstStyle/>
          <a:p>
            <a:pPr marL="342900" lvl="0" indent="-342900" algn="ctr">
              <a:lnSpc>
                <a:spcPct val="110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Приём граждан, работа с обращениями 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граждан</a:t>
            </a:r>
            <a:r>
              <a:rPr lang="ru-RU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pic>
        <p:nvPicPr>
          <p:cNvPr id="4" name="Рисунок 3" descr="https://tatarstan.ru/file/photoreport3/print_8889499_652628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637" y="2092038"/>
            <a:ext cx="6146107" cy="43148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359224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277091"/>
            <a:ext cx="10614121" cy="1039091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Приём граждан, р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абота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обращениями граждан</a:t>
            </a:r>
            <a:endParaRPr lang="ru-RU" dirty="0"/>
          </a:p>
        </p:txBody>
      </p:sp>
      <p:pic>
        <p:nvPicPr>
          <p:cNvPr id="4098" name="Picture 2" descr="https://tatarstan.ru/file/photoreport3/print_9257439_68589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55" y="1094509"/>
            <a:ext cx="8104909" cy="552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25271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318656"/>
            <a:ext cx="10614122" cy="623454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Приём граждан, работа с обращениями граждан</a:t>
            </a:r>
            <a:endParaRPr lang="ru-RU" dirty="0"/>
          </a:p>
        </p:txBody>
      </p:sp>
      <p:pic>
        <p:nvPicPr>
          <p:cNvPr id="5122" name="Picture 2" descr="https://tatarstan.ru/file/photoreport3/print_9257439_68589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3" y="877292"/>
            <a:ext cx="8438957" cy="562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119953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18655"/>
            <a:ext cx="10558702" cy="540327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Приём граждан, работа с обращениями граждан</a:t>
            </a:r>
            <a:endParaRPr lang="ru-RU" dirty="0"/>
          </a:p>
        </p:txBody>
      </p:sp>
      <p:pic>
        <p:nvPicPr>
          <p:cNvPr id="6146" name="Picture 2" descr="https://tatarstan.ru/file/photoreport3/print_9257439_68589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56" y="951184"/>
            <a:ext cx="8478980" cy="554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58528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68582"/>
            <a:ext cx="11114690" cy="3657600"/>
          </a:xfrm>
        </p:spPr>
        <p:txBody>
          <a:bodyPr>
            <a:noAutofit/>
          </a:bodyPr>
          <a:lstStyle/>
          <a:p>
            <a:pPr marL="342900" lvl="0" indent="-342900" algn="ctr">
              <a:lnSpc>
                <a:spcPct val="110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b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членов Общественного совета </a:t>
            </a:r>
            <a:b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Верхнеуслонского муниципального района </a:t>
            </a:r>
            <a:b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мероприятиях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общероссийского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межрегионального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республиканского масштаба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10949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77092"/>
            <a:ext cx="11002048" cy="95596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телевизионной программе телекомпании ТНВ </a:t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вопросу развития садоводства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C:\Users\RukApp_2\Desktop\c4c2bb0f-9224-4914-8575-276407df3f15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04" y="1233056"/>
            <a:ext cx="5805054" cy="5375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RukApp_2\Desktop\cae804af-1614-4a29-aa46-785cac309cd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236" y="1827819"/>
            <a:ext cx="5638801" cy="41860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9115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Заседания Общественного совета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58" y="1440152"/>
            <a:ext cx="5175249" cy="38814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546" y="2079568"/>
            <a:ext cx="5466080" cy="409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05955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49382"/>
            <a:ext cx="11679382" cy="1071418"/>
          </a:xfrm>
        </p:spPr>
        <p:txBody>
          <a:bodyPr>
            <a:noAutofit/>
          </a:bodyPr>
          <a:lstStyle/>
          <a:p>
            <a:pPr marL="342900" indent="-342900" algn="ctr">
              <a:lnSpc>
                <a:spcPct val="110000"/>
              </a:lnSpc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Республиканский семинар по актуальным вопросам реализации государственной национальной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политики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https://tatarstan.ru/file/photoreport3/print_9263179_6862995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54" y="1417782"/>
            <a:ext cx="7899987" cy="52878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077730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" y="1385456"/>
            <a:ext cx="7563309" cy="5472544"/>
          </a:xfrm>
        </p:spPr>
      </p:pic>
      <p:sp>
        <p:nvSpPr>
          <p:cNvPr id="5" name="Прямоугольник 4"/>
          <p:cNvSpPr/>
          <p:nvPr/>
        </p:nvSpPr>
        <p:spPr>
          <a:xfrm>
            <a:off x="277569" y="165143"/>
            <a:ext cx="9884980" cy="104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Участие в работе Съезда Общественного движения «Татарстан – новый век» - «Татарстан – Яна </a:t>
            </a:r>
            <a:r>
              <a:rPr lang="ru-RU" sz="28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гасыр</a:t>
            </a:r>
            <a:r>
              <a:rPr lang="ru-RU" sz="28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31747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18656"/>
            <a:ext cx="10808084" cy="58189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День садовода - 2023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ttps://tatarstan.ru/file/photoreport3/print_9069959_671090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66" y="1001985"/>
            <a:ext cx="5709610" cy="442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RukApp_2\Desktop\332fc350-cd9d-4c79-b670-846d5477f08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994" y="1551709"/>
            <a:ext cx="6044623" cy="47798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733427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35527"/>
            <a:ext cx="8596668" cy="1330037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организационном совещании Общественного Совета ВПП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Единая Россия"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C:\Users\RukApp_2\Desktop\f4d85f27-de00-43f2-b16c-7399d048e3d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1177636"/>
            <a:ext cx="7538411" cy="53894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628726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4290" y="1523999"/>
            <a:ext cx="3629891" cy="3976255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Участие </a:t>
            </a:r>
            <a:r>
              <a:rPr lang="ru-RU" sz="2800" b="1" dirty="0" smtClean="0">
                <a:solidFill>
                  <a:schemeClr val="tx1"/>
                </a:solidFill>
              </a:rPr>
              <a:t/>
            </a:r>
            <a:br>
              <a:rPr lang="ru-RU" sz="2800" b="1" dirty="0" smtClean="0">
                <a:solidFill>
                  <a:schemeClr val="tx1"/>
                </a:solidFill>
              </a:rPr>
            </a:br>
            <a:r>
              <a:rPr lang="ru-RU" sz="2800" b="1" dirty="0" smtClean="0">
                <a:solidFill>
                  <a:schemeClr val="tx1"/>
                </a:solidFill>
              </a:rPr>
              <a:t>в </a:t>
            </a:r>
            <a:r>
              <a:rPr lang="ru-RU" sz="2800" b="1" dirty="0">
                <a:solidFill>
                  <a:schemeClr val="tx1"/>
                </a:solidFill>
              </a:rPr>
              <a:t>онлайн-конкурсе «30 лет Конституции России – проверь себя»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09" y="347676"/>
            <a:ext cx="3893128" cy="670559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305" y="181420"/>
            <a:ext cx="37105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5207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277092"/>
            <a:ext cx="10683393" cy="58189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Общественный совет и средства массовой информации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1" t="11603" b="16851"/>
          <a:stretch/>
        </p:blipFill>
        <p:spPr>
          <a:xfrm>
            <a:off x="193963" y="1094509"/>
            <a:ext cx="7439892" cy="4516581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l="2776" t="18553" r="992" b="17300"/>
          <a:stretch/>
        </p:blipFill>
        <p:spPr>
          <a:xfrm>
            <a:off x="5043054" y="2189018"/>
            <a:ext cx="6996546" cy="405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2691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90946"/>
            <a:ext cx="11209866" cy="48491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Общественный совет и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массовой информации</a:t>
            </a:r>
            <a:endParaRPr lang="ru-RU" sz="2800" dirty="0"/>
          </a:p>
        </p:txBody>
      </p:sp>
      <p:pic>
        <p:nvPicPr>
          <p:cNvPr id="6" name="Объект 5"/>
          <p:cNvPicPr>
            <a:picLocks noGrp="1"/>
          </p:cNvPicPr>
          <p:nvPr>
            <p:ph idx="1"/>
          </p:nvPr>
        </p:nvPicPr>
        <p:blipFill rotWithShape="1">
          <a:blip r:embed="rId2"/>
          <a:srcRect l="4561" t="17982" r="1" b="16129"/>
          <a:stretch/>
        </p:blipFill>
        <p:spPr>
          <a:xfrm>
            <a:off x="304799" y="1122217"/>
            <a:ext cx="7841673" cy="4281055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 rotWithShape="1">
          <a:blip r:embed="rId3"/>
          <a:srcRect l="3350" t="17385" b="16672"/>
          <a:stretch/>
        </p:blipFill>
        <p:spPr>
          <a:xfrm>
            <a:off x="5223165" y="2299855"/>
            <a:ext cx="6793749" cy="437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17751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1673"/>
            <a:ext cx="12095018" cy="6511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Общественный совет и средства массовой информации</a:t>
            </a:r>
            <a:endParaRPr lang="ru-RU" sz="28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45" y="816102"/>
            <a:ext cx="8686799" cy="5834080"/>
          </a:xfrm>
        </p:spPr>
      </p:pic>
    </p:spTree>
    <p:extLst>
      <p:ext uri="{BB962C8B-B14F-4D97-AF65-F5344CB8AC3E}">
        <p14:creationId xmlns:p14="http://schemas.microsoft.com/office/powerpoint/2010/main" val="377286041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152399"/>
            <a:ext cx="11348411" cy="595745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Общественный совет и средства массовой информации</a:t>
            </a:r>
            <a:endParaRPr lang="ru-RU" sz="28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5" t="4116" r="13753" b="1579"/>
          <a:stretch/>
        </p:blipFill>
        <p:spPr>
          <a:xfrm rot="5400000">
            <a:off x="1495005" y="-420946"/>
            <a:ext cx="6525494" cy="8863674"/>
          </a:xfrm>
        </p:spPr>
      </p:pic>
    </p:spTree>
    <p:extLst>
      <p:ext uri="{BB962C8B-B14F-4D97-AF65-F5344CB8AC3E}">
        <p14:creationId xmlns:p14="http://schemas.microsoft.com/office/powerpoint/2010/main" val="23489259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235528"/>
            <a:ext cx="11223721" cy="55418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Общественный совет и средства массовой информации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4" t="-444"/>
          <a:stretch/>
        </p:blipFill>
        <p:spPr>
          <a:xfrm rot="5400000">
            <a:off x="1963247" y="-496204"/>
            <a:ext cx="6219007" cy="8790835"/>
          </a:xfrm>
        </p:spPr>
      </p:pic>
    </p:spTree>
    <p:extLst>
      <p:ext uri="{BB962C8B-B14F-4D97-AF65-F5344CB8AC3E}">
        <p14:creationId xmlns:p14="http://schemas.microsoft.com/office/powerpoint/2010/main" val="3120347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8865" y="235528"/>
            <a:ext cx="8596668" cy="554182"/>
          </a:xfrm>
        </p:spPr>
        <p:txBody>
          <a:bodyPr>
            <a:noAutofit/>
          </a:bodyPr>
          <a:lstStyle/>
          <a:p>
            <a:pPr algn="ctr">
              <a:lnSpc>
                <a:spcPct val="115000"/>
              </a:lnSpc>
              <a:spcBef>
                <a:spcPts val="1800"/>
              </a:spcBef>
              <a:spcAft>
                <a:spcPts val="1800"/>
              </a:spcAft>
            </a:pPr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Выездное заседание Общественного </a:t>
            </a:r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совета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25" y="1066800"/>
            <a:ext cx="8336475" cy="5555673"/>
          </a:xfrm>
        </p:spPr>
      </p:pic>
    </p:spTree>
    <p:extLst>
      <p:ext uri="{BB962C8B-B14F-4D97-AF65-F5344CB8AC3E}">
        <p14:creationId xmlns:p14="http://schemas.microsoft.com/office/powerpoint/2010/main" val="138928455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21674"/>
            <a:ext cx="11362266" cy="56803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Общественный совет и средства массовой информации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55534" y="-388905"/>
            <a:ext cx="6430462" cy="9144002"/>
          </a:xfrm>
        </p:spPr>
      </p:pic>
    </p:spTree>
    <p:extLst>
      <p:ext uri="{BB962C8B-B14F-4D97-AF65-F5344CB8AC3E}">
        <p14:creationId xmlns:p14="http://schemas.microsoft.com/office/powerpoint/2010/main" val="302293854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21674"/>
            <a:ext cx="11362266" cy="56803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Общественный совет и средства массовой информации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50149" y="-541785"/>
            <a:ext cx="6439449" cy="9102439"/>
          </a:xfrm>
        </p:spPr>
      </p:pic>
    </p:spTree>
    <p:extLst>
      <p:ext uri="{BB962C8B-B14F-4D97-AF65-F5344CB8AC3E}">
        <p14:creationId xmlns:p14="http://schemas.microsoft.com/office/powerpoint/2010/main" val="390008177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98874" y="2161309"/>
            <a:ext cx="2812471" cy="385156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Общественный совет и средства массовой информации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7" t="-10397" r="1592" b="8925"/>
          <a:stretch/>
        </p:blipFill>
        <p:spPr>
          <a:xfrm rot="10800000">
            <a:off x="207813" y="363328"/>
            <a:ext cx="3865422" cy="743678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4" t="3658" b="13357"/>
          <a:stretch/>
        </p:blipFill>
        <p:spPr>
          <a:xfrm rot="10800000">
            <a:off x="4433452" y="363327"/>
            <a:ext cx="3643747" cy="618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089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32510"/>
            <a:ext cx="11002048" cy="49876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Выездное заседание Общественного совета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4" y="1107642"/>
            <a:ext cx="6054437" cy="482688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493" y="2050950"/>
            <a:ext cx="5584815" cy="403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589784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1004</TotalTime>
  <Words>574</Words>
  <Application>Microsoft Office PowerPoint</Application>
  <PresentationFormat>Широкоэкранный</PresentationFormat>
  <Paragraphs>92</Paragraphs>
  <Slides>82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82</vt:i4>
      </vt:variant>
    </vt:vector>
  </HeadingPairs>
  <TitlesOfParts>
    <vt:vector size="88" baseType="lpstr">
      <vt:lpstr>Arial</vt:lpstr>
      <vt:lpstr>Calibri</vt:lpstr>
      <vt:lpstr>Times New Roman</vt:lpstr>
      <vt:lpstr>Trebuchet MS</vt:lpstr>
      <vt:lpstr>Wingdings 3</vt:lpstr>
      <vt:lpstr>Аспект</vt:lpstr>
      <vt:lpstr>Презентация PowerPoint</vt:lpstr>
      <vt:lpstr>Заседания Общественного совета   </vt:lpstr>
      <vt:lpstr>Организационное заседание Общественного совета. Выборы председателя Совета Матросова Г.И. 04.08.2023 г. </vt:lpstr>
      <vt:lpstr>Вручение удостоверений  новым членам Общественного совета</vt:lpstr>
      <vt:lpstr>Заседания Общественного совета    </vt:lpstr>
      <vt:lpstr>Заседания Общественного совета</vt:lpstr>
      <vt:lpstr>Заседания Общественного совета</vt:lpstr>
      <vt:lpstr>Выездное заседание Общественного совета  </vt:lpstr>
      <vt:lpstr>Выездное заседание Общественного совета</vt:lpstr>
      <vt:lpstr>Выездное заседание Общественного совета</vt:lpstr>
      <vt:lpstr>Выездное заседание Общественного совета</vt:lpstr>
      <vt:lpstr>Презентация PowerPoint</vt:lpstr>
      <vt:lpstr>Расширенное заседание Общественного совета  по проведению независимой оценки качества условий оказания услуг (НОК) организациями в сфере культуры и образования Верхнеуслонского МР</vt:lpstr>
      <vt:lpstr>Заседание Общественного совета по НОК</vt:lpstr>
      <vt:lpstr>Работа по проведению независимой оценки качества условий оказания услуг организациями в сфере культуры и образования </vt:lpstr>
      <vt:lpstr>Работа по проведению независимой оценки качества условий оказания услуг организациями  в сфере культуры и образования </vt:lpstr>
      <vt:lpstr>Работа по проведению независимой оценки качества условий оказания услуг организациями  в сфере культуры и образования </vt:lpstr>
      <vt:lpstr>Презентация PowerPoint</vt:lpstr>
      <vt:lpstr>Участие в торжественных митингах,  посвященных Дню Победы в Великой Отечественной войне </vt:lpstr>
      <vt:lpstr>Участие в торжественных митингах,  посвященных Дню Победы в Великой Отечественной войне </vt:lpstr>
      <vt:lpstr>Участие в торжественных митингах,  посвященных Дню Победы в Великой Отечественной войне </vt:lpstr>
      <vt:lpstr>Участие в торжественных митингах,  посвященных Дню Победы в Великой Отечественной войне </vt:lpstr>
      <vt:lpstr>Участие в акции «Свеча памяти»</vt:lpstr>
      <vt:lpstr>Митинг у памятника «Труженикам тыла».  День памяти и скорби</vt:lpstr>
      <vt:lpstr>День Героев Отечества. Митинг.</vt:lpstr>
      <vt:lpstr>Митинг. День солидарности в борьбе с терроризмом </vt:lpstr>
      <vt:lpstr>Оказание гуманитарной и материальной помощи участникам СВО</vt:lpstr>
      <vt:lpstr>Презентация PowerPoint</vt:lpstr>
      <vt:lpstr>Передача денежных средств от членов Общественного совета ветерану боевых действий – координатору по сбору помощи на СВО А.Балашову  </vt:lpstr>
      <vt:lpstr>Участие в Митинге, посвященном Дню памяти  вывода Советских войск из республики Афганистан  </vt:lpstr>
      <vt:lpstr>Участие в Дне правовой помощи в рамках Декады инвалидов </vt:lpstr>
      <vt:lpstr>Участие в работе комиссии по проведению  квалификационных экзаменов муниципальных служащих  </vt:lpstr>
      <vt:lpstr>Участие в работе заседания комиссии  по безопасности дорожного движения  </vt:lpstr>
      <vt:lpstr>Участие в работе конкурсной комиссии по рассмотрению кандидатур на замещение должности руководителя Исполнительного комитета Верхнеуслонского МР  </vt:lpstr>
      <vt:lpstr>Участие в мероприятии «День защиты детей».  Вручение подарков многодетным семьям. </vt:lpstr>
      <vt:lpstr>Участие в спортивном мероприятии «Кросс наций»</vt:lpstr>
      <vt:lpstr>Соревнования по бадминтону среди ветеранов</vt:lpstr>
      <vt:lpstr>Лыжня России</vt:lpstr>
      <vt:lpstr>Фестиваль «Играй, гармонь, в Соболевском» </vt:lpstr>
      <vt:lpstr>Выставка «Сила традиций» Верхнеуслонского района в г.Казани</vt:lpstr>
      <vt:lpstr>Год педагога и наставника. Праздничное мероприятие</vt:lpstr>
      <vt:lpstr>Торжественное мероприятие, посвященное 35-летию создания Общественной организации ветеранов(пенсионеров)</vt:lpstr>
      <vt:lpstr>Участие в культурно - массовых мероприятиях. 100-лет пос.Янга-Болгар   </vt:lpstr>
      <vt:lpstr>Участие в районном мероприятии  «День Волги»   </vt:lpstr>
      <vt:lpstr>Участие в работе зонального семинар-совещания  по повышению деловой активности сельского населения</vt:lpstr>
      <vt:lpstr>Участие в работе пленума Совета Региональной Общественной организации ветеранов (пенсионеров) РТ </vt:lpstr>
      <vt:lpstr>Участие в мероприятии «Комсомол- это юность моя!»</vt:lpstr>
      <vt:lpstr>Праздник «Науруз» </vt:lpstr>
      <vt:lpstr>Информация  об участии членов  Общественного совета в работе Общественной палаты  Республики Татарстан </vt:lpstr>
      <vt:lpstr>Конференция в формате ZOOM по теме  «Диалог с властью. Встреча с министром здравоохранения РТ»</vt:lpstr>
      <vt:lpstr>Презентация PowerPoint</vt:lpstr>
      <vt:lpstr>Участие в работе рабочей  группы Общественной палаты  Республики Татарстан по предпринимательству и садоводству</vt:lpstr>
      <vt:lpstr>Встреча с жителями района по обсуждению проекта развития рекреационной зоны «Соколка»  </vt:lpstr>
      <vt:lpstr>Участие в районном конкурсе – семинаре  «Я говорю и работаю на татарском – 2023»  в качестве члена жюри </vt:lpstr>
      <vt:lpstr>Встреча с садоводами по вопросам водоснабжения</vt:lpstr>
      <vt:lpstr>Встреча с главами сельских поселений  по реализации вопросов самообложения граждан </vt:lpstr>
      <vt:lpstr>Встреча с главами сельских поселений  по реализации вопросов самообложения граждан </vt:lpstr>
      <vt:lpstr>Встреча с главами сельских поселений  по реализации вопросов самообложения граждан </vt:lpstr>
      <vt:lpstr>Участие  членов Общественного совета Верхнеуслонского района  в заседаниях, проводимых органами  государственной и муниципальной власти  </vt:lpstr>
      <vt:lpstr>Участие в совещаниях «Деловой понедельник» </vt:lpstr>
      <vt:lpstr>Участие в совещании по производству работ с подрядчиками и председателями СНТ по водоснабжению </vt:lpstr>
      <vt:lpstr>Отчетное заседание Совета Верхнеуслонского муниципального района</vt:lpstr>
      <vt:lpstr>Прием граждан  членами Общественного совета  Верхнеуслонского района.  Работа с обращениями граждан</vt:lpstr>
      <vt:lpstr>Приём граждан, работа с обращениями граждан </vt:lpstr>
      <vt:lpstr>Приём граждан, работа с обращениями граждан</vt:lpstr>
      <vt:lpstr>Приём граждан, работа с обращениями граждан</vt:lpstr>
      <vt:lpstr>Приём граждан, работа с обращениями граждан</vt:lpstr>
      <vt:lpstr>Участие  членов Общественного совета  Верхнеуслонского муниципального района  в мероприятиях общероссийского,  межрегионального, республиканского масштаба </vt:lpstr>
      <vt:lpstr>Участие в телевизионной программе телекомпании ТНВ  по вопросу развития садоводства</vt:lpstr>
      <vt:lpstr>Республиканский семинар по актуальным вопросам реализации государственной национальной политики </vt:lpstr>
      <vt:lpstr>Презентация PowerPoint</vt:lpstr>
      <vt:lpstr>День садовода - 2023 </vt:lpstr>
      <vt:lpstr>Участие в организационном совещании Общественного Совета ВПП "Единая Россия"</vt:lpstr>
      <vt:lpstr>Участие  в онлайн-конкурсе «30 лет Конституции России – проверь себя» </vt:lpstr>
      <vt:lpstr>Общественный совет и средства массовой информации</vt:lpstr>
      <vt:lpstr>Общественный совет и средства массовой информации</vt:lpstr>
      <vt:lpstr>Общественный совет и средства массовой информации</vt:lpstr>
      <vt:lpstr>Общественный совет и средства массовой информации</vt:lpstr>
      <vt:lpstr>Общественный совет и средства массовой информации</vt:lpstr>
      <vt:lpstr>Общественный совет и средства массовой информации</vt:lpstr>
      <vt:lpstr>Общественный совет и средства массовой информации</vt:lpstr>
      <vt:lpstr>Общественный совет и средства массовой информации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KadrySovet</dc:creator>
  <cp:lastModifiedBy>Никитина Л.Н.</cp:lastModifiedBy>
  <cp:revision>227</cp:revision>
  <dcterms:created xsi:type="dcterms:W3CDTF">2024-01-23T05:19:58Z</dcterms:created>
  <dcterms:modified xsi:type="dcterms:W3CDTF">2024-02-02T08:55:01Z</dcterms:modified>
</cp:coreProperties>
</file>