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hart5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30"/>
  </p:notesMasterIdLst>
  <p:handoutMasterIdLst>
    <p:handoutMasterId r:id="rId131"/>
  </p:handoutMasterIdLst>
  <p:sldIdLst>
    <p:sldId id="408" r:id="rId2"/>
    <p:sldId id="714" r:id="rId3"/>
    <p:sldId id="593" r:id="rId4"/>
    <p:sldId id="594" r:id="rId5"/>
    <p:sldId id="764" r:id="rId6"/>
    <p:sldId id="765" r:id="rId7"/>
    <p:sldId id="774" r:id="rId8"/>
    <p:sldId id="766" r:id="rId9"/>
    <p:sldId id="767" r:id="rId10"/>
    <p:sldId id="768" r:id="rId11"/>
    <p:sldId id="769" r:id="rId12"/>
    <p:sldId id="770" r:id="rId13"/>
    <p:sldId id="771" r:id="rId14"/>
    <p:sldId id="595" r:id="rId15"/>
    <p:sldId id="772" r:id="rId16"/>
    <p:sldId id="681" r:id="rId17"/>
    <p:sldId id="533" r:id="rId18"/>
    <p:sldId id="470" r:id="rId19"/>
    <p:sldId id="598" r:id="rId20"/>
    <p:sldId id="776" r:id="rId21"/>
    <p:sldId id="777" r:id="rId22"/>
    <p:sldId id="420" r:id="rId23"/>
    <p:sldId id="779" r:id="rId24"/>
    <p:sldId id="780" r:id="rId25"/>
    <p:sldId id="425" r:id="rId26"/>
    <p:sldId id="781" r:id="rId27"/>
    <p:sldId id="606" r:id="rId28"/>
    <p:sldId id="607" r:id="rId29"/>
    <p:sldId id="782" r:id="rId30"/>
    <p:sldId id="783" r:id="rId31"/>
    <p:sldId id="784" r:id="rId32"/>
    <p:sldId id="792" r:id="rId33"/>
    <p:sldId id="791" r:id="rId34"/>
    <p:sldId id="785" r:id="rId35"/>
    <p:sldId id="786" r:id="rId36"/>
    <p:sldId id="787" r:id="rId37"/>
    <p:sldId id="788" r:id="rId38"/>
    <p:sldId id="790" r:id="rId39"/>
    <p:sldId id="743" r:id="rId40"/>
    <p:sldId id="744" r:id="rId41"/>
    <p:sldId id="745" r:id="rId42"/>
    <p:sldId id="746" r:id="rId43"/>
    <p:sldId id="747" r:id="rId44"/>
    <p:sldId id="748" r:id="rId45"/>
    <p:sldId id="749" r:id="rId46"/>
    <p:sldId id="750" r:id="rId47"/>
    <p:sldId id="752" r:id="rId48"/>
    <p:sldId id="753" r:id="rId49"/>
    <p:sldId id="804" r:id="rId50"/>
    <p:sldId id="757" r:id="rId51"/>
    <p:sldId id="758" r:id="rId52"/>
    <p:sldId id="759" r:id="rId53"/>
    <p:sldId id="760" r:id="rId54"/>
    <p:sldId id="761" r:id="rId55"/>
    <p:sldId id="805" r:id="rId56"/>
    <p:sldId id="789" r:id="rId57"/>
    <p:sldId id="820" r:id="rId58"/>
    <p:sldId id="794" r:id="rId59"/>
    <p:sldId id="795" r:id="rId60"/>
    <p:sldId id="796" r:id="rId61"/>
    <p:sldId id="797" r:id="rId62"/>
    <p:sldId id="798" r:id="rId63"/>
    <p:sldId id="540" r:id="rId64"/>
    <p:sldId id="517" r:id="rId65"/>
    <p:sldId id="717" r:id="rId66"/>
    <p:sldId id="518" r:id="rId67"/>
    <p:sldId id="718" r:id="rId68"/>
    <p:sldId id="555" r:id="rId69"/>
    <p:sldId id="719" r:id="rId70"/>
    <p:sldId id="720" r:id="rId71"/>
    <p:sldId id="721" r:id="rId72"/>
    <p:sldId id="560" r:id="rId73"/>
    <p:sldId id="722" r:id="rId74"/>
    <p:sldId id="723" r:id="rId75"/>
    <p:sldId id="563" r:id="rId76"/>
    <p:sldId id="725" r:id="rId77"/>
    <p:sldId id="726" r:id="rId78"/>
    <p:sldId id="564" r:id="rId79"/>
    <p:sldId id="565" r:id="rId80"/>
    <p:sldId id="569" r:id="rId81"/>
    <p:sldId id="628" r:id="rId82"/>
    <p:sldId id="741" r:id="rId83"/>
    <p:sldId id="572" r:id="rId84"/>
    <p:sldId id="567" r:id="rId85"/>
    <p:sldId id="568" r:id="rId86"/>
    <p:sldId id="727" r:id="rId87"/>
    <p:sldId id="729" r:id="rId88"/>
    <p:sldId id="730" r:id="rId89"/>
    <p:sldId id="731" r:id="rId90"/>
    <p:sldId id="732" r:id="rId91"/>
    <p:sldId id="733" r:id="rId92"/>
    <p:sldId id="734" r:id="rId93"/>
    <p:sldId id="773" r:id="rId94"/>
    <p:sldId id="742" r:id="rId95"/>
    <p:sldId id="739" r:id="rId96"/>
    <p:sldId id="716" r:id="rId97"/>
    <p:sldId id="807" r:id="rId98"/>
    <p:sldId id="809" r:id="rId99"/>
    <p:sldId id="811" r:id="rId100"/>
    <p:sldId id="808" r:id="rId101"/>
    <p:sldId id="810" r:id="rId102"/>
    <p:sldId id="812" r:id="rId103"/>
    <p:sldId id="813" r:id="rId104"/>
    <p:sldId id="814" r:id="rId105"/>
    <p:sldId id="815" r:id="rId106"/>
    <p:sldId id="816" r:id="rId107"/>
    <p:sldId id="818" r:id="rId108"/>
    <p:sldId id="710" r:id="rId109"/>
    <p:sldId id="643" r:id="rId110"/>
    <p:sldId id="632" r:id="rId111"/>
    <p:sldId id="799" r:id="rId112"/>
    <p:sldId id="638" r:id="rId113"/>
    <p:sldId id="642" r:id="rId114"/>
    <p:sldId id="631" r:id="rId115"/>
    <p:sldId id="646" r:id="rId116"/>
    <p:sldId id="695" r:id="rId117"/>
    <p:sldId id="800" r:id="rId118"/>
    <p:sldId id="801" r:id="rId119"/>
    <p:sldId id="802" r:id="rId120"/>
    <p:sldId id="821" r:id="rId121"/>
    <p:sldId id="702" r:id="rId122"/>
    <p:sldId id="803" r:id="rId123"/>
    <p:sldId id="648" r:id="rId124"/>
    <p:sldId id="817" r:id="rId125"/>
    <p:sldId id="819" r:id="rId126"/>
    <p:sldId id="806" r:id="rId127"/>
    <p:sldId id="713" r:id="rId128"/>
    <p:sldId id="402" r:id="rId129"/>
  </p:sldIdLst>
  <p:sldSz cx="9144000" cy="5143500" type="screen16x9"/>
  <p:notesSz cx="9874250" cy="6797675"/>
  <p:defaultTextStyle>
    <a:defPPr>
      <a:defRPr lang="ru-RU"/>
    </a:defPPr>
    <a:lvl1pPr marL="0" algn="l" defTabSz="4158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07935" algn="l" defTabSz="4158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415869" algn="l" defTabSz="4158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623804" algn="l" defTabSz="4158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831738" algn="l" defTabSz="4158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039673" algn="l" defTabSz="4158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247607" algn="l" defTabSz="4158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1455542" algn="l" defTabSz="4158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1663476" algn="l" defTabSz="41586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394" userDrawn="1">
          <p15:clr>
            <a:srgbClr val="A4A3A4"/>
          </p15:clr>
        </p15:guide>
        <p15:guide id="2" pos="6332" userDrawn="1">
          <p15:clr>
            <a:srgbClr val="A4A3A4"/>
          </p15:clr>
        </p15:guide>
        <p15:guide id="3" orient="horz" pos="290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Биккинина Эмма Ринатовна" initials="БЭР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0FA"/>
    <a:srgbClr val="22816E"/>
    <a:srgbClr val="B6B6B6"/>
    <a:srgbClr val="C7C7C7"/>
    <a:srgbClr val="C19D77"/>
    <a:srgbClr val="E0B488"/>
    <a:srgbClr val="3FCDB2"/>
    <a:srgbClr val="154F44"/>
    <a:srgbClr val="5B9BD5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4" autoAdjust="0"/>
    <p:restoredTop sz="93088" autoAdjust="0"/>
  </p:normalViewPr>
  <p:slideViewPr>
    <p:cSldViewPr>
      <p:cViewPr>
        <p:scale>
          <a:sx n="80" d="100"/>
          <a:sy n="80" d="100"/>
        </p:scale>
        <p:origin x="-2616" y="-1146"/>
      </p:cViewPr>
      <p:guideLst>
        <p:guide orient="horz" pos="6394"/>
        <p:guide orient="horz" pos="2908"/>
        <p:guide pos="63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handoutMaster" Target="handoutMasters/handoutMaster1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_____Microsoft_Excel40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6881720430107527E-2"/>
          <c:y val="0.20329767960420878"/>
          <c:w val="0.96057347670250892"/>
          <c:h val="0.690289062318537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6913600085703574E-3"/>
                  <c:y val="-1.9540064844835572E-2"/>
                </c:manualLayout>
              </c:layout>
              <c:spPr/>
              <c:txPr>
                <a:bodyPr/>
                <a:lstStyle/>
                <a:p>
                  <a:pPr>
                    <a:defRPr sz="28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ED-4B15-82FA-AAA02C4A32B6}"/>
                </c:ext>
              </c:extLst>
            </c:dLbl>
            <c:dLbl>
              <c:idx val="1"/>
              <c:layout>
                <c:manualLayout>
                  <c:x val="3.2448377581121027E-2"/>
                  <c:y val="-2.1126760563380278E-2"/>
                </c:manualLayout>
              </c:layout>
              <c:spPr/>
              <c:txPr>
                <a:bodyPr/>
                <a:lstStyle/>
                <a:p>
                  <a:pPr>
                    <a:defRPr sz="28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ED-4B15-82FA-AAA02C4A32B6}"/>
                </c:ext>
              </c:extLst>
            </c:dLbl>
            <c:spPr>
              <a:noFill/>
              <a:ln w="27676">
                <a:noFill/>
              </a:ln>
            </c:spPr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AED-4B15-82FA-AAA02C4A32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 </c:v>
                </c:pt>
              </c:strCache>
            </c:strRef>
          </c:tx>
          <c:spPr>
            <a:solidFill>
              <a:srgbClr val="32A0FA"/>
            </a:solidFill>
          </c:spPr>
          <c:invertIfNegative val="0"/>
          <c:dLbls>
            <c:dLbl>
              <c:idx val="0"/>
              <c:layout>
                <c:manualLayout>
                  <c:x val="-5.867079115110611E-3"/>
                  <c:y val="-1.4807163810406088E-2"/>
                </c:manualLayout>
              </c:layout>
              <c:spPr/>
              <c:txPr>
                <a:bodyPr/>
                <a:lstStyle/>
                <a:p>
                  <a:pPr>
                    <a:defRPr sz="28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ED-4B15-82FA-AAA02C4A32B6}"/>
                </c:ext>
              </c:extLst>
            </c:dLbl>
            <c:dLbl>
              <c:idx val="1"/>
              <c:layout>
                <c:manualLayout>
                  <c:x val="2.8023598820058997E-2"/>
                  <c:y val="-3.0516431924882594E-2"/>
                </c:manualLayout>
              </c:layout>
              <c:spPr/>
              <c:txPr>
                <a:bodyPr/>
                <a:lstStyle/>
                <a:p>
                  <a:pPr>
                    <a:defRPr sz="28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ED-4B15-82FA-AAA02C4A32B6}"/>
                </c:ext>
              </c:extLst>
            </c:dLbl>
            <c:spPr>
              <a:noFill/>
              <a:ln w="27676">
                <a:noFill/>
              </a:ln>
            </c:spPr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4.5999999999999996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AED-4B15-82FA-AAA02C4A32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8.0669826985912477E-3"/>
                  <c:y val="-4.2528948587308938E-3"/>
                </c:manualLayout>
              </c:layout>
              <c:tx>
                <c:rich>
                  <a:bodyPr/>
                  <a:lstStyle/>
                  <a:p>
                    <a:pPr>
                      <a:defRPr sz="2800"/>
                    </a:pPr>
                    <a:r>
                      <a:rPr lang="en-US" sz="2800" dirty="0" smtClean="0"/>
                      <a:t>3,6</a:t>
                    </a:r>
                    <a:endParaRPr lang="en-US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5A-4512-913D-92C13011E53F}"/>
                </c:ext>
              </c:extLst>
            </c:dLbl>
            <c:dLbl>
              <c:idx val="1"/>
              <c:layout>
                <c:manualLayout>
                  <c:x val="2.8023598820059011E-2"/>
                  <c:y val="-2.8169014084507043E-2"/>
                </c:manualLayout>
              </c:layout>
              <c:spPr/>
              <c:txPr>
                <a:bodyPr/>
                <a:lstStyle/>
                <a:p>
                  <a:pPr>
                    <a:defRPr sz="28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ED-4B15-82FA-AAA02C4A32B6}"/>
                </c:ext>
              </c:extLst>
            </c:dLbl>
            <c:spPr>
              <a:noFill/>
              <a:ln w="27676">
                <a:noFill/>
              </a:ln>
            </c:spPr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AED-4B15-82FA-AAA02C4A3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043136"/>
        <c:axId val="46044672"/>
      </c:barChart>
      <c:catAx>
        <c:axId val="46043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6044672"/>
        <c:crosses val="autoZero"/>
        <c:auto val="1"/>
        <c:lblAlgn val="ctr"/>
        <c:lblOffset val="100"/>
        <c:noMultiLvlLbl val="0"/>
      </c:catAx>
      <c:valAx>
        <c:axId val="46044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6043136"/>
        <c:crosses val="autoZero"/>
        <c:crossBetween val="between"/>
      </c:valAx>
      <c:spPr>
        <a:noFill/>
        <a:ln w="25382">
          <a:noFill/>
        </a:ln>
      </c:spPr>
    </c:plotArea>
    <c:legend>
      <c:legendPos val="b"/>
      <c:layout>
        <c:manualLayout>
          <c:xMode val="edge"/>
          <c:yMode val="edge"/>
          <c:x val="0.11916705118854472"/>
          <c:y val="0.90196023356771238"/>
          <c:w val="0.76795032473492797"/>
          <c:h val="5.8257979345923028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Bahnschrift" pitchFamily="34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5B9BD5"/>
            </a:solidFill>
            <a:ln w="18971">
              <a:noFill/>
            </a:ln>
          </c:spPr>
          <c:invertIfNegative val="0"/>
          <c:dLbls>
            <c:dLbl>
              <c:idx val="0"/>
              <c:layout>
                <c:manualLayout>
                  <c:x val="7.1684587813619742E-3"/>
                  <c:y val="-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DD-4720-94DD-A6B20793D017}"/>
                </c:ext>
              </c:extLst>
            </c:dLbl>
            <c:dLbl>
              <c:idx val="1"/>
              <c:layout>
                <c:manualLayout>
                  <c:x val="2.3297491039426393E-2"/>
                  <c:y val="-6.043956043956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DD-4720-94DD-A6B20793D017}"/>
                </c:ext>
              </c:extLst>
            </c:dLbl>
            <c:spPr>
              <a:noFill/>
              <a:ln w="18971">
                <a:noFill/>
              </a:ln>
            </c:spPr>
            <c:txPr>
              <a:bodyPr rot="0" vert="horz"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Объем валовой продукции</c:v>
                </c:pt>
                <c:pt idx="1">
                  <c:v>Денежная выручка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1235.2</c:v>
                </c:pt>
                <c:pt idx="1">
                  <c:v>1172.9000000000001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DD-4720-94DD-A6B20793D01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 год </c:v>
                </c:pt>
              </c:strCache>
            </c:strRef>
          </c:tx>
          <c:spPr>
            <a:solidFill>
              <a:srgbClr val="ED7D31"/>
            </a:solidFill>
            <a:ln w="18971">
              <a:noFill/>
            </a:ln>
          </c:spPr>
          <c:invertIfNegative val="0"/>
          <c:dLbls>
            <c:dLbl>
              <c:idx val="0"/>
              <c:layout>
                <c:manualLayout>
                  <c:x val="7.0308438335963865E-3"/>
                  <c:y val="-2.6330301885696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DD-4720-94DD-A6B20793D017}"/>
                </c:ext>
              </c:extLst>
            </c:dLbl>
            <c:dLbl>
              <c:idx val="1"/>
              <c:layout>
                <c:manualLayout>
                  <c:x val="2.3297491039426525E-2"/>
                  <c:y val="-5.7692307692307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DD-4720-94DD-A6B20793D017}"/>
                </c:ext>
              </c:extLst>
            </c:dLbl>
            <c:spPr>
              <a:noFill/>
              <a:ln w="18971">
                <a:noFill/>
              </a:ln>
            </c:spPr>
            <c:txPr>
              <a:bodyPr rot="0" vert="horz"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Объем валовой продукции</c:v>
                </c:pt>
                <c:pt idx="1">
                  <c:v>Денежная выручка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1414.6</c:v>
                </c:pt>
                <c:pt idx="1">
                  <c:v>1311.4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0DD-4720-94DD-A6B20793D0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033536"/>
        <c:axId val="64035072"/>
      </c:barChart>
      <c:catAx>
        <c:axId val="6403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4742">
            <a:noFill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64035072"/>
        <c:crosses val="autoZero"/>
        <c:auto val="1"/>
        <c:lblAlgn val="ctr"/>
        <c:lblOffset val="100"/>
        <c:noMultiLvlLbl val="0"/>
      </c:catAx>
      <c:valAx>
        <c:axId val="64035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03353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spPr>
        <a:noFill/>
        <a:ln w="18971">
          <a:noFill/>
        </a:ln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Bahnschrift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Денежная выручка на 1 работника (тыс. руб.)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3403455165119148E-3"/>
                  <c:y val="-2.6962374463671081E-2"/>
                </c:manualLayout>
              </c:layout>
              <c:spPr/>
              <c:txPr>
                <a:bodyPr rot="0" vert="horz"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Bahnschrift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8D-4884-84DB-CBDEFA070A39}"/>
                </c:ext>
              </c:extLst>
            </c:dLbl>
            <c:dLbl>
              <c:idx val="1"/>
              <c:layout>
                <c:manualLayout>
                  <c:x val="-1.6935009989422963E-4"/>
                  <c:y val="-1.6442783723890856E-2"/>
                </c:manualLayout>
              </c:layout>
              <c:spPr/>
              <c:txPr>
                <a:bodyPr rot="0" vert="horz"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Bahnschrift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8D-4884-84DB-CBDEFA070A39}"/>
                </c:ext>
              </c:extLst>
            </c:dLbl>
            <c:dLbl>
              <c:idx val="2"/>
              <c:layout>
                <c:manualLayout>
                  <c:x val="1.3274180279703844E-3"/>
                  <c:y val="-2.5569333773398221E-3"/>
                </c:manualLayout>
              </c:layout>
              <c:spPr/>
              <c:txPr>
                <a:bodyPr rot="0" vert="horz"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Bahnschrift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8D-4884-84DB-CBDEFA070A39}"/>
                </c:ext>
              </c:extLst>
            </c:dLbl>
            <c:dLbl>
              <c:idx val="3"/>
              <c:layout>
                <c:manualLayout>
                  <c:x val="1.2684216711717005E-3"/>
                  <c:y val="3.3499929275307445E-3"/>
                </c:manualLayout>
              </c:layout>
              <c:spPr/>
              <c:txPr>
                <a:bodyPr rot="0" vert="horz"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Bahnschrift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8D-4884-84DB-CBDEFA070A39}"/>
                </c:ext>
              </c:extLst>
            </c:dLbl>
            <c:dLbl>
              <c:idx val="4"/>
              <c:layout>
                <c:manualLayout>
                  <c:x val="1.2004935950170408E-3"/>
                  <c:y val="-1.0535621670045752E-2"/>
                </c:manualLayout>
              </c:layout>
              <c:spPr/>
              <c:txPr>
                <a:bodyPr rot="0" vert="horz"/>
                <a:lstStyle/>
                <a:p>
                  <a:pPr>
                    <a:defRPr sz="1800">
                      <a:solidFill>
                        <a:schemeClr val="tx1"/>
                      </a:solidFill>
                      <a:latin typeface="Bahnschrift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8D-4884-84DB-CBDEFA070A39}"/>
                </c:ext>
              </c:extLst>
            </c:dLbl>
            <c:spPr>
              <a:noFill/>
              <a:ln w="22899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800">
                    <a:solidFill>
                      <a:schemeClr val="tx1"/>
                    </a:solidFill>
                    <a:latin typeface="Bahnschrift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АО "Восток Зернопродукт"</c:v>
                </c:pt>
                <c:pt idx="1">
                  <c:v>ООО  "Заря"</c:v>
                </c:pt>
                <c:pt idx="2">
                  <c:v>АО "КВ Агро" ЖК "Макулово"</c:v>
                </c:pt>
                <c:pt idx="3">
                  <c:v>ООО "КОРГУЗА"</c:v>
                </c:pt>
                <c:pt idx="4">
                  <c:v>Верхнеуслонский район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1547</c:v>
                </c:pt>
                <c:pt idx="1">
                  <c:v>1994</c:v>
                </c:pt>
                <c:pt idx="2">
                  <c:v>5066</c:v>
                </c:pt>
                <c:pt idx="3">
                  <c:v>5358</c:v>
                </c:pt>
                <c:pt idx="4">
                  <c:v>5527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28D-4884-84DB-CBDEFA070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452480"/>
        <c:axId val="82454016"/>
      </c:barChart>
      <c:catAx>
        <c:axId val="8245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Bahnschrift" panose="020B0502040204020203" pitchFamily="34" charset="0"/>
              </a:defRPr>
            </a:pPr>
            <a:endParaRPr lang="ru-RU"/>
          </a:p>
        </c:txPr>
        <c:crossAx val="82454016"/>
        <c:crosses val="autoZero"/>
        <c:auto val="1"/>
        <c:lblAlgn val="ctr"/>
        <c:lblOffset val="100"/>
        <c:noMultiLvlLbl val="0"/>
      </c:catAx>
      <c:valAx>
        <c:axId val="8245401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82452480"/>
        <c:crosses val="autoZero"/>
        <c:crossBetween val="between"/>
      </c:valAx>
      <c:spPr>
        <a:noFill/>
        <a:ln w="22964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16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-9.0075137666615276E-3"/>
                  <c:y val="-1.8219813097795252E-3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21-4E5B-A473-8F6BF05C603C}"/>
                </c:ext>
              </c:extLst>
            </c:dLbl>
            <c:dLbl>
              <c:idx val="1"/>
              <c:layout>
                <c:manualLayout>
                  <c:x val="-1.3395990942308682E-2"/>
                  <c:y val="-1.1608126705424439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21-4E5B-A473-8F6BF05C603C}"/>
                </c:ext>
              </c:extLst>
            </c:dLbl>
            <c:dLbl>
              <c:idx val="2"/>
              <c:layout>
                <c:manualLayout>
                  <c:x val="-1.7910447761194031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21-4E5B-A473-8F6BF05C603C}"/>
                </c:ext>
              </c:extLst>
            </c:dLbl>
            <c:spPr>
              <a:noFill/>
              <a:ln w="19027">
                <a:noFill/>
              </a:ln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СХ</c:v>
                </c:pt>
                <c:pt idx="1">
                  <c:v>КФХ</c:v>
                </c:pt>
                <c:pt idx="2">
                  <c:v>ЛПХ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37868</c:v>
                </c:pt>
                <c:pt idx="1">
                  <c:v>23954</c:v>
                </c:pt>
                <c:pt idx="2">
                  <c:v>1086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D21-4E5B-A473-8F6BF05C60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1364057433997369E-3"/>
                  <c:y val="-2.1228883916699512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21-4E5B-A473-8F6BF05C603C}"/>
                </c:ext>
              </c:extLst>
            </c:dLbl>
            <c:dLbl>
              <c:idx val="1"/>
              <c:layout>
                <c:manualLayout>
                  <c:x val="-3.0221038546652855E-3"/>
                  <c:y val="-1.3299740552934274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21-4E5B-A473-8F6BF05C603C}"/>
                </c:ext>
              </c:extLst>
            </c:dLbl>
            <c:dLbl>
              <c:idx val="2"/>
              <c:layout>
                <c:manualLayout>
                  <c:x val="-1.8388142658638258E-3"/>
                  <c:y val="8.3981950997649994E-4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21-4E5B-A473-8F6BF05C603C}"/>
                </c:ext>
              </c:extLst>
            </c:dLbl>
            <c:spPr>
              <a:noFill/>
              <a:ln w="19027">
                <a:noFill/>
              </a:ln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СХ</c:v>
                </c:pt>
                <c:pt idx="1">
                  <c:v>КФХ</c:v>
                </c:pt>
                <c:pt idx="2">
                  <c:v>ЛПХ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66233</c:v>
                </c:pt>
                <c:pt idx="1">
                  <c:v>34395</c:v>
                </c:pt>
                <c:pt idx="2">
                  <c:v>1008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D21-4E5B-A473-8F6BF05C60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 год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7.0998661931964083E-3"/>
                  <c:y val="-1.1474370141016035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D21-4E5B-A473-8F6BF05C603C}"/>
                </c:ext>
              </c:extLst>
            </c:dLbl>
            <c:dLbl>
              <c:idx val="1"/>
              <c:layout>
                <c:manualLayout>
                  <c:x val="1.6585739282589676E-2"/>
                  <c:y val="-8.0830086008635126E-3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21-4E5B-A473-8F6BF05C603C}"/>
                </c:ext>
              </c:extLst>
            </c:dLbl>
            <c:dLbl>
              <c:idx val="2"/>
              <c:layout>
                <c:manualLayout>
                  <c:x val="9.39426689310883E-3"/>
                  <c:y val="-2.0296203008122924E-3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D21-4E5B-A473-8F6BF05C603C}"/>
                </c:ext>
              </c:extLst>
            </c:dLbl>
            <c:spPr>
              <a:noFill/>
              <a:ln w="19027">
                <a:noFill/>
              </a:ln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СХ</c:v>
                </c:pt>
                <c:pt idx="1">
                  <c:v>КФХ</c:v>
                </c:pt>
                <c:pt idx="2">
                  <c:v>ЛПХ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75891</c:v>
                </c:pt>
                <c:pt idx="1">
                  <c:v>20905</c:v>
                </c:pt>
                <c:pt idx="2">
                  <c:v>895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D21-4E5B-A473-8F6BF05C6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078208"/>
        <c:axId val="88079744"/>
      </c:barChart>
      <c:catAx>
        <c:axId val="88078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8079744"/>
        <c:crosses val="autoZero"/>
        <c:auto val="1"/>
        <c:lblAlgn val="ctr"/>
        <c:lblOffset val="100"/>
        <c:noMultiLvlLbl val="0"/>
      </c:catAx>
      <c:valAx>
        <c:axId val="880797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8078208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49">
          <a:latin typeface="Bahnschrift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Лист1!$A$2:$A$7</cx:f>
        <cx:lvl ptCount="6">
          <cx:pt idx="0">АО "Восток Зернопродукт" </cx:pt>
          <cx:pt idx="1">ООО "Заря"</cx:pt>
          <cx:pt idx="2">ООО "КОРГУЗА"</cx:pt>
          <cx:pt idx="3">ООО "Белая утка"</cx:pt>
          <cx:pt idx="4">ООО "Август"</cx:pt>
          <cx:pt idx="5">Прочие ООО, КФХ</cx:pt>
        </cx:lvl>
      </cx:strDim>
      <cx:numDim type="size">
        <cx:f dir="row">Лист1!$B$2:$B$7</cx:f>
        <cx:lvl ptCount="6" formatCode="General">
          <cx:pt idx="0">8983.2000000000007</cx:pt>
          <cx:pt idx="1">3445.0999999999999</cx:pt>
          <cx:pt idx="2">1685.5999999999999</cx:pt>
          <cx:pt idx="3">2107.5</cx:pt>
          <cx:pt idx="4">11234.9</cx:pt>
          <cx:pt idx="5">6907.1000000000004</cx:pt>
        </cx:lvl>
      </cx:numDim>
    </cx:data>
  </cx:chartData>
  <cx:chart>
    <cx:title pos="t" align="ctr" overlay="0">
      <cx:tx>
        <cx:rich>
          <a:bodyPr rot="0" spcFirstLastPara="1" vertOverflow="ellipsis" vert="horz" wrap="square" lIns="38100" tIns="19050" rIns="38100" bIns="19050" anchor="ctr" anchorCtr="1" compatLnSpc="0"/>
          <a:lstStyle/>
          <a:p>
            <a:pPr algn="ctr" rtl="0">
              <a:defRPr sz="1800" b="1" i="0" u="none" strike="noStrike" kern="1200" baseline="0">
                <a:solidFill>
                  <a:prstClr val="black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Всего - 34363,4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тн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.</a:t>
            </a:r>
            <a:endParaRPr kumimoji="0" lang="ru-RU" sz="21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</cx:rich>
      </cx:tx>
    </cx:title>
    <cx:plotArea>
      <cx:plotAreaRegion>
        <cx:series layoutId="sunburst" uniqueId="{24BCEE9E-D566-4835-B068-3352D8DD3513}">
          <cx:tx>
            <cx:txData>
              <cx:f>Лист1!$B$1</cx:f>
              <cx:v>Всего - 3463,4 тн.</cx:v>
            </cx:txData>
          </cx:tx>
          <cx:dataId val="0"/>
        </cx:series>
      </cx:plotAreaRegion>
    </cx:plotArea>
    <cx:legend pos="r" align="ctr" overlay="0">
      <cx:txPr>
        <a:bodyPr spcFirstLastPara="1" vertOverflow="ellipsis" wrap="square" lIns="0" tIns="0" rIns="0" bIns="0" anchor="ctr" anchorCtr="1"/>
        <a:lstStyle/>
        <a:p>
          <a:pPr>
            <a:defRPr sz="2000">
              <a:latin typeface="Bahnschrift" panose="020B0502040204020203" pitchFamily="34" charset="0"/>
              <a:ea typeface="Bahnschrift" panose="020B0502040204020203" pitchFamily="34" charset="0"/>
              <a:cs typeface="Bahnschrift" panose="020B0502040204020203" pitchFamily="34" charset="0"/>
            </a:defRPr>
          </a:pPr>
          <a:endParaRPr lang="ru-RU" sz="2000">
            <a:latin typeface="Bahnschrift" panose="020B0502040204020203" pitchFamily="34" charset="0"/>
          </a:endParaRPr>
        </a:p>
      </cx:txPr>
    </cx:legend>
  </cx:chart>
</cx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3249010617218213E-4"/>
                  <c:y val="-1.4531592641828862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60-4359-ACC0-442BA2806CC8}"/>
                </c:ext>
              </c:extLst>
            </c:dLbl>
            <c:dLbl>
              <c:idx val="2"/>
              <c:layout>
                <c:manualLayout>
                  <c:x val="-1.2664602203691602E-2"/>
                  <c:y val="-1.9138744020633786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60-4359-ACC0-442BA2806CC8}"/>
                </c:ext>
              </c:extLst>
            </c:dLbl>
            <c:spPr>
              <a:noFill/>
              <a:ln w="19016">
                <a:noFill/>
              </a:ln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"Заря"</c:v>
                </c:pt>
                <c:pt idx="2">
                  <c:v>ООО "КОРГУЗА"</c:v>
                </c:pt>
                <c:pt idx="3">
                  <c:v>КФХ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638.20000000000005</c:v>
                </c:pt>
                <c:pt idx="1">
                  <c:v>48.4</c:v>
                </c:pt>
                <c:pt idx="2">
                  <c:v>102.2</c:v>
                </c:pt>
                <c:pt idx="3">
                  <c:v>640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960-4359-ACC0-442BA2806C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717325227963552E-2"/>
                  <c:y val="-1.6746411483253589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60-4359-ACC0-442BA2806CC8}"/>
                </c:ext>
              </c:extLst>
            </c:dLbl>
            <c:dLbl>
              <c:idx val="2"/>
              <c:layout>
                <c:manualLayout>
                  <c:x val="3.2928468326418208E-3"/>
                  <c:y val="-9.5694856324777585E-3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60-4359-ACC0-442BA2806CC8}"/>
                </c:ext>
              </c:extLst>
            </c:dLbl>
            <c:spPr>
              <a:noFill/>
              <a:ln w="19016">
                <a:noFill/>
              </a:ln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"Заря"</c:v>
                </c:pt>
                <c:pt idx="2">
                  <c:v>ООО "КОРГУЗА"</c:v>
                </c:pt>
                <c:pt idx="3">
                  <c:v>КФХ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488.1</c:v>
                </c:pt>
                <c:pt idx="1">
                  <c:v>55.9</c:v>
                </c:pt>
                <c:pt idx="2">
                  <c:v>155.6</c:v>
                </c:pt>
                <c:pt idx="3">
                  <c:v>349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960-4359-ACC0-442BA2806C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35008"/>
        <c:axId val="46249088"/>
      </c:barChart>
      <c:catAx>
        <c:axId val="4623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6249088"/>
        <c:crosses val="autoZero"/>
        <c:auto val="1"/>
        <c:lblAlgn val="ctr"/>
        <c:lblOffset val="100"/>
        <c:noMultiLvlLbl val="0"/>
      </c:catAx>
      <c:valAx>
        <c:axId val="462490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623500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57">
          <a:latin typeface="Bahnschrift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6.3901586769738892E-4"/>
                  <c:y val="-2.1784462946916324E-2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Bahnschrift" panose="020B0502040204020203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87-4817-9D6C-08E17D50CE6F}"/>
                </c:ext>
              </c:extLst>
            </c:dLbl>
            <c:dLbl>
              <c:idx val="1"/>
              <c:layout>
                <c:manualLayout>
                  <c:x val="-1.3677811550151976E-2"/>
                  <c:y val="-2.3923444976076554E-3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Bahnschrift" panose="020B0502040204020203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87-4817-9D6C-08E17D50CE6F}"/>
                </c:ext>
              </c:extLst>
            </c:dLbl>
            <c:dLbl>
              <c:idx val="2"/>
              <c:layout>
                <c:manualLayout>
                  <c:x val="1.5197568389057751E-3"/>
                  <c:y val="-1.9138755980861243E-2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Bahnschrift" panose="020B0502040204020203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87-4817-9D6C-08E17D50CE6F}"/>
                </c:ext>
              </c:extLst>
            </c:dLbl>
            <c:spPr>
              <a:noFill/>
              <a:ln w="1901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Bahnschrift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"Заря"</c:v>
                </c:pt>
                <c:pt idx="2">
                  <c:v>ООО "КОРГУЗА"</c:v>
                </c:pt>
                <c:pt idx="3">
                  <c:v>КФХ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9658</c:v>
                </c:pt>
                <c:pt idx="1">
                  <c:v>1434</c:v>
                </c:pt>
                <c:pt idx="2">
                  <c:v>1137</c:v>
                </c:pt>
                <c:pt idx="3">
                  <c:v>540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B87-4817-9D6C-08E17D50CE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875379939209727E-2"/>
                  <c:y val="-1.9138755980861243E-2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Bahnschrift" panose="020B0502040204020203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B87-4817-9D6C-08E17D50CE6F}"/>
                </c:ext>
              </c:extLst>
            </c:dLbl>
            <c:dLbl>
              <c:idx val="1"/>
              <c:layout>
                <c:manualLayout>
                  <c:x val="1.6717325227963525E-2"/>
                  <c:y val="2.392344497607743E-3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Bahnschrift" panose="020B0502040204020203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87-4817-9D6C-08E17D50CE6F}"/>
                </c:ext>
              </c:extLst>
            </c:dLbl>
            <c:dLbl>
              <c:idx val="2"/>
              <c:layout>
                <c:manualLayout>
                  <c:x val="1.2158054711246201E-2"/>
                  <c:y val="-9.5695663640131112E-3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Bahnschrift" panose="020B0502040204020203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B87-4817-9D6C-08E17D50CE6F}"/>
                </c:ext>
              </c:extLst>
            </c:dLbl>
            <c:spPr>
              <a:noFill/>
              <a:ln w="1901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Bahnschrift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АО "КВ Агро"</c:v>
                </c:pt>
                <c:pt idx="1">
                  <c:v>ООО "Заря"</c:v>
                </c:pt>
                <c:pt idx="2">
                  <c:v>ООО "КОРГУЗА"</c:v>
                </c:pt>
                <c:pt idx="3">
                  <c:v>КФХ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10103</c:v>
                </c:pt>
                <c:pt idx="1">
                  <c:v>1687</c:v>
                </c:pt>
                <c:pt idx="2">
                  <c:v>3324</c:v>
                </c:pt>
                <c:pt idx="3">
                  <c:v>481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B87-4817-9D6C-08E17D50C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334336"/>
        <c:axId val="90335872"/>
      </c:barChart>
      <c:catAx>
        <c:axId val="90334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Bahnschrift" panose="020B0502040204020203" pitchFamily="34" charset="0"/>
              </a:defRPr>
            </a:pPr>
            <a:endParaRPr lang="ru-RU"/>
          </a:p>
        </c:txPr>
        <c:crossAx val="90335872"/>
        <c:crosses val="autoZero"/>
        <c:auto val="1"/>
        <c:lblAlgn val="ctr"/>
        <c:lblOffset val="100"/>
        <c:noMultiLvlLbl val="0"/>
      </c:catAx>
      <c:valAx>
        <c:axId val="90335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033433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400">
              <a:latin typeface="Bahnschrift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57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398058252427182E-2"/>
          <c:y val="0.16172506738544473"/>
          <c:w val="0.89320388349514568"/>
          <c:h val="0.635197911581806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32A0FA"/>
            </a:solidFill>
          </c:spPr>
          <c:invertIfNegative val="0"/>
          <c:dLbls>
            <c:dLbl>
              <c:idx val="0"/>
              <c:layout>
                <c:manualLayout>
                  <c:x val="-1.7007075099650517E-2"/>
                  <c:y val="-1.5190272102063191E-2"/>
                </c:manualLayout>
              </c:layout>
              <c:numFmt formatCode="General" sourceLinked="0"/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4997591927222688"/>
                      <c:h val="0.297170418006430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60F-445C-9B49-C861BD483A3E}"/>
                </c:ext>
              </c:extLst>
            </c:dLbl>
            <c:dLbl>
              <c:idx val="1"/>
              <c:layout>
                <c:manualLayout>
                  <c:x val="1.0588670819132683E-2"/>
                  <c:y val="-1.6735109068304261E-3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0F-445C-9B49-C861BD483A3E}"/>
                </c:ext>
              </c:extLst>
            </c:dLbl>
            <c:spPr>
              <a:noFill/>
              <a:ln w="10457">
                <a:noFill/>
              </a:ln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</c:formatCode>
                <c:ptCount val="1"/>
                <c:pt idx="0">
                  <c:v>60000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0F-445C-9B49-C861BD483A3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1.551690382904918E-2"/>
                  <c:y val="1.2092096082926343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1264543995107402"/>
                      <c:h val="0.297170418006430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60F-445C-9B49-C861BD483A3E}"/>
                </c:ext>
              </c:extLst>
            </c:dLbl>
            <c:dLbl>
              <c:idx val="1"/>
              <c:layout>
                <c:manualLayout>
                  <c:x val="1.2992596074744388E-2"/>
                  <c:y val="-1.1377952755905512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0F-445C-9B49-C861BD483A3E}"/>
                </c:ext>
              </c:extLst>
            </c:dLbl>
            <c:spPr>
              <a:noFill/>
              <a:ln w="10457">
                <a:noFill/>
              </a:ln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64000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60F-445C-9B49-C861BD483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000512"/>
        <c:axId val="124006400"/>
      </c:barChart>
      <c:catAx>
        <c:axId val="124000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4006400"/>
        <c:crosses val="autoZero"/>
        <c:auto val="1"/>
        <c:lblAlgn val="ctr"/>
        <c:lblOffset val="100"/>
        <c:noMultiLvlLbl val="0"/>
      </c:catAx>
      <c:valAx>
        <c:axId val="12400640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24000512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741">
          <a:latin typeface="Bahnschrift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937920"/>
        <c:axId val="145939456"/>
      </c:barChart>
      <c:catAx>
        <c:axId val="1459379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4750">
            <a:noFill/>
          </a:ln>
        </c:spPr>
        <c:txPr>
          <a:bodyPr rot="-60000000" vert="horz"/>
          <a:lstStyle/>
          <a:p>
            <a:pPr>
              <a:defRPr sz="899"/>
            </a:pPr>
            <a:endParaRPr lang="ru-RU"/>
          </a:p>
        </c:txPr>
        <c:crossAx val="145939456"/>
        <c:crosses val="autoZero"/>
        <c:auto val="1"/>
        <c:lblAlgn val="ctr"/>
        <c:lblOffset val="100"/>
        <c:noMultiLvlLbl val="0"/>
      </c:catAx>
      <c:valAx>
        <c:axId val="145939456"/>
        <c:scaling>
          <c:orientation val="minMax"/>
        </c:scaling>
        <c:delete val="1"/>
        <c:axPos val="l"/>
        <c:majorTickMark val="out"/>
        <c:minorTickMark val="none"/>
        <c:tickLblPos val="nextTo"/>
        <c:crossAx val="145937920"/>
        <c:crosses val="autoZero"/>
        <c:crossBetween val="between"/>
      </c:valAx>
      <c:spPr>
        <a:noFill/>
        <a:ln w="19028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ahnschrift" panose="020B0502040204020203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0.00264</cdr:x>
      <cdr:y>0.18215</cdr:y>
    </cdr:from>
    <cdr:to>
      <cdr:x>0.22486</cdr:x>
      <cdr:y>0.24502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88" y="657705"/>
          <a:ext cx="1828782" cy="22700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r>
            <a:rPr lang="ru-RU" sz="1200" dirty="0" smtClean="0">
              <a:latin typeface="Bahnschrift" panose="020B0502040204020203" pitchFamily="34" charset="0"/>
            </a:rPr>
            <a:t>Республика Татарстан    </a:t>
          </a:r>
          <a:r>
            <a:rPr lang="ru-RU" sz="1800" dirty="0" smtClean="0">
              <a:latin typeface="Bahnschrift" panose="020B0502040204020203" pitchFamily="34" charset="0"/>
            </a:rPr>
            <a:t>46,8</a:t>
          </a:r>
          <a:endParaRPr lang="ru-RU" sz="1800" dirty="0">
            <a:latin typeface="Bahnschrift" panose="020B0502040204020203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763" y="0"/>
            <a:ext cx="427990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9138B-3DEA-473B-AB51-02B970D6F85D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2783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763" y="6456363"/>
            <a:ext cx="4279900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FDE35-2E7F-4DF8-890F-0C6C6F3DE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775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4279049" cy="340647"/>
          </a:xfrm>
          <a:prstGeom prst="rect">
            <a:avLst/>
          </a:prstGeom>
        </p:spPr>
        <p:txBody>
          <a:bodyPr vert="horz" lIns="48653" tIns="24324" rIns="48653" bIns="24324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863" y="1"/>
            <a:ext cx="4279049" cy="340647"/>
          </a:xfrm>
          <a:prstGeom prst="rect">
            <a:avLst/>
          </a:prstGeom>
        </p:spPr>
        <p:txBody>
          <a:bodyPr vert="horz" lIns="48653" tIns="24324" rIns="48653" bIns="24324" rtlCol="0"/>
          <a:lstStyle>
            <a:lvl1pPr algn="r">
              <a:defRPr sz="600"/>
            </a:lvl1pPr>
          </a:lstStyle>
          <a:p>
            <a:fld id="{555C6277-AD88-E341-B0DA-45C3363C00DD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50900"/>
            <a:ext cx="4076700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53" tIns="24324" rIns="48653" bIns="243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118" y="3270978"/>
            <a:ext cx="7900023" cy="2677467"/>
          </a:xfrm>
          <a:prstGeom prst="rect">
            <a:avLst/>
          </a:prstGeom>
        </p:spPr>
        <p:txBody>
          <a:bodyPr vert="horz" lIns="48653" tIns="24324" rIns="48653" bIns="2432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457031"/>
            <a:ext cx="4279049" cy="340647"/>
          </a:xfrm>
          <a:prstGeom prst="rect">
            <a:avLst/>
          </a:prstGeom>
        </p:spPr>
        <p:txBody>
          <a:bodyPr vert="horz" lIns="48653" tIns="24324" rIns="48653" bIns="24324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863" y="6457031"/>
            <a:ext cx="4279049" cy="340647"/>
          </a:xfrm>
          <a:prstGeom prst="rect">
            <a:avLst/>
          </a:prstGeom>
        </p:spPr>
        <p:txBody>
          <a:bodyPr vert="horz" lIns="48653" tIns="24324" rIns="48653" bIns="24324" rtlCol="0" anchor="b"/>
          <a:lstStyle>
            <a:lvl1pPr algn="r">
              <a:defRPr sz="600"/>
            </a:lvl1pPr>
          </a:lstStyle>
          <a:p>
            <a:fld id="{178C5799-F2A4-5343-A87D-14DDFD6E4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2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586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207935" algn="l" defTabSz="41586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415869" algn="l" defTabSz="41586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623804" algn="l" defTabSz="41586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831738" algn="l" defTabSz="41586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1039673" algn="l" defTabSz="41586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247607" algn="l" defTabSz="41586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455542" algn="l" defTabSz="41586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663476" algn="l" defTabSz="41586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D81340-11B6-41F7-87FA-5A87D7742AFE}" type="slidenum">
              <a:rPr lang="ru-RU" altLang="ru-RU" smtClean="0"/>
              <a:pPr/>
              <a:t>40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3535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8" indent="0" algn="ctr">
              <a:buNone/>
              <a:defRPr sz="1300"/>
            </a:lvl3pPr>
            <a:lvl4pPr marL="1028652" indent="0" algn="ctr">
              <a:buNone/>
              <a:defRPr sz="1200"/>
            </a:lvl4pPr>
            <a:lvl5pPr marL="1371536" indent="0" algn="ctr">
              <a:buNone/>
              <a:defRPr sz="1200"/>
            </a:lvl5pPr>
            <a:lvl6pPr marL="1714420" indent="0" algn="ctr">
              <a:buNone/>
              <a:defRPr sz="1200"/>
            </a:lvl6pPr>
            <a:lvl7pPr marL="2057305" indent="0" algn="ctr">
              <a:buNone/>
              <a:defRPr sz="1200"/>
            </a:lvl7pPr>
            <a:lvl8pPr marL="2400189" indent="0" algn="ctr">
              <a:buNone/>
              <a:defRPr sz="1200"/>
            </a:lvl8pPr>
            <a:lvl9pPr marL="2743073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9E7AC-EA77-406F-B426-F92B2BD876E1}" type="datetime1">
              <a:rPr lang="en-US" smtClean="0"/>
              <a:t>2/12/2024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2740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FFB2-8324-4494-A6EB-BB0AB956EA0D}" type="datetime1">
              <a:rPr lang="en-US" smtClean="0"/>
              <a:t>2/12/2024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19754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FFB2-8324-4494-A6EB-BB0AB956EA0D}" type="datetime1">
              <a:rPr lang="en-US" smtClean="0"/>
              <a:t>2/12/2024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610434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73A9-966B-4F32-8836-48B2555E8F10}" type="datetime1">
              <a:rPr lang="en-US" smtClean="0"/>
              <a:t>2/12/2024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617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6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622E-6068-49DF-876B-8A469FCDAADA}" type="datetime1">
              <a:rPr lang="en-US" smtClean="0"/>
              <a:t>2/12/2024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67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41CE8-FB44-45BD-889A-EECB3B1A173F}" type="datetime1">
              <a:rPr lang="en-US" smtClean="0"/>
              <a:t>2/12/2024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491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8" indent="0">
              <a:buNone/>
              <a:defRPr sz="1300" b="1"/>
            </a:lvl3pPr>
            <a:lvl4pPr marL="1028652" indent="0">
              <a:buNone/>
              <a:defRPr sz="1200" b="1"/>
            </a:lvl4pPr>
            <a:lvl5pPr marL="1371536" indent="0">
              <a:buNone/>
              <a:defRPr sz="1200" b="1"/>
            </a:lvl5pPr>
            <a:lvl6pPr marL="1714420" indent="0">
              <a:buNone/>
              <a:defRPr sz="1200" b="1"/>
            </a:lvl6pPr>
            <a:lvl7pPr marL="2057305" indent="0">
              <a:buNone/>
              <a:defRPr sz="1200" b="1"/>
            </a:lvl7pPr>
            <a:lvl8pPr marL="2400189" indent="0">
              <a:buNone/>
              <a:defRPr sz="1200" b="1"/>
            </a:lvl8pPr>
            <a:lvl9pPr marL="2743073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8" indent="0">
              <a:buNone/>
              <a:defRPr sz="1300" b="1"/>
            </a:lvl3pPr>
            <a:lvl4pPr marL="1028652" indent="0">
              <a:buNone/>
              <a:defRPr sz="1200" b="1"/>
            </a:lvl4pPr>
            <a:lvl5pPr marL="1371536" indent="0">
              <a:buNone/>
              <a:defRPr sz="1200" b="1"/>
            </a:lvl5pPr>
            <a:lvl6pPr marL="1714420" indent="0">
              <a:buNone/>
              <a:defRPr sz="1200" b="1"/>
            </a:lvl6pPr>
            <a:lvl7pPr marL="2057305" indent="0">
              <a:buNone/>
              <a:defRPr sz="1200" b="1"/>
            </a:lvl7pPr>
            <a:lvl8pPr marL="2400189" indent="0">
              <a:buNone/>
              <a:defRPr sz="1200" b="1"/>
            </a:lvl8pPr>
            <a:lvl9pPr marL="2743073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539BE-B097-4723-8E64-D347F196B09B}" type="datetime1">
              <a:rPr lang="en-US" smtClean="0"/>
              <a:t>2/12/2024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903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8916-2062-4F54-A846-D7EB88890B38}" type="datetime1">
              <a:rPr lang="en-US" smtClean="0"/>
              <a:t>2/12/2024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233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F15B-5A6C-44CE-8C77-18D70CD9F2D5}" type="datetime1">
              <a:rPr lang="en-US" smtClean="0"/>
              <a:t>2/12/2024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506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8" indent="0">
              <a:buNone/>
              <a:defRPr sz="900"/>
            </a:lvl3pPr>
            <a:lvl4pPr marL="1028652" indent="0">
              <a:buNone/>
              <a:defRPr sz="700"/>
            </a:lvl4pPr>
            <a:lvl5pPr marL="1371536" indent="0">
              <a:buNone/>
              <a:defRPr sz="700"/>
            </a:lvl5pPr>
            <a:lvl6pPr marL="1714420" indent="0">
              <a:buNone/>
              <a:defRPr sz="700"/>
            </a:lvl6pPr>
            <a:lvl7pPr marL="2057305" indent="0">
              <a:buNone/>
              <a:defRPr sz="700"/>
            </a:lvl7pPr>
            <a:lvl8pPr marL="2400189" indent="0">
              <a:buNone/>
              <a:defRPr sz="700"/>
            </a:lvl8pPr>
            <a:lvl9pPr marL="2743073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91E8-C90D-43A2-8B76-F92D4D04B0CD}" type="datetime1">
              <a:rPr lang="en-US" smtClean="0"/>
              <a:t>2/12/2024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115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8" indent="0">
              <a:buNone/>
              <a:defRPr sz="1800"/>
            </a:lvl3pPr>
            <a:lvl4pPr marL="1028652" indent="0">
              <a:buNone/>
              <a:defRPr sz="1500"/>
            </a:lvl4pPr>
            <a:lvl5pPr marL="1371536" indent="0">
              <a:buNone/>
              <a:defRPr sz="1500"/>
            </a:lvl5pPr>
            <a:lvl6pPr marL="1714420" indent="0">
              <a:buNone/>
              <a:defRPr sz="1500"/>
            </a:lvl6pPr>
            <a:lvl7pPr marL="2057305" indent="0">
              <a:buNone/>
              <a:defRPr sz="1500"/>
            </a:lvl7pPr>
            <a:lvl8pPr marL="2400189" indent="0">
              <a:buNone/>
              <a:defRPr sz="1500"/>
            </a:lvl8pPr>
            <a:lvl9pPr marL="2743073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8" indent="0">
              <a:buNone/>
              <a:defRPr sz="900"/>
            </a:lvl3pPr>
            <a:lvl4pPr marL="1028652" indent="0">
              <a:buNone/>
              <a:defRPr sz="700"/>
            </a:lvl4pPr>
            <a:lvl5pPr marL="1371536" indent="0">
              <a:buNone/>
              <a:defRPr sz="700"/>
            </a:lvl5pPr>
            <a:lvl6pPr marL="1714420" indent="0">
              <a:buNone/>
              <a:defRPr sz="700"/>
            </a:lvl6pPr>
            <a:lvl7pPr marL="2057305" indent="0">
              <a:buNone/>
              <a:defRPr sz="700"/>
            </a:lvl7pPr>
            <a:lvl8pPr marL="2400189" indent="0">
              <a:buNone/>
              <a:defRPr sz="700"/>
            </a:lvl8pPr>
            <a:lvl9pPr marL="2743073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E2A4-976B-4AB1-83F8-02F47EC033FF}" type="datetime1">
              <a:rPr lang="en-US" smtClean="0"/>
              <a:t>2/12/2024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1808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41587" tIns="20793" rIns="41587" bIns="2079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41587" tIns="20793" rIns="41587" bIns="2079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41587" tIns="20793" rIns="41587" bIns="2079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5FFB2-8324-4494-A6EB-BB0AB956EA0D}" type="datetime1">
              <a:rPr lang="en-US" smtClean="0"/>
              <a:t>2/12/2024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41587" tIns="20793" rIns="41587" bIns="2079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41587" tIns="20793" rIns="41587" bIns="2079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180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68576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6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10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4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9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62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46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31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15" indent="-171442" algn="l" defTabSz="68576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8" algn="l" defTabSz="6857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2" algn="l" defTabSz="6857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6" algn="l" defTabSz="6857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20" algn="l" defTabSz="6857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05" algn="l" defTabSz="6857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9" algn="l" defTabSz="6857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73" algn="l" defTabSz="68576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verno-info.ru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erno-info.r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chart" Target="../charts/chart9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f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8"/>
          <p:cNvSpPr txBox="1"/>
          <p:nvPr/>
        </p:nvSpPr>
        <p:spPr>
          <a:xfrm>
            <a:off x="1023361" y="1878634"/>
            <a:ext cx="7153096" cy="623805"/>
          </a:xfrm>
          <a:prstGeom prst="rect">
            <a:avLst/>
          </a:prstGeom>
          <a:noFill/>
        </p:spPr>
        <p:txBody>
          <a:bodyPr wrap="square" lIns="41587" tIns="20793" rIns="41587" bIns="20793" rtlCol="0">
            <a:noAutofit/>
          </a:bodyPr>
          <a:lstStyle/>
          <a:p>
            <a:pPr algn="ctr"/>
            <a:r>
              <a:rPr lang="ru-RU" sz="20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Итоги социально-экономического развития </a:t>
            </a:r>
          </a:p>
          <a:p>
            <a:pPr algn="ctr"/>
            <a:r>
              <a:rPr lang="ru-RU" sz="20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Верхнеуслонского муниципального района за 2023 год</a:t>
            </a:r>
          </a:p>
        </p:txBody>
      </p:sp>
      <p:sp>
        <p:nvSpPr>
          <p:cNvPr id="27" name="TextBox 28"/>
          <p:cNvSpPr txBox="1"/>
          <p:nvPr/>
        </p:nvSpPr>
        <p:spPr>
          <a:xfrm>
            <a:off x="5681064" y="3680736"/>
            <a:ext cx="3431166" cy="623805"/>
          </a:xfrm>
          <a:prstGeom prst="rect">
            <a:avLst/>
          </a:prstGeom>
          <a:noFill/>
        </p:spPr>
        <p:txBody>
          <a:bodyPr wrap="square" lIns="41587" tIns="20793" rIns="41587" bIns="20793" rtlCol="0">
            <a:noAutofit/>
          </a:bodyPr>
          <a:lstStyle/>
          <a:p>
            <a:r>
              <a:rPr lang="ru-RU" sz="2000" b="1" spc="-2" dirty="0">
                <a:latin typeface="Bahnschrift" panose="020B0502040204020203" pitchFamily="34" charset="0"/>
                <a:cs typeface="Times New Roman" pitchFamily="18" charset="0"/>
              </a:rPr>
              <a:t>Доклад </a:t>
            </a:r>
          </a:p>
          <a:p>
            <a:r>
              <a:rPr lang="ru-RU" sz="2000" b="1" spc="-2" dirty="0" err="1">
                <a:latin typeface="Bahnschrift" panose="020B0502040204020203" pitchFamily="34" charset="0"/>
                <a:cs typeface="Times New Roman" pitchFamily="18" charset="0"/>
              </a:rPr>
              <a:t>М.Г.Зиатдинова</a:t>
            </a:r>
            <a:r>
              <a:rPr lang="ru-RU" sz="2000" b="1" spc="-2" dirty="0">
                <a:latin typeface="Bahnschrift" panose="020B0502040204020203" pitchFamily="34" charset="0"/>
                <a:cs typeface="Times New Roman" pitchFamily="18" charset="0"/>
              </a:rPr>
              <a:t> - </a:t>
            </a:r>
          </a:p>
          <a:p>
            <a:r>
              <a:rPr lang="ru-RU" sz="2000" b="1" spc="-2" dirty="0">
                <a:latin typeface="Bahnschrift" panose="020B0502040204020203" pitchFamily="34" charset="0"/>
                <a:cs typeface="Times New Roman" pitchFamily="18" charset="0"/>
              </a:rPr>
              <a:t>Главы Верхнеуслонского муниципального района</a:t>
            </a:r>
            <a:endParaRPr lang="ru-RU" sz="2000" b="1" dirty="0">
              <a:latin typeface="Bahnschrift" panose="020B0502040204020203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8" y="102162"/>
            <a:ext cx="748983" cy="8138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3" t="26304" r="29733" b="22512"/>
          <a:stretch/>
        </p:blipFill>
        <p:spPr>
          <a:xfrm>
            <a:off x="2693706" y="139773"/>
            <a:ext cx="1039747" cy="684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8" b="24808"/>
          <a:stretch/>
        </p:blipFill>
        <p:spPr>
          <a:xfrm>
            <a:off x="5265165" y="65788"/>
            <a:ext cx="1572104" cy="773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08" y="75872"/>
            <a:ext cx="813946" cy="81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10</a:t>
            </a:fld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4200" y="2041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Bahnschrift" panose="020B0502040204020203" pitchFamily="34" charset="0"/>
              </a:rPr>
              <a:t>Встреча</a:t>
            </a:r>
          </a:p>
          <a:p>
            <a:pPr algn="ctr"/>
            <a:r>
              <a:rPr lang="ru-RU" sz="1800" dirty="0" smtClean="0">
                <a:latin typeface="Bahnschrift" panose="020B0502040204020203" pitchFamily="34" charset="0"/>
              </a:rPr>
              <a:t>с участником СВО</a:t>
            </a:r>
            <a:endParaRPr lang="ru-RU" sz="54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0418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43980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100</a:t>
            </a:fld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907696" y="666750"/>
            <a:ext cx="2209800" cy="1981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Bahnschrift" panose="020B0502040204020203" pitchFamily="34" charset="0"/>
              </a:rPr>
              <a:t>Международный конкурс хореографического искусства </a:t>
            </a:r>
            <a:r>
              <a:rPr lang="ru-RU" sz="2000" dirty="0" smtClean="0">
                <a:latin typeface="Bahnschrift" panose="020B0502040204020203" pitchFamily="34" charset="0"/>
              </a:rPr>
              <a:t/>
            </a:r>
            <a:br>
              <a:rPr lang="ru-RU" sz="2000" dirty="0" smtClean="0">
                <a:latin typeface="Bahnschrift" panose="020B0502040204020203" pitchFamily="34" charset="0"/>
              </a:rPr>
            </a:br>
            <a:r>
              <a:rPr lang="ru-RU" sz="2000" dirty="0" smtClean="0">
                <a:latin typeface="Bahnschrift" panose="020B0502040204020203" pitchFamily="34" charset="0"/>
              </a:rPr>
              <a:t>"</a:t>
            </a:r>
            <a:r>
              <a:rPr lang="ru-RU" sz="2000" dirty="0">
                <a:latin typeface="Bahnschrift" panose="020B0502040204020203" pitchFamily="34" charset="0"/>
              </a:rPr>
              <a:t>Мосты над Невой"</a:t>
            </a:r>
            <a:br>
              <a:rPr lang="ru-RU" sz="2000" dirty="0">
                <a:latin typeface="Bahnschrift" panose="020B0502040204020203" pitchFamily="34" charset="0"/>
              </a:rPr>
            </a:br>
            <a:r>
              <a:rPr lang="ru-RU" sz="2000" dirty="0" smtClean="0">
                <a:latin typeface="Bahnschrift" panose="020B0502040204020203" pitchFamily="34" charset="0"/>
              </a:rPr>
              <a:t/>
            </a:r>
            <a:br>
              <a:rPr lang="ru-RU" sz="2000" dirty="0" smtClean="0">
                <a:latin typeface="Bahnschrift" panose="020B0502040204020203" pitchFamily="34" charset="0"/>
              </a:rPr>
            </a:br>
            <a:r>
              <a:rPr lang="ru-RU" sz="2000" dirty="0">
                <a:latin typeface="Bahnschrift" panose="020B0502040204020203" pitchFamily="34" charset="0"/>
              </a:rPr>
              <a:t/>
            </a:r>
            <a:br>
              <a:rPr lang="ru-RU" sz="2000" dirty="0">
                <a:latin typeface="Bahnschrift" panose="020B0502040204020203" pitchFamily="34" charset="0"/>
              </a:rPr>
            </a:br>
            <a:r>
              <a:rPr lang="ru-RU" sz="2000" dirty="0">
                <a:latin typeface="Bahnschrift" panose="020B0502040204020203" pitchFamily="34" charset="0"/>
              </a:rPr>
              <a:t/>
            </a:r>
            <a:br>
              <a:rPr lang="ru-RU" sz="2000" dirty="0">
                <a:latin typeface="Bahnschrift" panose="020B0502040204020203" pitchFamily="34" charset="0"/>
              </a:rPr>
            </a:br>
            <a:r>
              <a:rPr lang="ru-RU" sz="2000" dirty="0">
                <a:latin typeface="Bahnschrift" panose="020B0502040204020203" pitchFamily="34" charset="0"/>
              </a:rPr>
              <a:t>Лауреат I степени</a:t>
            </a:r>
          </a:p>
        </p:txBody>
      </p:sp>
    </p:spTree>
    <p:extLst>
      <p:ext uri="{BB962C8B-B14F-4D97-AF65-F5344CB8AC3E}">
        <p14:creationId xmlns:p14="http://schemas.microsoft.com/office/powerpoint/2010/main" val="21067601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50157" y="486965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101</a:t>
            </a:fld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96" y="1047750"/>
            <a:ext cx="4408004" cy="3306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" y="1047750"/>
            <a:ext cx="4392908" cy="3306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54065" y="245391"/>
            <a:ext cx="6160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Bahnschrift" panose="020B0502040204020203" pitchFamily="34" charset="0"/>
              </a:rPr>
              <a:t>Праздник национальной </a:t>
            </a:r>
            <a:r>
              <a:rPr lang="ru-RU" sz="1600" dirty="0" smtClean="0">
                <a:latin typeface="Bahnschrift" panose="020B0502040204020203" pitchFamily="34" charset="0"/>
              </a:rPr>
              <a:t>культуры</a:t>
            </a:r>
          </a:p>
          <a:p>
            <a:pPr algn="ctr"/>
            <a:r>
              <a:rPr lang="ru-RU" sz="1600" dirty="0" smtClean="0">
                <a:latin typeface="Bahnschrift" panose="020B0502040204020203" pitchFamily="34" charset="0"/>
              </a:rPr>
              <a:t>«Татар </a:t>
            </a:r>
            <a:r>
              <a:rPr lang="ru-RU" sz="1600" dirty="0" err="1">
                <a:latin typeface="Bahnschrift" panose="020B0502040204020203" pitchFamily="34" charset="0"/>
              </a:rPr>
              <a:t>халык</a:t>
            </a:r>
            <a:r>
              <a:rPr lang="ru-RU" sz="1600" dirty="0">
                <a:latin typeface="Bahnschrift" panose="020B0502040204020203" pitchFamily="34" charset="0"/>
              </a:rPr>
              <a:t> </a:t>
            </a:r>
            <a:r>
              <a:rPr lang="ru-RU" sz="1600" dirty="0" err="1">
                <a:latin typeface="Bahnschrift" panose="020B0502040204020203" pitchFamily="34" charset="0"/>
              </a:rPr>
              <a:t>җәүһәрләре</a:t>
            </a:r>
            <a:r>
              <a:rPr lang="ru-RU" sz="1600" dirty="0">
                <a:latin typeface="Bahnschrift" panose="020B0502040204020203" pitchFamily="34" charset="0"/>
              </a:rPr>
              <a:t>» -«Жемчужины татарского народа»</a:t>
            </a:r>
          </a:p>
        </p:txBody>
      </p:sp>
    </p:spTree>
    <p:extLst>
      <p:ext uri="{BB962C8B-B14F-4D97-AF65-F5344CB8AC3E}">
        <p14:creationId xmlns:p14="http://schemas.microsoft.com/office/powerpoint/2010/main" val="14909755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3950"/>
            <a:ext cx="4406279" cy="3155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15" y="1130860"/>
            <a:ext cx="4406929" cy="3141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88530" y="369649"/>
            <a:ext cx="4505572" cy="601901"/>
          </a:xfrm>
          <a:prstGeom prst="rect">
            <a:avLst/>
          </a:prstGeom>
          <a:noFill/>
        </p:spPr>
        <p:txBody>
          <a:bodyPr wrap="square" lIns="41587" tIns="20793" rIns="41587" bIns="20793" rtlCol="0">
            <a:spAutoFit/>
          </a:bodyPr>
          <a:lstStyle/>
          <a:p>
            <a:pPr algn="ctr"/>
            <a:r>
              <a:rPr lang="ru-RU" sz="1800" dirty="0">
                <a:latin typeface="Bahnschrift" panose="020B0502040204020203" pitchFamily="34" charset="0"/>
              </a:rPr>
              <a:t>Фестиваль </a:t>
            </a:r>
            <a:r>
              <a:rPr lang="ru-RU" sz="1800" dirty="0" smtClean="0">
                <a:latin typeface="Bahnschrift" panose="020B0502040204020203" pitchFamily="34" charset="0"/>
              </a:rPr>
              <a:t> </a:t>
            </a:r>
            <a:r>
              <a:rPr lang="ru-RU" sz="1800" dirty="0" err="1" smtClean="0">
                <a:latin typeface="Bahnschrift" panose="020B0502040204020203" pitchFamily="34" charset="0"/>
              </a:rPr>
              <a:t>Сайдашстан</a:t>
            </a:r>
            <a:r>
              <a:rPr lang="ru-RU" sz="1800" dirty="0" smtClean="0">
                <a:latin typeface="Bahnschrift" panose="020B0502040204020203" pitchFamily="34" charset="0"/>
              </a:rPr>
              <a:t>  </a:t>
            </a:r>
            <a:r>
              <a:rPr lang="ru-RU" sz="1800" dirty="0">
                <a:latin typeface="Bahnschrift" panose="020B0502040204020203" pitchFamily="34" charset="0"/>
              </a:rPr>
              <a:t>2023</a:t>
            </a:r>
          </a:p>
          <a:p>
            <a:pPr algn="ctr"/>
            <a:r>
              <a:rPr lang="ru-RU" sz="1800" dirty="0" err="1" smtClean="0">
                <a:latin typeface="Bahnschrift" panose="020B0502040204020203" pitchFamily="34" charset="0"/>
              </a:rPr>
              <a:t>д.Кзыл-Байрак</a:t>
            </a:r>
            <a:endParaRPr lang="ru-RU" sz="1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" y="742950"/>
            <a:ext cx="4530781" cy="3078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43" y="758207"/>
            <a:ext cx="4515932" cy="3012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17247" y="4002403"/>
            <a:ext cx="8421953" cy="321947"/>
          </a:xfrm>
          <a:prstGeom prst="rect">
            <a:avLst/>
          </a:prstGeom>
          <a:noFill/>
        </p:spPr>
        <p:txBody>
          <a:bodyPr wrap="square" lIns="41587" tIns="20793" rIns="41587" bIns="20793" rtlCol="0">
            <a:spAutoFit/>
          </a:bodyPr>
          <a:lstStyle/>
          <a:p>
            <a:r>
              <a:rPr lang="ru-RU" sz="1600" b="1" dirty="0">
                <a:latin typeface="Bahnschrift" pitchFamily="34" charset="0"/>
              </a:rPr>
              <a:t>     </a:t>
            </a:r>
            <a:r>
              <a:rPr lang="ru-RU" sz="1800" b="1" dirty="0">
                <a:latin typeface="Bahnschrift" pitchFamily="34" charset="0"/>
              </a:rPr>
              <a:t>Играй Гармонь  в Соболевском                                    </a:t>
            </a:r>
            <a:r>
              <a:rPr lang="ru-RU" sz="1800" b="1" dirty="0" smtClean="0">
                <a:latin typeface="Bahnschrift" pitchFamily="34" charset="0"/>
              </a:rPr>
              <a:t>    </a:t>
            </a:r>
            <a:r>
              <a:rPr lang="ru-RU" sz="1800" b="1" dirty="0">
                <a:latin typeface="Bahnschrift" pitchFamily="34" charset="0"/>
              </a:rPr>
              <a:t>Троица с. Матюшино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882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5000" y="211431"/>
            <a:ext cx="4262964" cy="2257983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ahnschrift" pitchFamily="34" charset="0"/>
              </a:rPr>
              <a:t>Военно-историческая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ahnschrift" pitchFamily="34" charset="0"/>
              </a:rPr>
              <a:t>реконструкция </a:t>
            </a:r>
            <a:endParaRPr lang="ru-RU" altLang="ru-RU" sz="1800" dirty="0" smtClean="0">
              <a:latin typeface="Bahnschrift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Bahnschrift" pitchFamily="34" charset="0"/>
              </a:rPr>
              <a:t>«</a:t>
            </a:r>
            <a:r>
              <a:rPr lang="ru-RU" altLang="ru-RU" sz="1800" dirty="0">
                <a:latin typeface="Bahnschrift" pitchFamily="34" charset="0"/>
              </a:rPr>
              <a:t>Рождение </a:t>
            </a:r>
            <a:endParaRPr lang="ru-RU" altLang="ru-RU" sz="1800" dirty="0" smtClean="0">
              <a:latin typeface="Bahnschrift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Bahnschrift" pitchFamily="34" charset="0"/>
              </a:rPr>
              <a:t>непобедимой </a:t>
            </a:r>
            <a:endParaRPr lang="ru-RU" altLang="ru-RU" sz="1800" dirty="0">
              <a:latin typeface="Bahnschrift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ahnschrift" pitchFamily="34" charset="0"/>
              </a:rPr>
              <a:t>и легендарной»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latin typeface="Bahnschrift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latin typeface="Bahnschrift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ahnschrift" pitchFamily="34" charset="0"/>
              </a:rPr>
              <a:t>Более 2000 чел.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/>
          <a:stretch/>
        </p:blipFill>
        <p:spPr>
          <a:xfrm>
            <a:off x="0" y="0"/>
            <a:ext cx="6495247" cy="5143500"/>
          </a:xfrm>
        </p:spPr>
      </p:pic>
    </p:spTree>
    <p:extLst>
      <p:ext uri="{BB962C8B-B14F-4D97-AF65-F5344CB8AC3E}">
        <p14:creationId xmlns:p14="http://schemas.microsoft.com/office/powerpoint/2010/main" val="248183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934200" y="619"/>
            <a:ext cx="2265370" cy="88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ahnschrift" pitchFamily="34" charset="0"/>
              </a:rPr>
              <a:t>Авто-ретро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ahnschrift" pitchFamily="34" charset="0"/>
              </a:rPr>
              <a:t>Фестиваль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ahnschrift" pitchFamily="34" charset="0"/>
              </a:rPr>
              <a:t>«</a:t>
            </a:r>
            <a:r>
              <a:rPr lang="ru-RU" altLang="ru-RU" sz="1800" dirty="0" err="1">
                <a:latin typeface="Bahnschrift" pitchFamily="34" charset="0"/>
              </a:rPr>
              <a:t>Свияжские</a:t>
            </a:r>
            <a:r>
              <a:rPr lang="ru-RU" altLang="ru-RU" sz="1800" dirty="0">
                <a:latin typeface="Bahnschrift" pitchFamily="34" charset="0"/>
              </a:rPr>
              <a:t> холмы» </a:t>
            </a:r>
            <a:endParaRPr lang="ru-RU" altLang="ru-RU" sz="1600" dirty="0">
              <a:latin typeface="Bahnschrift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60" y="-30127"/>
            <a:ext cx="7597560" cy="517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5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106</a:t>
            </a:fld>
            <a:endParaRPr lang="uk-UA"/>
          </a:p>
        </p:txBody>
      </p:sp>
      <p:pic>
        <p:nvPicPr>
          <p:cNvPr id="15364" name="Picture 4" descr="G:\доклад 2024\фото\xmDr894ijq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8971" r="6992" b="7823"/>
          <a:stretch/>
        </p:blipFill>
        <p:spPr bwMode="auto">
          <a:xfrm>
            <a:off x="3352800" y="514350"/>
            <a:ext cx="5661212" cy="3852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доклад 2024\фото\iavDwCjVUl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r="29007"/>
          <a:stretch/>
        </p:blipFill>
        <p:spPr bwMode="auto">
          <a:xfrm>
            <a:off x="49306" y="335728"/>
            <a:ext cx="3227294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3276600" y="2114550"/>
            <a:ext cx="1447800" cy="278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9306" y="335728"/>
            <a:ext cx="3227294" cy="4562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6045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107</a:t>
            </a:fld>
            <a:endParaRPr lang="uk-UA"/>
          </a:p>
        </p:txBody>
      </p:sp>
      <p:pic>
        <p:nvPicPr>
          <p:cNvPr id="16386" name="Picture 2" descr="C:\Users\Vasya\Загрузки\print_9085319_6724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5787"/>
            <a:ext cx="9252922" cy="616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7850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оклад 2022\культура\WhatsApp Image 2022-02-11 at 10.25.5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7"/>
          <a:stretch/>
        </p:blipFill>
        <p:spPr bwMode="auto">
          <a:xfrm>
            <a:off x="0" y="181"/>
            <a:ext cx="6850965" cy="514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42924" y="180499"/>
            <a:ext cx="2338623" cy="872989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1800" dirty="0">
                <a:latin typeface="Bahnschrift SemiBold Condensed" panose="020B0502040204020203" pitchFamily="34" charset="0"/>
              </a:rPr>
              <a:t>МБУ «Краеведческий музей»</a:t>
            </a:r>
          </a:p>
        </p:txBody>
      </p:sp>
    </p:spTree>
    <p:extLst>
      <p:ext uri="{BB962C8B-B14F-4D97-AF65-F5344CB8AC3E}">
        <p14:creationId xmlns:p14="http://schemas.microsoft.com/office/powerpoint/2010/main" val="107184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94025" y="4824930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109</a:t>
            </a:fld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22359" y="57150"/>
            <a:ext cx="1821641" cy="1334654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Bahnschrift" pitchFamily="34" charset="0"/>
                <a:ea typeface="Times New Roman" panose="02020603050405020304" pitchFamily="18" charset="0"/>
              </a:rPr>
              <a:t>58%</a:t>
            </a:r>
            <a:endParaRPr lang="ru-RU" sz="3600" dirty="0">
              <a:solidFill>
                <a:srgbClr val="000000"/>
              </a:solidFill>
              <a:latin typeface="Bahnschrift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Bahnschrift" pitchFamily="34" charset="0"/>
              </a:rPr>
              <a:t>доля вовлечения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Bahnschrift" pitchFamily="34" charset="0"/>
              </a:rPr>
              <a:t>граждан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Bahnschrift" pitchFamily="34" charset="0"/>
              </a:rPr>
              <a:t>в занятия спортом</a:t>
            </a:r>
            <a:endParaRPr lang="ru-RU" sz="1600" dirty="0">
              <a:latin typeface="Bahnschrift" pitchFamily="34" charset="0"/>
            </a:endParaRPr>
          </a:p>
        </p:txBody>
      </p:sp>
      <p:pic>
        <p:nvPicPr>
          <p:cNvPr id="23554" name="Picture 2" descr="G:\доклад 2024\фото\спорт\print_9086319_67321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"/>
          <a:stretch/>
        </p:blipFill>
        <p:spPr bwMode="auto">
          <a:xfrm>
            <a:off x="-304800" y="-19051"/>
            <a:ext cx="7474759" cy="525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3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11</a:t>
            </a:fld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1"/>
          <a:stretch/>
        </p:blipFill>
        <p:spPr>
          <a:xfrm>
            <a:off x="1" y="0"/>
            <a:ext cx="70104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20419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Bahnschrift" panose="020B0502040204020203" pitchFamily="34" charset="0"/>
              </a:rPr>
              <a:t>Встреча</a:t>
            </a:r>
          </a:p>
          <a:p>
            <a:pPr algn="ctr"/>
            <a:r>
              <a:rPr lang="ru-RU" sz="1800" dirty="0" smtClean="0">
                <a:latin typeface="Bahnschrift" panose="020B0502040204020203" pitchFamily="34" charset="0"/>
              </a:rPr>
              <a:t>с участниками СВО</a:t>
            </a:r>
            <a:endParaRPr lang="ru-RU" sz="54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027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110</a:t>
            </a:fld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6781800" y="57150"/>
            <a:ext cx="2140768" cy="1273098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Республиканские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соревнования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 волейболу 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 кубок ТНВ</a:t>
            </a:r>
            <a:endParaRPr lang="ru-RU" sz="2000" dirty="0">
              <a:latin typeface="Bahnschrift SemiBold Condensed" panose="020B0502040204020203" pitchFamily="34" charset="0"/>
            </a:endParaRPr>
          </a:p>
        </p:txBody>
      </p:sp>
      <p:pic>
        <p:nvPicPr>
          <p:cNvPr id="24578" name="Picture 2" descr="C:\Users\Vasya\Загрузки\20230311_21251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r="14811"/>
          <a:stretch/>
        </p:blipFill>
        <p:spPr bwMode="auto">
          <a:xfrm>
            <a:off x="0" y="0"/>
            <a:ext cx="65001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60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111</a:t>
            </a:fld>
            <a:endParaRPr lang="uk-UA"/>
          </a:p>
        </p:txBody>
      </p:sp>
      <p:pic>
        <p:nvPicPr>
          <p:cNvPr id="27650" name="Picture 2" descr="C:\Users\Vasya\Загрузки\IMG-20230305-WA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365"/>
            <a:ext cx="4267086" cy="320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Vasya\Загрузки\IMG-20230208-WA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/>
          <a:stretch/>
        </p:blipFill>
        <p:spPr bwMode="auto">
          <a:xfrm>
            <a:off x="0" y="2522863"/>
            <a:ext cx="4267086" cy="265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G:\доклад 2024\фото\спорт\print_8670139_63228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151" y="1657350"/>
            <a:ext cx="4979432" cy="373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Vasya\Загрузки\IMG-20230220-WA00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2"/>
          <a:stretch/>
        </p:blipFill>
        <p:spPr bwMode="auto">
          <a:xfrm>
            <a:off x="4255151" y="-30985"/>
            <a:ext cx="4978400" cy="255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5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112</a:t>
            </a:fld>
            <a:endParaRPr lang="uk-UA"/>
          </a:p>
        </p:txBody>
      </p:sp>
      <p:pic>
        <p:nvPicPr>
          <p:cNvPr id="25602" name="Picture 2" descr="C:\Users\Vasya\Загрузки\3FZ3NAXXQQ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" y="-19050"/>
            <a:ext cx="9137375" cy="525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99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70035" y="4843980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113</a:t>
            </a:fld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7002598" y="111188"/>
            <a:ext cx="1845687" cy="288213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600" b="1" dirty="0" err="1">
                <a:latin typeface="Bahnschrift" pitchFamily="34" charset="0"/>
              </a:rPr>
              <a:t>Кузмичев</a:t>
            </a:r>
            <a:r>
              <a:rPr lang="ru-RU" sz="1600" b="1" dirty="0">
                <a:latin typeface="Bahnschrift" pitchFamily="34" charset="0"/>
              </a:rPr>
              <a:t> Даниэль</a:t>
            </a:r>
          </a:p>
        </p:txBody>
      </p:sp>
      <p:pic>
        <p:nvPicPr>
          <p:cNvPr id="26627" name="Picture 3" descr="C:\Users\Vasya\Загрузки\IMG-20230317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0" y="828"/>
            <a:ext cx="6852611" cy="51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86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114</a:t>
            </a:fld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6585067" y="180499"/>
            <a:ext cx="2558933" cy="1426987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Республиканская детско-юношеская спортивная школа стендовой стрельбы «</a:t>
            </a:r>
            <a:r>
              <a:rPr lang="ru-RU" sz="1800" dirty="0" err="1">
                <a:latin typeface="Bahnschrift SemiBold Condensed" panose="020B0502040204020203" pitchFamily="34" charset="0"/>
              </a:rPr>
              <a:t>Свияга</a:t>
            </a:r>
            <a:r>
              <a:rPr lang="ru-RU" sz="1800" dirty="0">
                <a:latin typeface="Bahnschrift SemiBold Condensed" panose="020B0502040204020203" pitchFamily="34" charset="0"/>
              </a:rPr>
              <a:t>»</a:t>
            </a:r>
            <a:endParaRPr lang="ru-RU" altLang="ru-RU" sz="3600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/>
          <a:stretch/>
        </p:blipFill>
        <p:spPr>
          <a:xfrm>
            <a:off x="-55368" y="0"/>
            <a:ext cx="66292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7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115</a:t>
            </a:fld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1"/>
            <a:ext cx="9144000" cy="522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59548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116</a:t>
            </a:fld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3"/>
          <a:stretch/>
        </p:blipFill>
        <p:spPr>
          <a:xfrm>
            <a:off x="-106863" y="-10109"/>
            <a:ext cx="7462692" cy="51532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55829" y="76532"/>
            <a:ext cx="1788171" cy="288213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r>
              <a:rPr lang="ru-RU" sz="1600" dirty="0">
                <a:latin typeface="Bahnschrift" pitchFamily="34" charset="0"/>
              </a:rPr>
              <a:t>Здравоохранение</a:t>
            </a:r>
          </a:p>
        </p:txBody>
      </p:sp>
    </p:spTree>
    <p:extLst>
      <p:ext uri="{BB962C8B-B14F-4D97-AF65-F5344CB8AC3E}">
        <p14:creationId xmlns:p14="http://schemas.microsoft.com/office/powerpoint/2010/main" val="74249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117</a:t>
            </a:fld>
            <a:endParaRPr lang="uk-UA"/>
          </a:p>
        </p:txBody>
      </p:sp>
      <p:pic>
        <p:nvPicPr>
          <p:cNvPr id="28675" name="Picture 3" descr="G:\доклад 2024\фото\црб\WhatsApp Image 2023-11-12 at 10.26.5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04900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G:\доклад 2024\фото\црб\WhatsApp Image 2023-11-12 at 13.31.5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50162" y="76532"/>
            <a:ext cx="4489038" cy="288213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r>
              <a:rPr lang="ru-RU" sz="1600" dirty="0" smtClean="0">
                <a:latin typeface="Bahnschrift" pitchFamily="34" charset="0"/>
              </a:rPr>
              <a:t>Кабинет Психологического консультирования</a:t>
            </a:r>
            <a:endParaRPr lang="ru-RU" sz="16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9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118</a:t>
            </a:fld>
            <a:endParaRPr lang="uk-UA"/>
          </a:p>
        </p:txBody>
      </p:sp>
      <p:pic>
        <p:nvPicPr>
          <p:cNvPr id="29698" name="Picture 2" descr="G:\доклад 2024\фото\црб\WhatsApp Image 2023-11-15 at 15.33.2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8" y="290057"/>
            <a:ext cx="3284085" cy="4324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G:\доклад 2024\фото\црб\WhatsApp Image 2023-12-22 at 11.58.1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2"/>
          <a:stretch/>
        </p:blipFill>
        <p:spPr bwMode="auto">
          <a:xfrm>
            <a:off x="6096000" y="290057"/>
            <a:ext cx="2949349" cy="4324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G:\доклад 2024\фото\црб\WhatsApp Image 2023-12-22 at 11.59.1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90057"/>
            <a:ext cx="2432447" cy="4324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25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119</a:t>
            </a:fld>
            <a:endParaRPr lang="uk-UA"/>
          </a:p>
        </p:txBody>
      </p:sp>
      <p:pic>
        <p:nvPicPr>
          <p:cNvPr id="30722" name="Picture 2" descr="G:\доклад 2024\фото\црб\WhatsApp Image 2023-12-22 at 16.28.2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29" y="819150"/>
            <a:ext cx="4470400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G:\доклад 2024\фото\црб\WhatsApp Image 2023-12-22 at 16.30.0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" y="819150"/>
            <a:ext cx="4456474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80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12</a:t>
            </a:fld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5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173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48500" y="4821167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120</a:t>
            </a:fld>
            <a:endParaRPr lang="uk-UA"/>
          </a:p>
        </p:txBody>
      </p:sp>
      <p:pic>
        <p:nvPicPr>
          <p:cNvPr id="13314" name="Picture 2" descr="G:\доклад 2024\фото\Twhj3mDYzY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2100"/>
            <a:ext cx="3352800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доклад 2024\фото\zb7q3a2s0c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48" y="84861"/>
            <a:ext cx="3322452" cy="2491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:\доклад 2024\фото\EhAhj9f1-z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599461"/>
            <a:ext cx="3327400" cy="2495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G:\доклад 2024\фото\jcAYf_gFUb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9461"/>
            <a:ext cx="3327399" cy="2495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0373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99452" y="486965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121</a:t>
            </a:fld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6"/>
          <a:stretch/>
        </p:blipFill>
        <p:spPr>
          <a:xfrm>
            <a:off x="0" y="0"/>
            <a:ext cx="713671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240685" y="145843"/>
            <a:ext cx="1903315" cy="780656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1600" dirty="0">
                <a:latin typeface="Bahnschrift" pitchFamily="34" charset="0"/>
              </a:rPr>
              <a:t>Служба скорой медицинской </a:t>
            </a:r>
            <a:r>
              <a:rPr lang="ru-RU" sz="1600" dirty="0" smtClean="0">
                <a:latin typeface="Bahnschrift" pitchFamily="34" charset="0"/>
              </a:rPr>
              <a:t>помощи</a:t>
            </a:r>
            <a:endParaRPr lang="ru-RU" sz="16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04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122</a:t>
            </a:fld>
            <a:endParaRPr lang="uk-UA"/>
          </a:p>
        </p:txBody>
      </p:sp>
      <p:pic>
        <p:nvPicPr>
          <p:cNvPr id="31746" name="Picture 2" descr="C:\Users\Vasya\Загрузки\lvMRK-Fn-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0"/>
            <a:ext cx="9141941" cy="59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67394" y="4863449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123</a:t>
            </a:fld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" r="3269"/>
          <a:stretch/>
        </p:blipFill>
        <p:spPr>
          <a:xfrm>
            <a:off x="-2888" y="0"/>
            <a:ext cx="6931649" cy="5143500"/>
          </a:xfrm>
          <a:prstGeom prst="rect">
            <a:avLst/>
          </a:prstGeom>
        </p:spPr>
      </p:pic>
      <p:sp>
        <p:nvSpPr>
          <p:cNvPr id="6" name="TextBox 28"/>
          <p:cNvSpPr txBox="1"/>
          <p:nvPr/>
        </p:nvSpPr>
        <p:spPr>
          <a:xfrm>
            <a:off x="7067394" y="111187"/>
            <a:ext cx="2641866" cy="623805"/>
          </a:xfrm>
          <a:prstGeom prst="rect">
            <a:avLst/>
          </a:prstGeom>
          <a:noFill/>
        </p:spPr>
        <p:txBody>
          <a:bodyPr wrap="square" lIns="41587" tIns="20793" rIns="41587" bIns="20793" rtlCol="0">
            <a:noAutofit/>
          </a:bodyPr>
          <a:lstStyle/>
          <a:p>
            <a:r>
              <a:rPr lang="ru-RU" sz="5200" b="1" spc="-2" dirty="0">
                <a:latin typeface="Bahnschrift" pitchFamily="34" charset="0"/>
                <a:cs typeface="Times New Roman" pitchFamily="18" charset="0"/>
              </a:rPr>
              <a:t>4</a:t>
            </a:r>
            <a:endParaRPr lang="ru-RU" sz="3600" dirty="0">
              <a:latin typeface="Bahnschrift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8"/>
          <p:cNvSpPr txBox="1"/>
          <p:nvPr/>
        </p:nvSpPr>
        <p:spPr>
          <a:xfrm>
            <a:off x="7004961" y="881145"/>
            <a:ext cx="2215239" cy="623805"/>
          </a:xfrm>
          <a:prstGeom prst="rect">
            <a:avLst/>
          </a:prstGeom>
          <a:noFill/>
        </p:spPr>
        <p:txBody>
          <a:bodyPr wrap="square" lIns="41587" tIns="20793" rIns="41587" bIns="20793" rtlCol="0">
            <a:noAutofit/>
          </a:bodyPr>
          <a:lstStyle/>
          <a:p>
            <a:r>
              <a:rPr lang="ru-RU" sz="1500" spc="-2" dirty="0">
                <a:latin typeface="Bahnschrift" pitchFamily="34" charset="0"/>
                <a:cs typeface="Times New Roman" pitchFamily="18" charset="0"/>
              </a:rPr>
              <a:t>преступления </a:t>
            </a:r>
          </a:p>
          <a:p>
            <a:r>
              <a:rPr lang="ru-RU" sz="1500" spc="-2" dirty="0">
                <a:latin typeface="Bahnschrift" pitchFamily="34" charset="0"/>
                <a:cs typeface="Times New Roman" pitchFamily="18" charset="0"/>
              </a:rPr>
              <a:t>коррупционной </a:t>
            </a:r>
          </a:p>
          <a:p>
            <a:r>
              <a:rPr lang="ru-RU" sz="1500" spc="-2" dirty="0">
                <a:latin typeface="Bahnschrift" pitchFamily="34" charset="0"/>
                <a:cs typeface="Times New Roman" pitchFamily="18" charset="0"/>
              </a:rPr>
              <a:t>направленности зарегистрировано правоохранительными </a:t>
            </a:r>
          </a:p>
          <a:p>
            <a:r>
              <a:rPr lang="ru-RU" sz="1500" spc="-2" dirty="0">
                <a:latin typeface="Bahnschrift" pitchFamily="34" charset="0"/>
                <a:cs typeface="Times New Roman" pitchFamily="18" charset="0"/>
              </a:rPr>
              <a:t>органами района</a:t>
            </a:r>
            <a:endParaRPr lang="ru-RU" sz="1500" dirty="0">
              <a:latin typeface="Bahnschrift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7067394" y="2557516"/>
            <a:ext cx="2641866" cy="623805"/>
          </a:xfrm>
          <a:prstGeom prst="rect">
            <a:avLst/>
          </a:prstGeom>
          <a:noFill/>
        </p:spPr>
        <p:txBody>
          <a:bodyPr wrap="square" lIns="41587" tIns="20793" rIns="41587" bIns="20793" rtlCol="0">
            <a:noAutofit/>
          </a:bodyPr>
          <a:lstStyle/>
          <a:p>
            <a:r>
              <a:rPr lang="ru-RU" sz="5200" b="1" spc="-2" dirty="0" smtClean="0">
                <a:latin typeface="Bahnschrift" pitchFamily="34" charset="0"/>
                <a:cs typeface="Times New Roman" pitchFamily="18" charset="0"/>
              </a:rPr>
              <a:t>9</a:t>
            </a:r>
            <a:r>
              <a:rPr lang="en-US" sz="5200" b="1" spc="-2" dirty="0" smtClean="0">
                <a:latin typeface="Bahnschrift" pitchFamily="34" charset="0"/>
                <a:cs typeface="Times New Roman" pitchFamily="18" charset="0"/>
              </a:rPr>
              <a:t>8</a:t>
            </a:r>
            <a:endParaRPr lang="ru-RU" sz="3600" dirty="0">
              <a:latin typeface="Bahnschrift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6934200" y="3260605"/>
            <a:ext cx="2641866" cy="623805"/>
          </a:xfrm>
          <a:prstGeom prst="rect">
            <a:avLst/>
          </a:prstGeom>
          <a:noFill/>
        </p:spPr>
        <p:txBody>
          <a:bodyPr wrap="square" lIns="41587" tIns="20793" rIns="41587" bIns="20793" rtlCol="0">
            <a:noAutofit/>
          </a:bodyPr>
          <a:lstStyle/>
          <a:p>
            <a:r>
              <a:rPr lang="ru-RU" sz="1400" spc="-2" dirty="0" smtClean="0">
                <a:latin typeface="Bahnschrift" pitchFamily="34" charset="0"/>
                <a:cs typeface="Times New Roman" pitchFamily="18" charset="0"/>
              </a:rPr>
              <a:t>нарушени</a:t>
            </a:r>
            <a:r>
              <a:rPr lang="ru-RU" sz="1400" spc="-2" dirty="0">
                <a:latin typeface="Bahnschrift" pitchFamily="34" charset="0"/>
                <a:cs typeface="Times New Roman" pitchFamily="18" charset="0"/>
              </a:rPr>
              <a:t>й</a:t>
            </a:r>
            <a:r>
              <a:rPr lang="ru-RU" sz="1400" spc="-2" dirty="0" smtClean="0">
                <a:latin typeface="Bahnschrift" pitchFamily="34" charset="0"/>
                <a:cs typeface="Times New Roman" pitchFamily="18" charset="0"/>
              </a:rPr>
              <a:t> </a:t>
            </a:r>
            <a:endParaRPr lang="ru-RU" sz="1400" spc="-2" dirty="0">
              <a:latin typeface="Bahnschrift" pitchFamily="34" charset="0"/>
              <a:cs typeface="Times New Roman" pitchFamily="18" charset="0"/>
            </a:endParaRPr>
          </a:p>
          <a:p>
            <a:r>
              <a:rPr lang="ru-RU" sz="1400" spc="-2" dirty="0">
                <a:latin typeface="Bahnschrift" pitchFamily="34" charset="0"/>
                <a:cs typeface="Times New Roman" pitchFamily="18" charset="0"/>
              </a:rPr>
              <a:t>законодательства </a:t>
            </a:r>
          </a:p>
          <a:p>
            <a:r>
              <a:rPr lang="ru-RU" sz="1400" spc="-2" dirty="0">
                <a:latin typeface="Bahnschrift" pitchFamily="34" charset="0"/>
                <a:cs typeface="Times New Roman" pitchFamily="18" charset="0"/>
              </a:rPr>
              <a:t>в сфере противодействия </a:t>
            </a:r>
          </a:p>
          <a:p>
            <a:r>
              <a:rPr lang="ru-RU" sz="1400" spc="-2" dirty="0">
                <a:latin typeface="Bahnschrift" pitchFamily="34" charset="0"/>
                <a:cs typeface="Times New Roman" pitchFamily="18" charset="0"/>
              </a:rPr>
              <a:t>коррупции выявлено </a:t>
            </a:r>
          </a:p>
          <a:p>
            <a:r>
              <a:rPr lang="ru-RU" sz="1400" spc="-2" dirty="0">
                <a:latin typeface="Bahnschrift" pitchFamily="34" charset="0"/>
                <a:cs typeface="Times New Roman" pitchFamily="18" charset="0"/>
              </a:rPr>
              <a:t>органами прокуратуры</a:t>
            </a:r>
            <a:endParaRPr lang="ru-RU" sz="1100" dirty="0">
              <a:latin typeface="Bahnschrift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124</a:t>
            </a:fld>
            <a:endParaRPr lang="uk-UA" dirty="0"/>
          </a:p>
        </p:txBody>
      </p:sp>
      <p:pic>
        <p:nvPicPr>
          <p:cNvPr id="17410" name="Picture 2" descr="C:\Users\Vasya\Загрузки\image-m2id1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r="3078"/>
          <a:stretch/>
        </p:blipFill>
        <p:spPr bwMode="auto">
          <a:xfrm>
            <a:off x="0" y="0"/>
            <a:ext cx="6970956" cy="514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39492" y="614898"/>
            <a:ext cx="19283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Bahnschrift" pitchFamily="34" charset="0"/>
              </a:rPr>
              <a:t>Контрольно-счетная Палата</a:t>
            </a:r>
          </a:p>
          <a:p>
            <a:endParaRPr lang="ru-RU" sz="1600" dirty="0">
              <a:latin typeface="Bahnschrift" pitchFamily="34" charset="0"/>
            </a:endParaRPr>
          </a:p>
          <a:p>
            <a:r>
              <a:rPr lang="ru-RU" sz="1600" dirty="0">
                <a:latin typeface="Bahnschrift" pitchFamily="34" charset="0"/>
              </a:rPr>
              <a:t>Проведено </a:t>
            </a:r>
          </a:p>
          <a:p>
            <a:r>
              <a:rPr lang="ru-RU" sz="1600" dirty="0">
                <a:latin typeface="Bahnschrift" pitchFamily="34" charset="0"/>
              </a:rPr>
              <a:t>59 мероприятий</a:t>
            </a:r>
          </a:p>
          <a:p>
            <a:endParaRPr lang="ru-RU" sz="1600" dirty="0">
              <a:latin typeface="Bahnschrift" pitchFamily="34" charset="0"/>
            </a:endParaRPr>
          </a:p>
          <a:p>
            <a:r>
              <a:rPr lang="ru-RU" sz="1600" dirty="0">
                <a:latin typeface="Bahnschrift" pitchFamily="34" charset="0"/>
              </a:rPr>
              <a:t>Общий объем выявленных нарушений </a:t>
            </a:r>
            <a:r>
              <a:rPr lang="ru-RU" sz="1600" dirty="0" smtClean="0">
                <a:latin typeface="Bahnschrift" pitchFamily="34" charset="0"/>
              </a:rPr>
              <a:t>более </a:t>
            </a:r>
            <a:r>
              <a:rPr lang="ru-RU" sz="1600" dirty="0">
                <a:latin typeface="Bahnschrift" pitchFamily="34" charset="0"/>
              </a:rPr>
              <a:t>25,1 млн. рублей</a:t>
            </a:r>
            <a:r>
              <a:rPr lang="ru-RU" sz="1600" dirty="0" smtClean="0">
                <a:latin typeface="Bahnschrift" pitchFamily="34" charset="0"/>
              </a:rPr>
              <a:t>.</a:t>
            </a:r>
          </a:p>
          <a:p>
            <a:endParaRPr lang="ru-RU" sz="1600" dirty="0">
              <a:latin typeface="Bahnschrift" pitchFamily="34" charset="0"/>
            </a:endParaRPr>
          </a:p>
          <a:p>
            <a:r>
              <a:rPr lang="ru-RU" sz="1600" dirty="0">
                <a:latin typeface="Bahnschrift" pitchFamily="34" charset="0"/>
              </a:rPr>
              <a:t>Устранено нарушений на общую сумму </a:t>
            </a:r>
            <a:endParaRPr lang="ru-RU" sz="1600" dirty="0" smtClean="0">
              <a:latin typeface="Bahnschrift" pitchFamily="34" charset="0"/>
            </a:endParaRPr>
          </a:p>
          <a:p>
            <a:r>
              <a:rPr lang="ru-RU" sz="1600" dirty="0" smtClean="0">
                <a:latin typeface="Bahnschrift" pitchFamily="34" charset="0"/>
              </a:rPr>
              <a:t>22,8 </a:t>
            </a:r>
            <a:r>
              <a:rPr lang="ru-RU" sz="1600" dirty="0">
                <a:latin typeface="Bahnschrift" pitchFamily="34" charset="0"/>
              </a:rPr>
              <a:t>млн.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37269247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125</a:t>
            </a:fld>
            <a:endParaRPr lang="uk-UA"/>
          </a:p>
        </p:txBody>
      </p:sp>
      <p:pic>
        <p:nvPicPr>
          <p:cNvPr id="18434" name="Picture 2" descr="G:\доклад 2024\фото\сво\print_8698719_63627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r="4027"/>
          <a:stretch/>
        </p:blipFill>
        <p:spPr bwMode="auto">
          <a:xfrm>
            <a:off x="77118" y="57150"/>
            <a:ext cx="3300152" cy="2476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G:\доклад 2024\фото\сво\print_8702499_63564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r="15715"/>
          <a:stretch/>
        </p:blipFill>
        <p:spPr bwMode="auto">
          <a:xfrm>
            <a:off x="3486791" y="57150"/>
            <a:ext cx="2182202" cy="2476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C:\Users\Vasya\Загрузки\0iWV9ssQNb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57150"/>
            <a:ext cx="3302000" cy="2476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C:\Users\Vasya\Загрузки\KkFj8hrPNo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4"/>
          <a:stretch/>
        </p:blipFill>
        <p:spPr bwMode="auto">
          <a:xfrm>
            <a:off x="3486791" y="2611236"/>
            <a:ext cx="2155878" cy="2475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C:\Users\Vasya\Загрузки\l4GHlj24EZ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648" y="2611236"/>
            <a:ext cx="3300152" cy="2475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C:\Users\Vasya\Загрузки\TiPM5e2x_8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" y="2611236"/>
            <a:ext cx="3300152" cy="2475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46012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r="8093"/>
          <a:stretch/>
        </p:blipFill>
        <p:spPr>
          <a:xfrm>
            <a:off x="0" y="0"/>
            <a:ext cx="6400800" cy="51435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126</a:t>
            </a:fld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53200" y="57150"/>
            <a:ext cx="251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Bahnschrift" panose="020B0502040204020203" pitchFamily="34" charset="0"/>
              </a:rPr>
              <a:t>Выборы </a:t>
            </a:r>
            <a:endParaRPr lang="ru-RU" sz="1600" dirty="0" smtClean="0">
              <a:latin typeface="Bahnschrift" panose="020B0502040204020203" pitchFamily="34" charset="0"/>
            </a:endParaRPr>
          </a:p>
          <a:p>
            <a:pPr algn="ctr"/>
            <a:r>
              <a:rPr lang="ru-RU" sz="1600" dirty="0" smtClean="0">
                <a:latin typeface="Bahnschrift" panose="020B0502040204020203" pitchFamily="34" charset="0"/>
              </a:rPr>
              <a:t>президента </a:t>
            </a:r>
            <a:r>
              <a:rPr lang="ru-RU" sz="1600" dirty="0">
                <a:latin typeface="Bahnschrift" panose="020B0502040204020203" pitchFamily="34" charset="0"/>
              </a:rPr>
              <a:t>России </a:t>
            </a:r>
          </a:p>
          <a:p>
            <a:pPr algn="ctr"/>
            <a:r>
              <a:rPr lang="ru-RU" sz="1600" dirty="0">
                <a:latin typeface="Bahnschrift" panose="020B0502040204020203" pitchFamily="34" charset="0"/>
              </a:rPr>
              <a:t>17 марта 2024 </a:t>
            </a:r>
            <a:r>
              <a:rPr lang="ru-RU" sz="1600" dirty="0" smtClean="0">
                <a:latin typeface="Bahnschrift" panose="020B0502040204020203" pitchFamily="34" charset="0"/>
              </a:rPr>
              <a:t>года</a:t>
            </a:r>
          </a:p>
          <a:p>
            <a:pPr algn="ctr"/>
            <a:endParaRPr lang="ru-RU" sz="1600" dirty="0">
              <a:latin typeface="Bahnschrift" panose="020B0502040204020203" pitchFamily="34" charset="0"/>
            </a:endParaRPr>
          </a:p>
          <a:p>
            <a:r>
              <a:rPr lang="ru-RU" sz="1600" dirty="0">
                <a:latin typeface="Bahnschrift" panose="020B0502040204020203" pitchFamily="34" charset="0"/>
              </a:rPr>
              <a:t>Голосование продлится три дня: 15, 16 и 17 марта</a:t>
            </a:r>
          </a:p>
        </p:txBody>
      </p:sp>
    </p:spTree>
    <p:extLst>
      <p:ext uri="{BB962C8B-B14F-4D97-AF65-F5344CB8AC3E}">
        <p14:creationId xmlns:p14="http://schemas.microsoft.com/office/powerpoint/2010/main" val="157430552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234662" y="215155"/>
            <a:ext cx="4672422" cy="288213"/>
          </a:xfrm>
          <a:prstGeom prst="rect">
            <a:avLst/>
          </a:prstGeom>
          <a:noFill/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600" b="1" spc="-2" dirty="0">
                <a:latin typeface="Bahnschrift" pitchFamily="34" charset="0"/>
                <a:ea typeface="+mj-ea"/>
                <a:cs typeface="Times New Roman" pitchFamily="18" charset="0"/>
              </a:rPr>
              <a:t>ВЕРХНЕУСЛОНСКИЙ МУНИЦИПАЛЬНЫЙ РАЙОН</a:t>
            </a:r>
            <a:endParaRPr lang="ru-RU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8"/>
          <p:cNvSpPr txBox="1"/>
          <p:nvPr/>
        </p:nvSpPr>
        <p:spPr>
          <a:xfrm>
            <a:off x="1023361" y="1878634"/>
            <a:ext cx="7153096" cy="623805"/>
          </a:xfrm>
          <a:prstGeom prst="rect">
            <a:avLst/>
          </a:prstGeom>
          <a:noFill/>
        </p:spPr>
        <p:txBody>
          <a:bodyPr wrap="square" lIns="41587" tIns="20793" rIns="41587" bIns="20793" rtlCol="0">
            <a:noAutofit/>
          </a:bodyPr>
          <a:lstStyle/>
          <a:p>
            <a:pPr algn="ctr"/>
            <a:r>
              <a:rPr lang="ru-RU" sz="2000" b="1" dirty="0">
                <a:latin typeface="Bahnschrift" pitchFamily="34" charset="0"/>
                <a:cs typeface="Times New Roman" panose="02020603050405020304" pitchFamily="18" charset="0"/>
              </a:rPr>
              <a:t>Итоги социально-экономического развития </a:t>
            </a:r>
          </a:p>
          <a:p>
            <a:pPr algn="ctr"/>
            <a:r>
              <a:rPr lang="ru-RU" sz="2000" b="1" dirty="0">
                <a:latin typeface="Bahnschrift" pitchFamily="34" charset="0"/>
                <a:cs typeface="Times New Roman" panose="02020603050405020304" pitchFamily="18" charset="0"/>
              </a:rPr>
              <a:t>Верхнеуслонского муниципального района за </a:t>
            </a:r>
            <a:r>
              <a:rPr lang="ru-RU" sz="2000" b="1" dirty="0" smtClean="0">
                <a:latin typeface="Bahnschrift" pitchFamily="34" charset="0"/>
                <a:cs typeface="Times New Roman" panose="02020603050405020304" pitchFamily="18" charset="0"/>
              </a:rPr>
              <a:t>202</a:t>
            </a:r>
            <a:r>
              <a:rPr lang="en-US" sz="2000" b="1" dirty="0" smtClean="0">
                <a:latin typeface="Bahnschrift" pitchFamily="34" charset="0"/>
                <a:cs typeface="Times New Roman" panose="02020603050405020304" pitchFamily="18" charset="0"/>
              </a:rPr>
              <a:t>3</a:t>
            </a:r>
            <a:r>
              <a:rPr lang="ru-RU" sz="2000" b="1" dirty="0" smtClean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Bahnschrift" pitchFamily="34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27" name="TextBox 28"/>
          <p:cNvSpPr txBox="1"/>
          <p:nvPr/>
        </p:nvSpPr>
        <p:spPr>
          <a:xfrm>
            <a:off x="5681064" y="3680736"/>
            <a:ext cx="3431166" cy="623805"/>
          </a:xfrm>
          <a:prstGeom prst="rect">
            <a:avLst/>
          </a:prstGeom>
          <a:noFill/>
        </p:spPr>
        <p:txBody>
          <a:bodyPr wrap="square" lIns="41587" tIns="20793" rIns="41587" bIns="20793" rtlCol="0">
            <a:noAutofit/>
          </a:bodyPr>
          <a:lstStyle/>
          <a:p>
            <a:r>
              <a:rPr lang="ru-RU" sz="2000" b="1" spc="-2" dirty="0">
                <a:latin typeface="Bahnschrift" pitchFamily="34" charset="0"/>
                <a:cs typeface="Times New Roman" pitchFamily="18" charset="0"/>
              </a:rPr>
              <a:t>Доклад </a:t>
            </a:r>
          </a:p>
          <a:p>
            <a:r>
              <a:rPr lang="ru-RU" sz="2000" b="1" spc="-2" dirty="0" err="1">
                <a:latin typeface="Bahnschrift" pitchFamily="34" charset="0"/>
                <a:cs typeface="Times New Roman" pitchFamily="18" charset="0"/>
              </a:rPr>
              <a:t>М.Г.Зиатдинова</a:t>
            </a:r>
            <a:r>
              <a:rPr lang="ru-RU" sz="2000" b="1" spc="-2" dirty="0">
                <a:latin typeface="Bahnschrift" pitchFamily="34" charset="0"/>
                <a:cs typeface="Times New Roman" pitchFamily="18" charset="0"/>
              </a:rPr>
              <a:t> - </a:t>
            </a:r>
          </a:p>
          <a:p>
            <a:r>
              <a:rPr lang="ru-RU" sz="2000" b="1" spc="-2" dirty="0">
                <a:latin typeface="Bahnschrift" pitchFamily="34" charset="0"/>
                <a:cs typeface="Times New Roman" pitchFamily="18" charset="0"/>
              </a:rPr>
              <a:t>Главы Верхнеуслонского муниципального района</a:t>
            </a:r>
            <a:endParaRPr lang="ru-RU" sz="2000" b="1" dirty="0">
              <a:latin typeface="Bahnschrift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8" y="102162"/>
            <a:ext cx="748983" cy="81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12" y="1711136"/>
            <a:ext cx="9144000" cy="1758052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ea typeface="Verdana" pitchFamily="34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ea typeface="Verdana" pitchFamily="34" charset="0"/>
                <a:cs typeface="Times New Roman" pitchFamily="18" charset="0"/>
              </a:rPr>
              <a:t>за внимание</a:t>
            </a: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  <a:ea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13</a:t>
            </a:fld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9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14</a:t>
            </a:fld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7433182" y="76532"/>
            <a:ext cx="1939418" cy="595990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1800" dirty="0" smtClean="0">
                <a:latin typeface="Bahnschrift" panose="020B0502040204020203" pitchFamily="34" charset="0"/>
              </a:rPr>
              <a:t>9 мая </a:t>
            </a:r>
          </a:p>
          <a:p>
            <a:pPr algn="ctr"/>
            <a:r>
              <a:rPr lang="ru-RU" sz="1800" dirty="0" smtClean="0">
                <a:latin typeface="Bahnschrift" panose="020B0502040204020203" pitchFamily="34" charset="0"/>
              </a:rPr>
              <a:t>202</a:t>
            </a:r>
            <a:r>
              <a:rPr lang="en-US" sz="1800" dirty="0" smtClean="0">
                <a:latin typeface="Bahnschrift" panose="020B0502040204020203" pitchFamily="34" charset="0"/>
              </a:rPr>
              <a:t>3</a:t>
            </a:r>
            <a:r>
              <a:rPr lang="ru-RU" sz="1800" dirty="0" smtClean="0">
                <a:latin typeface="Bahnschrift" panose="020B0502040204020203" pitchFamily="34" charset="0"/>
              </a:rPr>
              <a:t> года</a:t>
            </a:r>
            <a:endParaRPr lang="ru-RU" sz="1800" dirty="0">
              <a:latin typeface="Bahnschrif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905251" cy="2603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40000"/>
            <a:ext cx="3905250" cy="260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"/>
          <a:stretch/>
        </p:blipFill>
        <p:spPr>
          <a:xfrm>
            <a:off x="3905251" y="-1"/>
            <a:ext cx="3867150" cy="2539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2552498"/>
            <a:ext cx="3867151" cy="25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6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15</a:t>
            </a:fld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4" b="23334"/>
          <a:stretch/>
        </p:blipFill>
        <p:spPr>
          <a:xfrm>
            <a:off x="3857625" y="2207452"/>
            <a:ext cx="5308479" cy="2936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5"/>
          <a:stretch/>
        </p:blipFill>
        <p:spPr>
          <a:xfrm>
            <a:off x="3857625" y="0"/>
            <a:ext cx="2274635" cy="22074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61714" y="133350"/>
            <a:ext cx="2174936" cy="1149988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1800" dirty="0" smtClean="0">
                <a:latin typeface="Bahnschrift" panose="020B0502040204020203" pitchFamily="34" charset="0"/>
              </a:rPr>
              <a:t>Митинг, посвященный памяти </a:t>
            </a:r>
            <a:r>
              <a:rPr lang="ru-RU" sz="1800" dirty="0" err="1" smtClean="0">
                <a:latin typeface="Bahnschrift" panose="020B0502040204020203" pitchFamily="34" charset="0"/>
              </a:rPr>
              <a:t>Р.Ш.Сулейманова</a:t>
            </a:r>
            <a:endParaRPr lang="ru-RU" sz="1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092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8"/>
          <a:stretch/>
        </p:blipFill>
        <p:spPr>
          <a:xfrm>
            <a:off x="-12570" y="-19050"/>
            <a:ext cx="4698870" cy="2895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9"/>
          <a:stretch/>
        </p:blipFill>
        <p:spPr>
          <a:xfrm>
            <a:off x="4466392" y="-38100"/>
            <a:ext cx="4903185" cy="278695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16</a:t>
            </a:fld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2"/>
          <a:stretch/>
        </p:blipFill>
        <p:spPr>
          <a:xfrm>
            <a:off x="0" y="2724150"/>
            <a:ext cx="46863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6"/>
          <a:stretch/>
        </p:blipFill>
        <p:spPr>
          <a:xfrm>
            <a:off x="4451861" y="2724150"/>
            <a:ext cx="469213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5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9444" cy="514422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17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5715722" y="215155"/>
            <a:ext cx="4572000" cy="657892"/>
          </a:xfrm>
          <a:prstGeom prst="rect">
            <a:avLst/>
          </a:prstGeom>
        </p:spPr>
        <p:txBody>
          <a:bodyPr lIns="41587" tIns="20793" rIns="41587" bIns="20793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Bahnschrift" panose="020B0502040204020203" pitchFamily="34" charset="0"/>
              </a:rPr>
              <a:t>Поисковый отряд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Bahnschrift" panose="020B0502040204020203" pitchFamily="34" charset="0"/>
              </a:rPr>
              <a:t>«Совесть памяти»</a:t>
            </a:r>
          </a:p>
        </p:txBody>
      </p:sp>
    </p:spTree>
    <p:extLst>
      <p:ext uri="{BB962C8B-B14F-4D97-AF65-F5344CB8AC3E}">
        <p14:creationId xmlns:p14="http://schemas.microsoft.com/office/powerpoint/2010/main" val="31691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18</a:t>
            </a:fld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75343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10001" y="76532"/>
            <a:ext cx="1796909" cy="1703986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1800" dirty="0">
                <a:latin typeface="Bahnschrift" panose="020B0502040204020203" pitchFamily="34" charset="0"/>
              </a:rPr>
              <a:t>Военно-историческая реконструкция «Рождение легендарной и непобедимой»</a:t>
            </a:r>
          </a:p>
        </p:txBody>
      </p:sp>
    </p:spTree>
    <p:extLst>
      <p:ext uri="{BB962C8B-B14F-4D97-AF65-F5344CB8AC3E}">
        <p14:creationId xmlns:p14="http://schemas.microsoft.com/office/powerpoint/2010/main" val="200344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80030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19</a:t>
            </a:fld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1"/>
          <a:stretch/>
        </p:blipFill>
        <p:spPr>
          <a:xfrm>
            <a:off x="-104756" y="-19050"/>
            <a:ext cx="3876059" cy="2587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03" y="-23169"/>
            <a:ext cx="3886599" cy="2591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43" y="2568197"/>
            <a:ext cx="3899214" cy="25994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" b="3197"/>
          <a:stretch/>
        </p:blipFill>
        <p:spPr>
          <a:xfrm>
            <a:off x="-112023" y="2571750"/>
            <a:ext cx="3883325" cy="25908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440960" y="161605"/>
            <a:ext cx="1931640" cy="657545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Bahnschrift" panose="020B0502040204020203" pitchFamily="34" charset="0"/>
              </a:rPr>
              <a:t>«Движение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Bahnschrift" panose="020B0502040204020203" pitchFamily="34" charset="0"/>
              </a:rPr>
              <a:t>первых»</a:t>
            </a:r>
            <a:endParaRPr lang="ru-RU" altLang="ru-RU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2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64" y="2523922"/>
            <a:ext cx="3505200" cy="2628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4"/>
          <a:stretch/>
        </p:blipFill>
        <p:spPr>
          <a:xfrm>
            <a:off x="5257800" y="2565670"/>
            <a:ext cx="3886200" cy="2607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90" y="2114550"/>
            <a:ext cx="2283567" cy="30447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</a:t>
            </a:fld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57" y="0"/>
            <a:ext cx="3429000" cy="2571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7783"/>
          <a:stretch/>
        </p:blipFill>
        <p:spPr>
          <a:xfrm>
            <a:off x="3428190" y="-19051"/>
            <a:ext cx="228437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20</a:t>
            </a:fld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6"/>
          <a:stretch/>
        </p:blipFill>
        <p:spPr>
          <a:xfrm>
            <a:off x="-2567" y="-37947"/>
            <a:ext cx="9146246" cy="520888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4086819" y="60747"/>
            <a:ext cx="4955781" cy="198195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2456" dirty="0">
                <a:solidFill>
                  <a:schemeClr val="bg1"/>
                </a:solidFill>
                <a:latin typeface="Bahnschrift SemiBold Condensed" panose="020B0502040204020203" pitchFamily="34" charset="0"/>
                <a:ea typeface="Calibri" panose="020F0502020204030204" pitchFamily="34" charset="0"/>
              </a:rPr>
              <a:t>Федеральные национальные проекты</a:t>
            </a:r>
          </a:p>
          <a:p>
            <a:pPr algn="ctr"/>
            <a:endParaRPr lang="ru-RU" sz="2456" dirty="0">
              <a:solidFill>
                <a:schemeClr val="bg1"/>
              </a:solidFill>
              <a:latin typeface="Bahnschrift SemiBold Condensed" panose="020B0502040204020203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2456" dirty="0">
                <a:solidFill>
                  <a:schemeClr val="bg1"/>
                </a:solidFill>
                <a:latin typeface="Bahnschrift SemiBold Condensed" panose="020B0502040204020203" pitchFamily="34" charset="0"/>
                <a:ea typeface="Calibri" panose="020F0502020204030204" pitchFamily="34" charset="0"/>
              </a:rPr>
              <a:t>«Человеческий капитал»</a:t>
            </a:r>
          </a:p>
          <a:p>
            <a:pPr algn="ctr"/>
            <a:r>
              <a:rPr lang="ru-RU" sz="2456" dirty="0">
                <a:solidFill>
                  <a:schemeClr val="bg1"/>
                </a:solidFill>
                <a:latin typeface="Bahnschrift SemiBold Condensed" panose="020B0502040204020203" pitchFamily="34" charset="0"/>
                <a:ea typeface="Calibri" panose="020F0502020204030204" pitchFamily="34" charset="0"/>
              </a:rPr>
              <a:t>«Комфортная среда для жизни»</a:t>
            </a:r>
          </a:p>
          <a:p>
            <a:pPr algn="ctr"/>
            <a:r>
              <a:rPr lang="ru-RU" sz="2456" dirty="0">
                <a:solidFill>
                  <a:schemeClr val="bg1"/>
                </a:solidFill>
                <a:latin typeface="Bahnschrift SemiBold Condensed" panose="020B0502040204020203" pitchFamily="34" charset="0"/>
                <a:ea typeface="Calibri" panose="020F0502020204030204" pitchFamily="34" charset="0"/>
              </a:rPr>
              <a:t>«Экономический рост»</a:t>
            </a:r>
          </a:p>
        </p:txBody>
      </p:sp>
    </p:spTree>
    <p:extLst>
      <p:ext uri="{BB962C8B-B14F-4D97-AF65-F5344CB8AC3E}">
        <p14:creationId xmlns:p14="http://schemas.microsoft.com/office/powerpoint/2010/main" val="37401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21</a:t>
            </a:fld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3637781" cy="5143500"/>
          </a:xfrm>
        </p:spPr>
      </p:pic>
      <p:pic>
        <p:nvPicPr>
          <p:cNvPr id="8" name="Объект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704" b="6570"/>
          <a:stretch/>
        </p:blipFill>
        <p:spPr>
          <a:xfrm>
            <a:off x="4572000" y="566785"/>
            <a:ext cx="4572000" cy="457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29200" y="146498"/>
            <a:ext cx="2590800" cy="349769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Bahnschrift" panose="020B0502040204020203" pitchFamily="34" charset="0"/>
              </a:rPr>
              <a:t>ООО «ИНВЕСТТОРГ»</a:t>
            </a:r>
            <a:endParaRPr lang="ru-RU" altLang="ru-RU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497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22</a:t>
            </a:fld>
            <a:endParaRPr lang="uk-UA"/>
          </a:p>
        </p:txBody>
      </p:sp>
      <p:graphicFrame>
        <p:nvGraphicFramePr>
          <p:cNvPr id="8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091323"/>
              </p:ext>
            </p:extLst>
          </p:nvPr>
        </p:nvGraphicFramePr>
        <p:xfrm>
          <a:off x="208672" y="1356089"/>
          <a:ext cx="4581386" cy="3638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4145" y="318295"/>
            <a:ext cx="4807355" cy="88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800" dirty="0">
                <a:solidFill>
                  <a:schemeClr val="bg2">
                    <a:lumMod val="10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Объем отгруженных товаров </a:t>
            </a:r>
          </a:p>
          <a:p>
            <a:pPr algn="ctr">
              <a:defRPr/>
            </a:pPr>
            <a:r>
              <a:rPr lang="ru-RU" altLang="ru-RU" sz="1800" dirty="0">
                <a:solidFill>
                  <a:schemeClr val="bg2">
                    <a:lumMod val="10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собственного производства, млрд.</a:t>
            </a:r>
            <a:r>
              <a:rPr lang="ru-RU" sz="1800" strike="sngStrike" dirty="0">
                <a:latin typeface="Bahnschrift" pitchFamily="34" charset="0"/>
                <a:cs typeface="Times New Roman" panose="02020603050405020304" pitchFamily="18" charset="0"/>
              </a:rPr>
              <a:t> Р</a:t>
            </a:r>
            <a:endParaRPr lang="ru-RU" sz="1800" dirty="0">
              <a:latin typeface="Bahnschrift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1800" dirty="0">
              <a:solidFill>
                <a:schemeClr val="bg2">
                  <a:lumMod val="10000"/>
                </a:schemeClr>
              </a:solidFill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495800" y="326373"/>
            <a:ext cx="4807355" cy="59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800" dirty="0">
                <a:solidFill>
                  <a:schemeClr val="bg2">
                    <a:lumMod val="10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Индекс промышленного производства, %</a:t>
            </a:r>
            <a:endParaRPr lang="ru-RU" sz="1800" dirty="0">
              <a:latin typeface="Bahnschrift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1800" dirty="0">
              <a:solidFill>
                <a:schemeClr val="bg2">
                  <a:lumMod val="10000"/>
                </a:schemeClr>
              </a:solidFill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3600" y="895350"/>
            <a:ext cx="2597439" cy="1550097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r>
              <a:rPr lang="en-US" sz="8000" dirty="0" smtClean="0"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70*</a:t>
            </a:r>
          </a:p>
          <a:p>
            <a:pPr algn="r"/>
            <a:r>
              <a:rPr lang="en-US" sz="1800" dirty="0" smtClean="0">
                <a:latin typeface="Bahnschrift" pitchFamily="34" charset="0"/>
                <a:cs typeface="Times New Roman" panose="02020603050405020304" pitchFamily="18" charset="0"/>
              </a:rPr>
              <a:t>*</a:t>
            </a:r>
            <a:r>
              <a:rPr lang="ru-RU" sz="1800" dirty="0" smtClean="0">
                <a:latin typeface="Bahnschrift" pitchFamily="34" charset="0"/>
                <a:cs typeface="Times New Roman" panose="02020603050405020304" pitchFamily="18" charset="0"/>
              </a:rPr>
              <a:t>оценка</a:t>
            </a:r>
            <a:endParaRPr lang="ru-RU" sz="1800" dirty="0">
              <a:latin typeface="Bahnschrift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606658" y="2712574"/>
            <a:ext cx="4807355" cy="59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800" dirty="0">
                <a:solidFill>
                  <a:schemeClr val="bg2">
                    <a:lumMod val="10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Число субъектов малого и среднего</a:t>
            </a:r>
          </a:p>
          <a:p>
            <a:pPr algn="ctr">
              <a:defRPr/>
            </a:pPr>
            <a:r>
              <a:rPr lang="ru-RU" altLang="ru-RU" sz="1800" dirty="0">
                <a:solidFill>
                  <a:schemeClr val="bg2">
                    <a:lumMod val="10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предпринимательства, чел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43600" y="3216335"/>
            <a:ext cx="1898586" cy="1273098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r>
              <a:rPr lang="en-US" sz="8000" dirty="0" smtClean="0"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1001</a:t>
            </a:r>
            <a:endParaRPr lang="ru-RU" sz="80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23</a:t>
            </a:fld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4218915" y="176521"/>
            <a:ext cx="3401085" cy="349769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Bahnschrift" panose="020B0502040204020203" pitchFamily="34" charset="0"/>
              </a:rPr>
              <a:t>АО «ТАТКРАХМАЛПАТОКА»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22"/>
          <a:stretch/>
        </p:blipFill>
        <p:spPr>
          <a:xfrm>
            <a:off x="0" y="0"/>
            <a:ext cx="35052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8" t="22222" r="3644" b="6666"/>
          <a:stretch/>
        </p:blipFill>
        <p:spPr>
          <a:xfrm>
            <a:off x="4218915" y="528742"/>
            <a:ext cx="4324350" cy="451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57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24</a:t>
            </a:fld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4572000" cy="2571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584737" cy="25717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8"/>
          <a:stretch/>
        </p:blipFill>
        <p:spPr>
          <a:xfrm>
            <a:off x="4572000" y="-19050"/>
            <a:ext cx="4572000" cy="27348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/>
          <a:stretch/>
        </p:blipFill>
        <p:spPr>
          <a:xfrm>
            <a:off x="4561437" y="2571750"/>
            <a:ext cx="458256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7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25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6353911" y="209550"/>
            <a:ext cx="2813901" cy="288213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fontAlgn="t"/>
            <a:r>
              <a:rPr lang="ru-RU" sz="1600" dirty="0">
                <a:latin typeface="Bahnschrift" panose="020B0502040204020203" pitchFamily="34" charset="0"/>
              </a:rPr>
              <a:t>Сеть супермаркетов Верный</a:t>
            </a:r>
            <a:endParaRPr lang="ru-RU" sz="1600" dirty="0">
              <a:latin typeface="Bahnschrift" panose="020B0502040204020203" pitchFamily="34" charset="0"/>
              <a:hlinkClick r:id="rId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r="18689" b="1486"/>
          <a:stretch/>
        </p:blipFill>
        <p:spPr>
          <a:xfrm>
            <a:off x="-37547" y="-1444"/>
            <a:ext cx="6342459" cy="51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t="2482" r="15154" b="25199"/>
          <a:stretch/>
        </p:blipFill>
        <p:spPr>
          <a:xfrm>
            <a:off x="3860938" y="-3365"/>
            <a:ext cx="3225662" cy="514774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26</a:t>
            </a:fld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"/>
            <a:ext cx="3857625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610554" y="208515"/>
            <a:ext cx="1076246" cy="534435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 fontAlgn="t"/>
            <a:r>
              <a:rPr lang="ru-RU" sz="1600" dirty="0" smtClean="0">
                <a:latin typeface="Bahnschrift" panose="020B0502040204020203" pitchFamily="34" charset="0"/>
              </a:rPr>
              <a:t>Открытие</a:t>
            </a:r>
          </a:p>
          <a:p>
            <a:pPr algn="ctr" fontAlgn="t"/>
            <a:r>
              <a:rPr lang="ru-RU" sz="1600" dirty="0" smtClean="0">
                <a:latin typeface="Bahnschrift" panose="020B0502040204020203" pitchFamily="34" charset="0"/>
              </a:rPr>
              <a:t>магазинов</a:t>
            </a:r>
            <a:endParaRPr lang="ru-RU" sz="1600" dirty="0">
              <a:latin typeface="Bahnschrift" panose="020B0502040204020203" pitchFamily="34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36618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27</a:t>
            </a:fld>
            <a:endParaRPr lang="uk-UA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81000" y="209550"/>
            <a:ext cx="5181600" cy="34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dirty="0">
                <a:latin typeface="Bahnschrift" panose="020B0502040204020203" pitchFamily="34" charset="0"/>
              </a:rPr>
              <a:t>ООО «</a:t>
            </a:r>
            <a:r>
              <a:rPr lang="ru-RU" altLang="ru-RU" sz="2000" dirty="0" smtClean="0">
                <a:latin typeface="Bahnschrift" panose="020B0502040204020203" pitchFamily="34" charset="0"/>
              </a:rPr>
              <a:t>Агрофирма Верхний </a:t>
            </a:r>
            <a:r>
              <a:rPr lang="ru-RU" altLang="ru-RU" sz="2000" dirty="0">
                <a:latin typeface="Bahnschrift" panose="020B0502040204020203" pitchFamily="34" charset="0"/>
              </a:rPr>
              <a:t>Услон</a:t>
            </a:r>
            <a:r>
              <a:rPr lang="ru-RU" altLang="ru-RU" sz="2000" dirty="0" smtClean="0">
                <a:latin typeface="Bahnschrift" panose="020B0502040204020203" pitchFamily="34" charset="0"/>
              </a:rPr>
              <a:t>»</a:t>
            </a:r>
            <a:endParaRPr lang="ru-RU" altLang="ru-RU" sz="2000" dirty="0">
              <a:latin typeface="Bahnschrif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/>
          <a:stretch/>
        </p:blipFill>
        <p:spPr>
          <a:xfrm>
            <a:off x="5410200" y="0"/>
            <a:ext cx="373380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1" r="51822" b="8149"/>
          <a:stretch/>
        </p:blipFill>
        <p:spPr>
          <a:xfrm>
            <a:off x="457199" y="723871"/>
            <a:ext cx="4304735" cy="439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28</a:t>
            </a:fld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/>
          <a:stretch/>
        </p:blipFill>
        <p:spPr>
          <a:xfrm>
            <a:off x="0" y="0"/>
            <a:ext cx="7204582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29615" y="76532"/>
            <a:ext cx="1501747" cy="872989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Город </a:t>
            </a:r>
          </a:p>
          <a:p>
            <a:pPr algn="ctr"/>
            <a:r>
              <a:rPr lang="ru-RU" sz="1800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электронной </a:t>
            </a:r>
          </a:p>
          <a:p>
            <a:pPr algn="ctr"/>
            <a:r>
              <a:rPr lang="ru-RU" sz="1800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коммерции</a:t>
            </a:r>
            <a:endParaRPr lang="ru-RU" sz="18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моркваши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29</a:t>
            </a:fld>
            <a:endParaRPr lang="uk-U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t="18400" r="5496" b="6784"/>
          <a:stretch/>
        </p:blipFill>
        <p:spPr bwMode="auto">
          <a:xfrm>
            <a:off x="0" y="0"/>
            <a:ext cx="9144000" cy="534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r="15619"/>
          <a:stretch/>
        </p:blipFill>
        <p:spPr bwMode="auto">
          <a:xfrm>
            <a:off x="0" y="-101114"/>
            <a:ext cx="9144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724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3</a:t>
            </a:fld>
            <a:endParaRPr lang="uk-UA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607885"/>
              </p:ext>
            </p:extLst>
          </p:nvPr>
        </p:nvGraphicFramePr>
        <p:xfrm>
          <a:off x="304800" y="502436"/>
          <a:ext cx="8458199" cy="458391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3133430">
                  <a:extLst>
                    <a:ext uri="{9D8B030D-6E8A-4147-A177-3AD203B41FA5}">
                      <a16:colId xmlns:a16="http://schemas.microsoft.com/office/drawing/2014/main" xmlns="" val="2101070154"/>
                    </a:ext>
                  </a:extLst>
                </a:gridCol>
                <a:gridCol w="5324769">
                  <a:extLst>
                    <a:ext uri="{9D8B030D-6E8A-4147-A177-3AD203B41FA5}">
                      <a16:colId xmlns:a16="http://schemas.microsoft.com/office/drawing/2014/main" xmlns="" val="1458802635"/>
                    </a:ext>
                  </a:extLst>
                </a:gridCol>
              </a:tblGrid>
              <a:tr h="2396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" panose="020B0502040204020203" pitchFamily="34" charset="0"/>
                        </a:rPr>
                        <a:t>ФИО</a:t>
                      </a:r>
                      <a:endParaRPr lang="ru-RU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Награда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3852898135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Турцев Максим Александрович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Медаль  «За воинскую доблесть»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3581206291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Маркин Андрей Михайлович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Медаль «За воинскую доблесть» </a:t>
                      </a:r>
                      <a:r>
                        <a:rPr lang="en-US" sz="1400">
                          <a:effectLst/>
                          <a:latin typeface="Bahnschrift" panose="020B0502040204020203" pitchFamily="34" charset="0"/>
                        </a:rPr>
                        <a:t>II</a:t>
                      </a: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степени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3270697125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Романов Юрий Иванович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Медаль «За воинскую доблесть» </a:t>
                      </a:r>
                      <a:r>
                        <a:rPr lang="en-US" sz="1400">
                          <a:effectLst/>
                          <a:latin typeface="Bahnschrift" panose="020B0502040204020203" pitchFamily="34" charset="0"/>
                        </a:rPr>
                        <a:t>II</a:t>
                      </a: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степени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1648097404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Быков Александр Алексеевич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Медаль «За отвагу»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1980245009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Дмитрук Дмитрий Игоревич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Медаль «За отвагу»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3222774627"/>
                  </a:ext>
                </a:extLst>
              </a:tr>
              <a:tr h="4895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Замалиев Рафаэль Альбертович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Медаль «За отвагу»,</a:t>
                      </a:r>
                      <a:endParaRPr lang="ru-RU" sz="1100"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Медаль «За боевые отличия»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2652486413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Дюсеев Владимир Валерьевич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Орден мужества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4009553406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Мустакимов Рафис Гусманович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Орден Мужества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2939399603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Баймяшкин Сергей Александрович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Медаль «За боевые заслуги»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820000904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Павлов Евгений Валерьевич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Медаль «За укрепление боевого содружества»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3767311484"/>
                  </a:ext>
                </a:extLst>
              </a:tr>
              <a:tr h="7399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Штатнов Олег Сергеевич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Почетная грамота начальника Казанского высшего танкового командного Ордена Жукова Краснознаменного училища</a:t>
                      </a:r>
                      <a:endParaRPr lang="ru-RU" sz="1100"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Грамота командира войсковой части 29655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1897420005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Хафизов Марсель Ильназович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Медаль Ордена «За заслуги перед Отечеством»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4183316884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Карягин Владислав Ильясович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Медаль Жукова 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1724801189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Айтжанов Сакен Исагалиевич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Медаль «За боевые отличия»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3533926843"/>
                  </a:ext>
                </a:extLst>
              </a:tr>
              <a:tr h="239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" panose="020B0502040204020203" pitchFamily="34" charset="0"/>
                        </a:rPr>
                        <a:t>Беренштейн Антон Сергеевич</a:t>
                      </a:r>
                      <a:endParaRPr lang="ru-RU" sz="110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" panose="020B0502040204020203" pitchFamily="34" charset="0"/>
                        </a:rPr>
                        <a:t>Медаль «За боевые отличия»</a:t>
                      </a:r>
                      <a:endParaRPr lang="ru-RU" sz="1100" dirty="0">
                        <a:effectLst/>
                        <a:latin typeface="Bahnschrift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68" marR="60168" marT="0" marB="0"/>
                </a:tc>
                <a:extLst>
                  <a:ext uri="{0D108BD9-81ED-4DB2-BD59-A6C34878D82A}">
                    <a16:rowId xmlns:a16="http://schemas.microsoft.com/office/drawing/2014/main" xmlns="" val="6097440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6200" y="99596"/>
            <a:ext cx="91278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Bahnschrift" panose="020B0502040204020203" pitchFamily="34" charset="0"/>
              </a:rPr>
              <a:t>Список участников СВО (без учета погибших),  </a:t>
            </a:r>
            <a:r>
              <a:rPr lang="ru-RU" sz="1600" dirty="0" smtClean="0">
                <a:latin typeface="Bahnschrift" panose="020B0502040204020203" pitchFamily="34" charset="0"/>
              </a:rPr>
              <a:t>имеющих </a:t>
            </a:r>
            <a:r>
              <a:rPr lang="ru-RU" sz="1600" dirty="0">
                <a:latin typeface="Bahnschrift" panose="020B0502040204020203" pitchFamily="34" charset="0"/>
              </a:rPr>
              <a:t>награды по состоянию на 25.10.2023</a:t>
            </a:r>
          </a:p>
        </p:txBody>
      </p:sp>
    </p:spTree>
    <p:extLst>
      <p:ext uri="{BB962C8B-B14F-4D97-AF65-F5344CB8AC3E}">
        <p14:creationId xmlns:p14="http://schemas.microsoft.com/office/powerpoint/2010/main" val="23444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6330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30</a:t>
            </a:fld>
            <a:endParaRPr lang="uk-UA"/>
          </a:p>
        </p:txBody>
      </p:sp>
      <p:pic>
        <p:nvPicPr>
          <p:cNvPr id="16386" name="Picture 2" descr="G:\доклад 2024\osnova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279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G:\доклад 2024\osnova5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6" t="10017" r="6414"/>
          <a:stretch/>
        </p:blipFill>
        <p:spPr bwMode="auto">
          <a:xfrm>
            <a:off x="4114800" y="57150"/>
            <a:ext cx="4291912" cy="50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5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31</a:t>
            </a:fld>
            <a:endParaRPr lang="uk-UA"/>
          </a:p>
        </p:txBody>
      </p:sp>
      <p:pic>
        <p:nvPicPr>
          <p:cNvPr id="17410" name="Picture 2" descr="C:\Users\Vasya\Загрузки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220200" cy="586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15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32</a:t>
            </a:fld>
            <a:endParaRPr lang="uk-UA"/>
          </a:p>
        </p:txBody>
      </p:sp>
      <p:pic>
        <p:nvPicPr>
          <p:cNvPr id="19458" name="Picture 2" descr="C:\Users\Vasya\Загрузки\dsc03629-fd16e99d35-9429ede70e525bc08adcda9e69d0209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5" r="535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6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33</a:t>
            </a:fld>
            <a:endParaRPr lang="uk-UA"/>
          </a:p>
        </p:txBody>
      </p:sp>
      <p:pic>
        <p:nvPicPr>
          <p:cNvPr id="18434" name="Picture 2" descr="C:\Users\Vasya\Загрузки\photo_2023-08-14_18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8"/>
          <a:stretch/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25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34</a:t>
            </a:fld>
            <a:endParaRPr lang="uk-UA"/>
          </a:p>
        </p:txBody>
      </p:sp>
      <p:pic>
        <p:nvPicPr>
          <p:cNvPr id="6" name="инно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35</a:t>
            </a:fld>
            <a:endParaRPr lang="uk-U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8" t="8683" r="9903" b="10966"/>
          <a:stretch/>
        </p:blipFill>
        <p:spPr bwMode="auto">
          <a:xfrm>
            <a:off x="4648200" y="-10086"/>
            <a:ext cx="4105835" cy="51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8263" r="56011" b="11386"/>
          <a:stretch/>
        </p:blipFill>
        <p:spPr bwMode="auto">
          <a:xfrm>
            <a:off x="457200" y="2241"/>
            <a:ext cx="4105835" cy="51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83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36</a:t>
            </a:fld>
            <a:endParaRPr lang="uk-U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t="9656" r="8782" b="7780"/>
          <a:stretch/>
        </p:blipFill>
        <p:spPr bwMode="auto">
          <a:xfrm>
            <a:off x="-49306" y="0"/>
            <a:ext cx="922468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91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37</a:t>
            </a:fld>
            <a:endParaRPr lang="uk-U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9435" r="8423" b="7115"/>
          <a:stretch/>
        </p:blipFill>
        <p:spPr bwMode="auto">
          <a:xfrm>
            <a:off x="0" y="-19050"/>
            <a:ext cx="9144000" cy="525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73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38</a:t>
            </a:fld>
            <a:endParaRPr lang="uk-UA"/>
          </a:p>
        </p:txBody>
      </p:sp>
      <p:pic>
        <p:nvPicPr>
          <p:cNvPr id="15362" name="Picture 2" descr="C:\Users\Vasya\Загрузки\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13166" r="6364" b="1316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9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5069" y="4869656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FB7EB0-468B-4566-AD03-9F827D9DC26A}" type="slidenum">
              <a:rPr lang="ru-RU" altLang="ru-RU" sz="105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050" dirty="0"/>
          </a:p>
        </p:txBody>
      </p:sp>
      <p:graphicFrame>
        <p:nvGraphicFramePr>
          <p:cNvPr id="2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2308765"/>
              </p:ext>
            </p:extLst>
          </p:nvPr>
        </p:nvGraphicFramePr>
        <p:xfrm>
          <a:off x="762000" y="590550"/>
          <a:ext cx="7239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95600" y="133350"/>
            <a:ext cx="35221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Bahnschrift" panose="020B0502040204020203" pitchFamily="34" charset="0"/>
              </a:rPr>
              <a:t>Финансовые показатели, тыс. руб. </a:t>
            </a:r>
          </a:p>
        </p:txBody>
      </p:sp>
    </p:spTree>
    <p:extLst>
      <p:ext uri="{BB962C8B-B14F-4D97-AF65-F5344CB8AC3E}">
        <p14:creationId xmlns:p14="http://schemas.microsoft.com/office/powerpoint/2010/main" val="42063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4</a:t>
            </a:fld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370"/>
            <a:ext cx="9144000" cy="6095572"/>
          </a:xfrm>
          <a:prstGeom prst="rect">
            <a:avLst/>
          </a:prstGeom>
        </p:spPr>
      </p:pic>
      <p:pic>
        <p:nvPicPr>
          <p:cNvPr id="3" name="звук метронома - минута молчан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7774" y="5104512"/>
            <a:ext cx="277266" cy="27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42887"/>
              </p:ext>
            </p:extLst>
          </p:nvPr>
        </p:nvGraphicFramePr>
        <p:xfrm>
          <a:off x="431800" y="717550"/>
          <a:ext cx="8509000" cy="424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95450" y="132775"/>
            <a:ext cx="5981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Сравнительный анализ денежной выручки на 1 работника</a:t>
            </a:r>
          </a:p>
          <a:p>
            <a:pPr algn="ctr">
              <a:spcBef>
                <a:spcPct val="0"/>
              </a:spcBef>
            </a:pP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по </a:t>
            </a:r>
            <a:r>
              <a:rPr lang="ru-RU" altLang="ru-RU" sz="1600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Верхнеуслонскому</a:t>
            </a: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 муниципальному району (тыс. руб.)</a:t>
            </a:r>
            <a:endParaRPr lang="ru-RU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78717" y="4869656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3F9FEF-ABFB-48DD-9811-F810744E3F5A}" type="slidenum">
              <a:rPr lang="ru-RU" altLang="ru-RU" sz="10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050" dirty="0">
              <a:solidFill>
                <a:srgbClr val="000000"/>
              </a:solidFill>
            </a:endParaRPr>
          </a:p>
        </p:txBody>
      </p:sp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68383"/>
              </p:ext>
            </p:extLst>
          </p:nvPr>
        </p:nvGraphicFramePr>
        <p:xfrm>
          <a:off x="533400" y="615156"/>
          <a:ext cx="7772400" cy="4425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1302845" y="81975"/>
            <a:ext cx="685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Государственная поддержка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сельхозтоваропроизводителей</a:t>
            </a: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 (тыс. руб.) </a:t>
            </a:r>
          </a:p>
        </p:txBody>
      </p:sp>
    </p:spTree>
    <p:extLst>
      <p:ext uri="{BB962C8B-B14F-4D97-AF65-F5344CB8AC3E}">
        <p14:creationId xmlns:p14="http://schemas.microsoft.com/office/powerpoint/2010/main" val="8662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4838700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9F0D18-ACCF-4CB6-B7D1-F94428755AED}" type="slidenum">
              <a:rPr lang="ru-RU" altLang="ru-RU" sz="105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ru-RU" altLang="ru-RU" sz="1050"/>
          </a:p>
        </p:txBody>
      </p:sp>
      <mc:AlternateContent xmlns:mc="http://schemas.openxmlformats.org/markup-compatibility/2006">
        <mc:Choice xmlns:cx="http://schemas.microsoft.com/office/drawing/2014/chartex" xmlns="" Requires="cx">
          <p:graphicFrame>
            <p:nvGraphicFramePr>
              <p:cNvPr id="2" name="Диаграмма 2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873032642"/>
                  </p:ext>
                </p:extLst>
              </p:nvPr>
            </p:nvGraphicFramePr>
            <p:xfrm>
              <a:off x="533400" y="393279"/>
              <a:ext cx="8077200" cy="4719265"/>
            </p:xfrm>
            <a:graphic>
              <a:graphicData uri="http://schemas.microsoft.com/office/drawing/2014/chartex">
                <c:chart xmlns:c="http://schemas.openxmlformats.org/drawingml/2006/chart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2" name="Диаграмма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400" y="393279"/>
                <a:ext cx="8077200" cy="4719265"/>
              </a:xfrm>
              <a:prstGeom prst="rect">
                <a:avLst/>
              </a:prstGeom>
            </p:spPr>
          </p:pic>
        </mc:Fallback>
      </mc:AlternateContent>
      <p:sp>
        <p:nvSpPr>
          <p:cNvPr id="9220" name="Rectangle 1"/>
          <p:cNvSpPr>
            <a:spLocks noChangeArrowheads="1"/>
          </p:cNvSpPr>
          <p:nvPr/>
        </p:nvSpPr>
        <p:spPr bwMode="auto">
          <a:xfrm>
            <a:off x="1143000" y="23947"/>
            <a:ext cx="6858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Валовый сбор зерна, </a:t>
            </a:r>
            <a:r>
              <a:rPr lang="ru-RU" altLang="ru-RU" sz="1600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7200" y="1923492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11235</a:t>
            </a:r>
            <a:endParaRPr lang="ru-RU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4081" y="4171950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8983</a:t>
            </a:r>
            <a:endParaRPr lang="ru-RU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4729" y="3257550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6907</a:t>
            </a:r>
            <a:endParaRPr lang="ru-RU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4729" y="1923492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3445</a:t>
            </a:r>
            <a:endParaRPr lang="ru-RU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7423" y="927553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1686</a:t>
            </a:r>
            <a:endParaRPr lang="ru-RU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6216" y="1256463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2108</a:t>
            </a:r>
            <a:endParaRPr lang="ru-RU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1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4836661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CC3A03-8642-4D0D-90AF-8F0EAAE1EAB6}" type="slidenum">
              <a:rPr lang="ru-RU" altLang="ru-RU" sz="105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ru-RU" altLang="ru-RU" sz="1050" dirty="0"/>
          </a:p>
        </p:txBody>
      </p:sp>
      <p:pic>
        <p:nvPicPr>
          <p:cNvPr id="1024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41838"/>
            <a:ext cx="4451960" cy="3270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179" y="1047750"/>
            <a:ext cx="4450943" cy="3252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1143000" y="57150"/>
            <a:ext cx="685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Лучшие комбайнеры </a:t>
            </a:r>
            <a:endParaRPr lang="ru-RU" altLang="ru-RU" sz="1600" dirty="0" smtClean="0"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Bahnschrift" panose="020B0502040204020203" pitchFamily="34" charset="0"/>
                <a:cs typeface="Times New Roman" panose="02020603050405020304" pitchFamily="18" charset="0"/>
              </a:rPr>
              <a:t>по </a:t>
            </a: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итогам уборочной компании 2023 года </a:t>
            </a:r>
          </a:p>
        </p:txBody>
      </p:sp>
    </p:spTree>
    <p:extLst>
      <p:ext uri="{BB962C8B-B14F-4D97-AF65-F5344CB8AC3E}">
        <p14:creationId xmlns:p14="http://schemas.microsoft.com/office/powerpoint/2010/main" val="291615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1143000" y="96619"/>
            <a:ext cx="685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Производство мяса по сельхозпредприятиям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Верхнеуслонского муниципального района (</a:t>
            </a:r>
            <a:r>
              <a:rPr lang="ru-RU" altLang="ru-RU" sz="1600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.)</a:t>
            </a:r>
          </a:p>
        </p:txBody>
      </p:sp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563238"/>
              </p:ext>
            </p:extLst>
          </p:nvPr>
        </p:nvGraphicFramePr>
        <p:xfrm>
          <a:off x="1143000" y="742950"/>
          <a:ext cx="7162799" cy="440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26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89228" y="4874419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CCB1DA-E397-4C7B-ACF7-C57E4B5F539C}" type="slidenum">
              <a:rPr lang="ru-RU" altLang="ru-RU" sz="10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ru-RU" altLang="ru-RU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1143000" y="20419"/>
            <a:ext cx="685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Производство молока по сельхозпредприятиям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Верхнеуслонского муниципального района (</a:t>
            </a:r>
            <a:r>
              <a:rPr lang="ru-RU" altLang="ru-RU" sz="1600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.)</a:t>
            </a:r>
          </a:p>
        </p:txBody>
      </p:sp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4758131"/>
              </p:ext>
            </p:extLst>
          </p:nvPr>
        </p:nvGraphicFramePr>
        <p:xfrm>
          <a:off x="1066800" y="605194"/>
          <a:ext cx="6934200" cy="426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29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81345" y="4868999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583E58-91E8-48B0-BD1D-905D3C054021}" type="slidenum">
              <a:rPr lang="ru-RU" altLang="ru-RU" sz="10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ru-RU" altLang="ru-RU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5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4858489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874E5F-2FD0-4354-B276-93B72C723414}" type="slidenum">
              <a:rPr lang="ru-RU" altLang="ru-RU" sz="105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ru-RU" altLang="ru-RU" sz="1050"/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5486400" y="381832"/>
            <a:ext cx="405713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АО «КВ Агро» Верхнеуслонский </a:t>
            </a:r>
            <a:r>
              <a:rPr lang="ru-RU" altLang="ru-RU" sz="1500" b="1" dirty="0" smtClean="0">
                <a:latin typeface="Bahnschrift" pitchFamily="34" charset="0"/>
                <a:cs typeface="Times New Roman" panose="02020603050405020304" pitchFamily="18" charset="0"/>
              </a:rPr>
              <a:t>филиал </a:t>
            </a:r>
            <a:endParaRPr lang="ru-RU" altLang="ru-RU" sz="1500" b="1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АО «КВ Агро» ЖК «</a:t>
            </a:r>
            <a:r>
              <a:rPr lang="ru-RU" altLang="ru-RU" sz="1500" b="1" dirty="0" err="1">
                <a:latin typeface="Bahnschrift" pitchFamily="34" charset="0"/>
                <a:cs typeface="Times New Roman" panose="02020603050405020304" pitchFamily="18" charset="0"/>
              </a:rPr>
              <a:t>Макулово</a:t>
            </a: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(животноводство)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Поголовье КРС 3960 гол, </a:t>
            </a:r>
            <a:endParaRPr lang="en-US" altLang="ru-RU" sz="1500" dirty="0" smtClean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 smtClean="0">
                <a:latin typeface="Bahnschrift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т.ч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. 1730 гол. коров, </a:t>
            </a:r>
            <a:endParaRPr lang="en-US" altLang="ru-RU" sz="1500" dirty="0" smtClean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Производство мяса 488,1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Производство молока – 10103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АО «Восток </a:t>
            </a:r>
            <a:r>
              <a:rPr lang="ru-RU" altLang="ru-RU" sz="1500" b="1" dirty="0" err="1">
                <a:latin typeface="Bahnschrift" pitchFamily="34" charset="0"/>
                <a:cs typeface="Times New Roman" panose="02020603050405020304" pitchFamily="18" charset="0"/>
              </a:rPr>
              <a:t>Зернопродукт</a:t>
            </a: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» 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(растениеводство)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Посевная площадь – 8174 га,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Валовый сбор зерна – 8983,2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, </a:t>
            </a:r>
            <a:endParaRPr lang="en-US" altLang="ru-RU" sz="1500" dirty="0" smtClean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 smtClean="0">
                <a:latin typeface="Bahnschrift" pitchFamily="34" charset="0"/>
                <a:cs typeface="Times New Roman" panose="02020603050405020304" pitchFamily="18" charset="0"/>
              </a:rPr>
              <a:t>урожайность 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– 24,5 ц/га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Vasya\Загрузки\print-2923707-23911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8" r="1"/>
          <a:stretch/>
        </p:blipFill>
        <p:spPr bwMode="auto">
          <a:xfrm>
            <a:off x="0" y="-9526"/>
            <a:ext cx="5460685" cy="52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C6F4CA-40FE-4838-931C-87BF68F7F17B}" type="slidenum">
              <a:rPr lang="ru-RU" altLang="ru-RU" sz="10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ru-RU" altLang="ru-RU" sz="1050">
              <a:solidFill>
                <a:srgbClr val="000000"/>
              </a:solidFill>
            </a:endParaRPr>
          </a:p>
        </p:txBody>
      </p:sp>
      <p:pic>
        <p:nvPicPr>
          <p:cNvPr id="15365" name="Рисунок 1" descr="20210814_09470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r="14755"/>
          <a:stretch/>
        </p:blipFill>
        <p:spPr bwMode="auto">
          <a:xfrm>
            <a:off x="0" y="0"/>
            <a:ext cx="57340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943600" y="819150"/>
            <a:ext cx="31242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ООО «Заря»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500" b="1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Поголовье КРС 471 </a:t>
            </a:r>
            <a:r>
              <a:rPr lang="ru-RU" altLang="ru-RU" sz="1500" dirty="0" smtClean="0">
                <a:latin typeface="Bahnschrift" pitchFamily="34" charset="0"/>
                <a:cs typeface="Times New Roman" panose="02020603050405020304" pitchFamily="18" charset="0"/>
              </a:rPr>
              <a:t>голова </a:t>
            </a: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Производство мяса 559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Производство молока – 1687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Посевная площадь – 2174 га,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Валовый сбор зерна – 3445,1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урожайность – 25,5 ц/га </a:t>
            </a:r>
          </a:p>
        </p:txBody>
      </p:sp>
    </p:spTree>
    <p:extLst>
      <p:ext uri="{BB962C8B-B14F-4D97-AF65-F5344CB8AC3E}">
        <p14:creationId xmlns:p14="http://schemas.microsoft.com/office/powerpoint/2010/main" val="188888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4888706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F8BE91-33BE-4844-8922-DCECDCB78D18}" type="slidenum">
              <a:rPr lang="ru-RU" altLang="ru-RU" sz="105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ru-RU" altLang="ru-RU" sz="1050" dirty="0"/>
          </a:p>
        </p:txBody>
      </p:sp>
      <p:pic>
        <p:nvPicPr>
          <p:cNvPr id="16390" name="Рисунок 8" descr="C:\Users\Uslon_2\Documents\ed9ebfde-682a-43b1-85f0-893b0ada56a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6000" r="10868" b="10834"/>
          <a:stretch/>
        </p:blipFill>
        <p:spPr bwMode="auto">
          <a:xfrm>
            <a:off x="-457200" y="0"/>
            <a:ext cx="65532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096000" y="819150"/>
            <a:ext cx="31242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ООО «КОРГУЗА»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500" b="1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Поголовье КРС 1571 </a:t>
            </a:r>
            <a:r>
              <a:rPr lang="ru-RU" altLang="ru-RU" sz="1500" dirty="0" smtClean="0">
                <a:latin typeface="Bahnschrift" pitchFamily="34" charset="0"/>
                <a:cs typeface="Times New Roman" panose="02020603050405020304" pitchFamily="18" charset="0"/>
              </a:rPr>
              <a:t>голова </a:t>
            </a: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Производство мяса 1556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Производство молока – 3323,6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Посевная площадь – 2733 га,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Валовый сбор зерна – 5218,1 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урожайность – 19,1 ц/га </a:t>
            </a:r>
          </a:p>
        </p:txBody>
      </p:sp>
    </p:spTree>
    <p:extLst>
      <p:ext uri="{BB962C8B-B14F-4D97-AF65-F5344CB8AC3E}">
        <p14:creationId xmlns:p14="http://schemas.microsoft.com/office/powerpoint/2010/main" val="13031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49</a:t>
            </a:fld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258" r="2717"/>
          <a:stretch/>
        </p:blipFill>
        <p:spPr>
          <a:xfrm>
            <a:off x="0" y="9525"/>
            <a:ext cx="6000750" cy="51435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0" y="1401455"/>
            <a:ext cx="312420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ООО «Август-Камское Устье»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500" b="1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Посевная площадь – 15242 га,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Валовый сбор зерна – 28078 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урожайность – 33,3 ц/га </a:t>
            </a:r>
          </a:p>
        </p:txBody>
      </p:sp>
    </p:spTree>
    <p:extLst>
      <p:ext uri="{BB962C8B-B14F-4D97-AF65-F5344CB8AC3E}">
        <p14:creationId xmlns:p14="http://schemas.microsoft.com/office/powerpoint/2010/main" val="155988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5</a:t>
            </a:fld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/>
          <a:stretch/>
        </p:blipFill>
        <p:spPr>
          <a:xfrm>
            <a:off x="0" y="-19051"/>
            <a:ext cx="3571874" cy="2505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6077"/>
            <a:ext cx="3571875" cy="2678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1428750"/>
            <a:ext cx="5572125" cy="3714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1050" y="20955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Bahnschrift" panose="020B0502040204020203" pitchFamily="34" charset="0"/>
              </a:rPr>
              <a:t>Гуманитарная помощь</a:t>
            </a:r>
          </a:p>
          <a:p>
            <a:pPr algn="ctr"/>
            <a:r>
              <a:rPr lang="ru-RU" sz="1800" dirty="0" err="1" smtClean="0">
                <a:latin typeface="Bahnschrift" panose="020B0502040204020203" pitchFamily="34" charset="0"/>
                <a:cs typeface="Arial" panose="020B0604020202020204" pitchFamily="34" charset="0"/>
              </a:rPr>
              <a:t>г.Лисичанск</a:t>
            </a:r>
            <a:r>
              <a:rPr lang="ru-RU" sz="1800" dirty="0" smtClean="0">
                <a:latin typeface="Bahnschrift" panose="020B0502040204020203" pitchFamily="34" charset="0"/>
                <a:cs typeface="Arial" panose="020B0604020202020204" pitchFamily="34" charset="0"/>
              </a:rPr>
              <a:t> и </a:t>
            </a:r>
            <a:r>
              <a:rPr lang="ru-RU" sz="1800" dirty="0" err="1" smtClean="0">
                <a:latin typeface="Bahnschrift" panose="020B0502040204020203" pitchFamily="34" charset="0"/>
                <a:cs typeface="Arial" panose="020B0604020202020204" pitchFamily="34" charset="0"/>
              </a:rPr>
              <a:t>г.Рубежное</a:t>
            </a:r>
            <a:endParaRPr lang="ru-RU" sz="54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73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2441" y="4869656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CDC6C0-9530-4FCB-ACF3-CDF95DCC3F0B}" type="slidenum">
              <a:rPr lang="ru-RU" altLang="ru-RU" sz="10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ru-RU" altLang="ru-RU" sz="1050" dirty="0">
              <a:solidFill>
                <a:srgbClr val="000000"/>
              </a:solidFill>
            </a:endParaRPr>
          </a:p>
        </p:txBody>
      </p:sp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5943600" y="680040"/>
            <a:ext cx="32004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Производство сельскохозяйственной продукции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малыми формами хозяйствования за 2023 </a:t>
            </a:r>
            <a:r>
              <a:rPr lang="ru-RU" altLang="ru-RU" sz="1500" b="1" dirty="0" smtClean="0">
                <a:latin typeface="Bahnschrift" pitchFamily="34" charset="0"/>
                <a:cs typeface="Times New Roman" panose="02020603050405020304" pitchFamily="18" charset="0"/>
              </a:rPr>
              <a:t>год </a:t>
            </a:r>
            <a:endParaRPr lang="ru-RU" altLang="ru-RU" sz="1500" b="1" dirty="0">
              <a:latin typeface="Bahnschrift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500" b="1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Посевная площадь – 2445,2 га,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Валовый сбор зерна – 6790,7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, урожайность -27,8 ц/га,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Производство мяса – 349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, </a:t>
            </a:r>
            <a:endParaRPr lang="en-US" altLang="ru-RU" sz="1500" dirty="0" smtClean="0">
              <a:latin typeface="Bahnschrift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 smtClean="0">
                <a:latin typeface="Bahnschrift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т.ч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. 145 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тн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. мяса КРС,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Производство молока – 500 тонн.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r="4964"/>
          <a:stretch/>
        </p:blipFill>
        <p:spPr>
          <a:xfrm>
            <a:off x="0" y="0"/>
            <a:ext cx="59469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426201"/>
              </p:ext>
            </p:extLst>
          </p:nvPr>
        </p:nvGraphicFramePr>
        <p:xfrm>
          <a:off x="5791200" y="1581150"/>
          <a:ext cx="3733799" cy="250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50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1A7812-8AF1-4401-9B00-A0153ECF1E3C}" type="slidenum">
              <a:rPr lang="ru-RU" altLang="ru-RU" sz="10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ru-RU" altLang="ru-RU" sz="1050">
              <a:solidFill>
                <a:srgbClr val="000000"/>
              </a:solidFill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0"/>
          <a:stretch/>
        </p:blipFill>
        <p:spPr>
          <a:xfrm>
            <a:off x="0" y="1"/>
            <a:ext cx="6231909" cy="5143500"/>
          </a:xfrm>
          <a:prstGeom prst="rect">
            <a:avLst/>
          </a:prstGeom>
        </p:spPr>
      </p:pic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5867400" y="133350"/>
            <a:ext cx="3657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dirty="0" smtClean="0">
                <a:latin typeface="Bahnschrift" pitchFamily="34" charset="0"/>
                <a:cs typeface="Times New Roman" panose="02020603050405020304" pitchFamily="18" charset="0"/>
              </a:rPr>
              <a:t>Филиал 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фермерского </a:t>
            </a:r>
            <a:r>
              <a:rPr lang="ru-RU" altLang="ru-RU" sz="1500" dirty="0" smtClean="0">
                <a:latin typeface="Bahnschrift" pitchFamily="34" charset="0"/>
                <a:cs typeface="Times New Roman" panose="02020603050405020304" pitchFamily="18" charset="0"/>
              </a:rPr>
              <a:t>хозяйства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dirty="0" smtClean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1500" dirty="0" err="1">
                <a:latin typeface="Bahnschrift" pitchFamily="34" charset="0"/>
                <a:cs typeface="Times New Roman" panose="02020603050405020304" pitchFamily="18" charset="0"/>
              </a:rPr>
              <a:t>Рамаевское</a:t>
            </a:r>
            <a:r>
              <a:rPr lang="ru-RU" altLang="ru-RU" sz="1500" dirty="0" smtClean="0">
                <a:latin typeface="Bahnschrift" pitchFamily="34" charset="0"/>
                <a:cs typeface="Times New Roman" panose="02020603050405020304" pitchFamily="18" charset="0"/>
              </a:rPr>
              <a:t>»</a:t>
            </a:r>
            <a:endParaRPr lang="ru-RU" altLang="ru-RU" sz="1500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2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65579" y="4869656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8FEE6C-0F75-4DF1-B4F6-68945FC1A65D}" type="slidenum">
              <a:rPr lang="ru-RU" altLang="ru-RU" sz="10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ru-RU" altLang="ru-RU" sz="1050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5638800" y="114498"/>
            <a:ext cx="37338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 Птицеферма </a:t>
            </a:r>
            <a:endParaRPr lang="ru-RU" altLang="ru-RU" sz="1500" b="1" dirty="0" smtClean="0">
              <a:latin typeface="Bahnschrift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latin typeface="Bahnschrift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60000 голов бройлеров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КФХ </a:t>
            </a:r>
            <a:r>
              <a:rPr lang="ru-RU" altLang="ru-RU" sz="1500" b="1" dirty="0" err="1" smtClean="0">
                <a:latin typeface="Bahnschrift" pitchFamily="34" charset="0"/>
                <a:cs typeface="Times New Roman" panose="02020603050405020304" pitchFamily="18" charset="0"/>
              </a:rPr>
              <a:t>Шарафутдинов</a:t>
            </a:r>
            <a:r>
              <a:rPr lang="ru-RU" altLang="ru-RU" sz="1500" b="1" dirty="0" err="1">
                <a:latin typeface="Bahnschrift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1500" b="1" dirty="0" smtClean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О.С.</a:t>
            </a:r>
          </a:p>
        </p:txBody>
      </p:sp>
      <p:pic>
        <p:nvPicPr>
          <p:cNvPr id="22533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9" b="16637"/>
          <a:stretch/>
        </p:blipFill>
        <p:spPr bwMode="auto">
          <a:xfrm>
            <a:off x="0" y="0"/>
            <a:ext cx="5867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3600" y="1885408"/>
            <a:ext cx="297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ahnschrift" pitchFamily="34" charset="0"/>
              </a:rPr>
              <a:t>Поголовье птиц </a:t>
            </a:r>
            <a:r>
              <a:rPr lang="ru-RU" sz="1600" dirty="0" smtClean="0">
                <a:latin typeface="Bahnschrift" pitchFamily="34" charset="0"/>
              </a:rPr>
              <a:t>- 8,5 </a:t>
            </a:r>
            <a:r>
              <a:rPr lang="ru-RU" sz="1600" dirty="0">
                <a:latin typeface="Bahnschrift" pitchFamily="34" charset="0"/>
              </a:rPr>
              <a:t>тыс. гол.</a:t>
            </a:r>
          </a:p>
          <a:p>
            <a:endParaRPr lang="ru-RU" sz="1600" dirty="0" smtClean="0">
              <a:latin typeface="Bahnschrift" pitchFamily="34" charset="0"/>
            </a:endParaRPr>
          </a:p>
          <a:p>
            <a:r>
              <a:rPr lang="ru-RU" sz="1600" dirty="0" smtClean="0">
                <a:latin typeface="Bahnschrift" pitchFamily="34" charset="0"/>
              </a:rPr>
              <a:t>Произведено </a:t>
            </a:r>
            <a:r>
              <a:rPr lang="ru-RU" sz="1600" dirty="0">
                <a:latin typeface="Bahnschrift" pitchFamily="34" charset="0"/>
              </a:rPr>
              <a:t>мяса </a:t>
            </a:r>
            <a:r>
              <a:rPr lang="ru-RU" sz="1600" dirty="0" smtClean="0">
                <a:latin typeface="Bahnschrift" pitchFamily="34" charset="0"/>
              </a:rPr>
              <a:t>- 27 </a:t>
            </a:r>
            <a:r>
              <a:rPr lang="ru-RU" sz="1600" dirty="0">
                <a:latin typeface="Bahnschrift" pitchFamily="34" charset="0"/>
              </a:rPr>
              <a:t>тонн</a:t>
            </a:r>
          </a:p>
          <a:p>
            <a:endParaRPr lang="ru-RU" sz="1600" dirty="0" smtClean="0">
              <a:latin typeface="Bahnschrift" pitchFamily="34" charset="0"/>
            </a:endParaRPr>
          </a:p>
          <a:p>
            <a:r>
              <a:rPr lang="ru-RU" sz="1600" dirty="0" smtClean="0">
                <a:latin typeface="Bahnschrift" pitchFamily="34" charset="0"/>
              </a:rPr>
              <a:t>Выручка </a:t>
            </a:r>
            <a:r>
              <a:rPr lang="ru-RU" sz="1600" dirty="0">
                <a:latin typeface="Bahnschrift" pitchFamily="34" charset="0"/>
              </a:rPr>
              <a:t>от реализации продукции </a:t>
            </a:r>
            <a:r>
              <a:rPr lang="ru-RU" sz="1600" dirty="0" smtClean="0">
                <a:latin typeface="Bahnschrift" pitchFamily="34" charset="0"/>
              </a:rPr>
              <a:t>- 2,3 </a:t>
            </a:r>
            <a:r>
              <a:rPr lang="ru-RU" sz="1600" dirty="0">
                <a:latin typeface="Bahnschrift" pitchFamily="34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0497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4868999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C3769E-25ED-4176-BD63-03D53341662E}" type="slidenum">
              <a:rPr lang="ru-RU" altLang="ru-RU" sz="10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ru-RU" altLang="ru-RU" sz="1050" dirty="0">
              <a:solidFill>
                <a:srgbClr val="000000"/>
              </a:solidFill>
            </a:endParaRPr>
          </a:p>
        </p:txBody>
      </p:sp>
      <p:sp>
        <p:nvSpPr>
          <p:cNvPr id="23556" name="Rectangle 1"/>
          <p:cNvSpPr>
            <a:spLocks noChangeArrowheads="1"/>
          </p:cNvSpPr>
          <p:nvPr/>
        </p:nvSpPr>
        <p:spPr bwMode="auto">
          <a:xfrm>
            <a:off x="4953000" y="273562"/>
            <a:ext cx="48006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Птицеферма </a:t>
            </a:r>
            <a:endParaRPr lang="ru-RU" altLang="ru-RU" sz="1500" b="1" dirty="0" smtClean="0">
              <a:latin typeface="Bahnschrift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latin typeface="Bahnschrift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60000 голов бройлеров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 КФХ </a:t>
            </a:r>
            <a:r>
              <a:rPr lang="ru-RU" altLang="ru-RU" sz="1500" b="1" dirty="0" err="1">
                <a:latin typeface="Bahnschrift" pitchFamily="34" charset="0"/>
                <a:cs typeface="Times New Roman" panose="02020603050405020304" pitchFamily="18" charset="0"/>
              </a:rPr>
              <a:t>Шарафутдинов</a:t>
            </a:r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 Р.Н.</a:t>
            </a:r>
          </a:p>
        </p:txBody>
      </p:sp>
      <p:pic>
        <p:nvPicPr>
          <p:cNvPr id="23558" name="Рисунок 8" descr="J:\ФоТо 25.01\96193e91-3eb2-4536-8403-ba757bf2dc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7" b="12646"/>
          <a:stretch/>
        </p:blipFill>
        <p:spPr bwMode="auto">
          <a:xfrm>
            <a:off x="-152400" y="1"/>
            <a:ext cx="5715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91200" y="1885408"/>
            <a:ext cx="312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ahnschrift" pitchFamily="34" charset="0"/>
              </a:rPr>
              <a:t>Поголовье птиц </a:t>
            </a:r>
            <a:r>
              <a:rPr lang="ru-RU" sz="1600" dirty="0" smtClean="0">
                <a:latin typeface="Bahnschrift" pitchFamily="34" charset="0"/>
              </a:rPr>
              <a:t>- 97,7 </a:t>
            </a:r>
            <a:r>
              <a:rPr lang="ru-RU" sz="1600" dirty="0">
                <a:latin typeface="Bahnschrift" pitchFamily="34" charset="0"/>
              </a:rPr>
              <a:t>тыс. гол.</a:t>
            </a:r>
          </a:p>
          <a:p>
            <a:endParaRPr lang="ru-RU" sz="1600" dirty="0" smtClean="0">
              <a:latin typeface="Bahnschrift" pitchFamily="34" charset="0"/>
            </a:endParaRPr>
          </a:p>
          <a:p>
            <a:r>
              <a:rPr lang="ru-RU" sz="1600" dirty="0" smtClean="0">
                <a:latin typeface="Bahnschrift" pitchFamily="34" charset="0"/>
              </a:rPr>
              <a:t>Произведено </a:t>
            </a:r>
            <a:r>
              <a:rPr lang="ru-RU" sz="1600" dirty="0">
                <a:latin typeface="Bahnschrift" pitchFamily="34" charset="0"/>
              </a:rPr>
              <a:t>мяса </a:t>
            </a:r>
            <a:r>
              <a:rPr lang="ru-RU" sz="1600" dirty="0" smtClean="0">
                <a:latin typeface="Bahnschrift" pitchFamily="34" charset="0"/>
              </a:rPr>
              <a:t>- 140,6 </a:t>
            </a:r>
            <a:r>
              <a:rPr lang="ru-RU" sz="1600" dirty="0">
                <a:latin typeface="Bahnschrift" pitchFamily="34" charset="0"/>
              </a:rPr>
              <a:t>тонн</a:t>
            </a:r>
          </a:p>
          <a:p>
            <a:endParaRPr lang="ru-RU" sz="1600" dirty="0" smtClean="0">
              <a:latin typeface="Bahnschrift" pitchFamily="34" charset="0"/>
            </a:endParaRPr>
          </a:p>
          <a:p>
            <a:r>
              <a:rPr lang="ru-RU" sz="1600" dirty="0" smtClean="0">
                <a:latin typeface="Bahnschrift" pitchFamily="34" charset="0"/>
              </a:rPr>
              <a:t>Выручка </a:t>
            </a:r>
            <a:r>
              <a:rPr lang="ru-RU" sz="1600" dirty="0">
                <a:latin typeface="Bahnschrift" pitchFamily="34" charset="0"/>
              </a:rPr>
              <a:t>от реализации продукции </a:t>
            </a:r>
            <a:r>
              <a:rPr lang="ru-RU" sz="1600" dirty="0" smtClean="0">
                <a:latin typeface="Bahnschrift" pitchFamily="34" charset="0"/>
              </a:rPr>
              <a:t>- 12,5 </a:t>
            </a:r>
            <a:r>
              <a:rPr lang="ru-RU" sz="1600" dirty="0">
                <a:latin typeface="Bahnschrift" pitchFamily="34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4420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2300" y="4869656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22419-4C41-41F8-B213-B117A4A9E821}" type="slidenum">
              <a:rPr lang="ru-RU" altLang="ru-RU" sz="105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ru-RU" altLang="ru-RU" sz="1050" dirty="0"/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1143000" y="57150"/>
            <a:ext cx="6858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Сравнительный анализ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 среднемесячной заработной платы по районам Республики Татарстан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Bahnschrift" pitchFamily="34" charset="0"/>
                <a:cs typeface="Times New Roman" panose="02020603050405020304" pitchFamily="18" charset="0"/>
              </a:rPr>
              <a:t>на 1 января 2024 года</a:t>
            </a:r>
          </a:p>
        </p:txBody>
      </p:sp>
      <p:graphicFrame>
        <p:nvGraphicFramePr>
          <p:cNvPr id="5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632373"/>
              </p:ext>
            </p:extLst>
          </p:nvPr>
        </p:nvGraphicFramePr>
        <p:xfrm>
          <a:off x="838200" y="1002016"/>
          <a:ext cx="7620000" cy="4084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" name="Диаграмма" r:id="rId3" imgW="8333954" imgH="4956478" progId="Excel.Chart.8">
                  <p:embed/>
                </p:oleObj>
              </mc:Choice>
              <mc:Fallback>
                <p:oleObj name="Диаграмма" r:id="rId3" imgW="8333954" imgH="495647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002016"/>
                        <a:ext cx="7620000" cy="40843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914400" y="1962150"/>
            <a:ext cx="7391400" cy="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8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1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256269"/>
              </p:ext>
            </p:extLst>
          </p:nvPr>
        </p:nvGraphicFramePr>
        <p:xfrm>
          <a:off x="406400" y="1009650"/>
          <a:ext cx="8331200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Диаграмма" r:id="rId3" imgW="8340051" imgH="4505334" progId="Excel.Chart.8">
                  <p:embed/>
                </p:oleObj>
              </mc:Choice>
              <mc:Fallback>
                <p:oleObj name="Диаграмма" r:id="rId3" imgW="8340051" imgH="450533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009650"/>
                        <a:ext cx="8331200" cy="337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488419"/>
              </p:ext>
            </p:extLst>
          </p:nvPr>
        </p:nvGraphicFramePr>
        <p:xfrm>
          <a:off x="419100" y="1022350"/>
          <a:ext cx="8229600" cy="3610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57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4876905"/>
            <a:ext cx="2057400" cy="27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3E294ED-6687-44F7-A6A8-7FDAB553C69B}" type="slidenum">
              <a:rPr lang="ru-RU" altLang="ru-RU" sz="1200"/>
              <a:pPr/>
              <a:t>55</a:t>
            </a:fld>
            <a:endParaRPr lang="ru-RU" altLang="ru-RU" sz="1200" dirty="0"/>
          </a:p>
        </p:txBody>
      </p:sp>
      <p:sp>
        <p:nvSpPr>
          <p:cNvPr id="24580" name="Rectangle 1"/>
          <p:cNvSpPr>
            <a:spLocks noChangeArrowheads="1"/>
          </p:cNvSpPr>
          <p:nvPr/>
        </p:nvSpPr>
        <p:spPr bwMode="auto">
          <a:xfrm>
            <a:off x="0" y="133350"/>
            <a:ext cx="914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1400" dirty="0">
                <a:latin typeface="Bahnschrift" pitchFamily="34" charset="0"/>
                <a:cs typeface="Times New Roman" pitchFamily="18" charset="0"/>
              </a:rPr>
              <a:t>Сравнительный анализ</a:t>
            </a:r>
          </a:p>
          <a:p>
            <a:pPr algn="ctr"/>
            <a:r>
              <a:rPr lang="ru-RU" altLang="ru-RU" sz="1400" dirty="0">
                <a:latin typeface="Bahnschrift" pitchFamily="34" charset="0"/>
                <a:cs typeface="Times New Roman" pitchFamily="18" charset="0"/>
              </a:rPr>
              <a:t> среднемесячной заработной платы по сельскохозяйственным предприятиям</a:t>
            </a:r>
          </a:p>
          <a:p>
            <a:pPr algn="ctr"/>
            <a:r>
              <a:rPr lang="ru-RU" altLang="ru-RU" sz="1400" dirty="0" err="1">
                <a:latin typeface="Bahnschrift" pitchFamily="34" charset="0"/>
                <a:cs typeface="Times New Roman" pitchFamily="18" charset="0"/>
              </a:rPr>
              <a:t>Верхнеуслонского</a:t>
            </a:r>
            <a:r>
              <a:rPr lang="ru-RU" altLang="ru-RU" sz="1400" dirty="0">
                <a:latin typeface="Bahnschrift" pitchFamily="34" charset="0"/>
                <a:cs typeface="Times New Roman" pitchFamily="18" charset="0"/>
              </a:rPr>
              <a:t> муниципального района на 1 января 2024 года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57200" y="2057400"/>
            <a:ext cx="8153400" cy="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57200" y="2260997"/>
            <a:ext cx="8153400" cy="0"/>
          </a:xfrm>
          <a:prstGeom prst="line">
            <a:avLst/>
          </a:prstGeom>
          <a:ln w="412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4" name="TextBox 1"/>
          <p:cNvSpPr txBox="1">
            <a:spLocks noChangeArrowheads="1"/>
          </p:cNvSpPr>
          <p:nvPr/>
        </p:nvSpPr>
        <p:spPr bwMode="auto">
          <a:xfrm>
            <a:off x="465966" y="2252736"/>
            <a:ext cx="2201034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r>
              <a:rPr lang="ru-RU" sz="1200" dirty="0">
                <a:latin typeface="Bahnschrift" pitchFamily="34" charset="0"/>
              </a:rPr>
              <a:t>Верхнеуслонский район </a:t>
            </a:r>
            <a:r>
              <a:rPr lang="ru-RU" sz="1600" dirty="0">
                <a:latin typeface="Bahnschrift" pitchFamily="34" charset="0"/>
              </a:rPr>
              <a:t>42,7</a:t>
            </a:r>
          </a:p>
        </p:txBody>
      </p:sp>
    </p:spTree>
    <p:extLst>
      <p:ext uri="{BB962C8B-B14F-4D97-AF65-F5344CB8AC3E}">
        <p14:creationId xmlns:p14="http://schemas.microsoft.com/office/powerpoint/2010/main" val="2710563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56</a:t>
            </a:fld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" t="15169"/>
          <a:stretch/>
        </p:blipFill>
        <p:spPr>
          <a:xfrm>
            <a:off x="-76200" y="0"/>
            <a:ext cx="9220200" cy="52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57</a:t>
            </a:fld>
            <a:endParaRPr lang="uk-UA"/>
          </a:p>
        </p:txBody>
      </p:sp>
      <p:pic>
        <p:nvPicPr>
          <p:cNvPr id="13314" name="Picture 2" descr="G:\доклад 2024\фото\м12\photo_5332588595820745082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6450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58</a:t>
            </a:fld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8367"/>
          <a:stretch/>
        </p:blipFill>
        <p:spPr>
          <a:xfrm>
            <a:off x="115614" y="514350"/>
            <a:ext cx="2935220" cy="4276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71958" y="82216"/>
            <a:ext cx="4414642" cy="288213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1600" dirty="0" err="1" smtClean="0">
                <a:latin typeface="Bahnschrift" panose="020B0502040204020203" pitchFamily="34" charset="0"/>
              </a:rPr>
              <a:t>Глемпинг</a:t>
            </a:r>
            <a:r>
              <a:rPr lang="ru-RU" sz="1600" dirty="0" smtClean="0">
                <a:latin typeface="Bahnschrift" panose="020B0502040204020203" pitchFamily="34" charset="0"/>
              </a:rPr>
              <a:t> </a:t>
            </a:r>
            <a:r>
              <a:rPr lang="ru-RU" sz="1600" dirty="0">
                <a:latin typeface="Bahnschrift" panose="020B0502040204020203" pitchFamily="34" charset="0"/>
              </a:rPr>
              <a:t>«</a:t>
            </a:r>
            <a:r>
              <a:rPr lang="ru-RU" altLang="ru-RU" sz="1600" dirty="0" err="1">
                <a:latin typeface="Bahnschrift" pitchFamily="34" charset="0"/>
              </a:rPr>
              <a:t>Про.Глемп</a:t>
            </a:r>
            <a:r>
              <a:rPr lang="ru-RU" altLang="ru-RU" sz="1600" dirty="0">
                <a:latin typeface="Bahnschrift" pitchFamily="34" charset="0"/>
              </a:rPr>
              <a:t> Сосны</a:t>
            </a:r>
            <a:r>
              <a:rPr lang="ru-RU" altLang="ru-RU" sz="1600" dirty="0" smtClean="0">
                <a:latin typeface="Bahnschrift" pitchFamily="34" charset="0"/>
              </a:rPr>
              <a:t>» </a:t>
            </a:r>
            <a:r>
              <a:rPr lang="ru-RU" sz="1600" dirty="0" smtClean="0">
                <a:latin typeface="Bahnschrift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д.Ватан</a:t>
            </a:r>
            <a:r>
              <a:rPr lang="ru-RU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20483" name="Picture 3" descr="C:\Users\Vasya\Загрузки\cYqjO8eq1h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4350"/>
            <a:ext cx="2876550" cy="4313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Vasya\Загрузки\kTUZXJKCMb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0" y="514350"/>
            <a:ext cx="2851850" cy="4276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59</a:t>
            </a:fld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494734" y="81975"/>
            <a:ext cx="7686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err="1" smtClean="0">
                <a:latin typeface="Bahnschrift" pitchFamily="34" charset="0"/>
              </a:rPr>
              <a:t>Глемпинг</a:t>
            </a:r>
            <a:r>
              <a:rPr lang="ru-RU" altLang="ru-RU" sz="1600" dirty="0" smtClean="0">
                <a:latin typeface="Bahnschrift" pitchFamily="34" charset="0"/>
              </a:rPr>
              <a:t> «</a:t>
            </a:r>
            <a:r>
              <a:rPr lang="en-US" altLang="ru-RU" sz="1600" dirty="0">
                <a:latin typeface="Bahnschrift" pitchFamily="34" charset="0"/>
              </a:rPr>
              <a:t>SVIYAGA GLAMP</a:t>
            </a:r>
            <a:r>
              <a:rPr lang="ru-RU" altLang="ru-RU" sz="1600" dirty="0" smtClean="0">
                <a:latin typeface="Bahnschrift" pitchFamily="34" charset="0"/>
              </a:rPr>
              <a:t>»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Bahnschrift" pitchFamily="34" charset="0"/>
              </a:rPr>
              <a:t>(</a:t>
            </a:r>
            <a:r>
              <a:rPr lang="ru-RU" altLang="ru-RU" sz="1600" dirty="0" err="1" smtClean="0">
                <a:latin typeface="Bahnschrift" pitchFamily="34" charset="0"/>
              </a:rPr>
              <a:t>с.Введенская</a:t>
            </a:r>
            <a:r>
              <a:rPr lang="ru-RU" altLang="ru-RU" sz="1600" dirty="0" smtClean="0">
                <a:latin typeface="Bahnschrift" pitchFamily="34" charset="0"/>
              </a:rPr>
              <a:t> Слобода)</a:t>
            </a:r>
            <a:endParaRPr lang="ru-RU" altLang="ru-RU" sz="1600" dirty="0">
              <a:latin typeface="Bahnschrift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6" y="765854"/>
            <a:ext cx="4143234" cy="3101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6" name="Picture 2" descr="C:\Users\Vasya\Загрузки\auxkhbkp-m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836" y="765853"/>
            <a:ext cx="4653763" cy="3101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4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0"/>
          <a:stretch/>
        </p:blipFill>
        <p:spPr>
          <a:xfrm>
            <a:off x="5423527" y="2559185"/>
            <a:ext cx="3756847" cy="25956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1349"/>
            <a:ext cx="3855801" cy="257053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6</a:t>
            </a:fld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71750"/>
            <a:ext cx="3855801" cy="2570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22" y="0"/>
            <a:ext cx="3838778" cy="25591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05" y="12565"/>
            <a:ext cx="1919389" cy="2559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05" y="2574181"/>
            <a:ext cx="1929725" cy="258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507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114674" y="4842585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60</a:t>
            </a:fld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-1110040" y="81975"/>
            <a:ext cx="11397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err="1" smtClean="0">
                <a:latin typeface="Bahnschrift" pitchFamily="34" charset="0"/>
              </a:rPr>
              <a:t>Глемпинг</a:t>
            </a:r>
            <a:r>
              <a:rPr lang="ru-RU" altLang="ru-RU" sz="1600" dirty="0" smtClean="0">
                <a:latin typeface="Bahnschrift" pitchFamily="34" charset="0"/>
              </a:rPr>
              <a:t> «</a:t>
            </a:r>
            <a:r>
              <a:rPr lang="ru-RU" altLang="ru-RU" sz="1600" dirty="0" err="1" smtClean="0">
                <a:latin typeface="Bahnschrift" pitchFamily="34" charset="0"/>
              </a:rPr>
              <a:t>Форест</a:t>
            </a:r>
            <a:r>
              <a:rPr lang="ru-RU" altLang="ru-RU" sz="1600" dirty="0" smtClean="0">
                <a:latin typeface="Bahnschrift" pitchFamily="34" charset="0"/>
              </a:rPr>
              <a:t> </a:t>
            </a:r>
            <a:r>
              <a:rPr lang="ru-RU" altLang="ru-RU" sz="1600" dirty="0" err="1" smtClean="0">
                <a:latin typeface="Bahnschrift" pitchFamily="34" charset="0"/>
              </a:rPr>
              <a:t>глемп</a:t>
            </a:r>
            <a:r>
              <a:rPr lang="ru-RU" altLang="ru-RU" sz="1600" dirty="0" smtClean="0">
                <a:latin typeface="Bahnschrift" pitchFamily="34" charset="0"/>
              </a:rPr>
              <a:t>»</a:t>
            </a:r>
            <a:endParaRPr lang="en-US" altLang="ru-RU" sz="1600" dirty="0" smtClean="0">
              <a:latin typeface="Bahnschrift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Bahnschrift" pitchFamily="34" charset="0"/>
              </a:rPr>
              <a:t>(</a:t>
            </a:r>
            <a:r>
              <a:rPr lang="ru-RU" altLang="ru-RU" sz="1600" dirty="0" err="1" smtClean="0">
                <a:latin typeface="Bahnschrift" pitchFamily="34" charset="0"/>
              </a:rPr>
              <a:t>д.Гаврилково</a:t>
            </a:r>
            <a:r>
              <a:rPr lang="ru-RU" altLang="ru-RU" sz="1600" dirty="0" smtClean="0">
                <a:latin typeface="Bahnschrift" pitchFamily="34" charset="0"/>
              </a:rPr>
              <a:t>)</a:t>
            </a:r>
            <a:endParaRPr lang="ru-RU" altLang="ru-RU" sz="1600" dirty="0">
              <a:latin typeface="Bahnschrift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23950"/>
            <a:ext cx="4190999" cy="3143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232"/>
            <a:ext cx="4139890" cy="3104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473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61</a:t>
            </a:fld>
            <a:endParaRPr lang="uk-UA"/>
          </a:p>
        </p:txBody>
      </p:sp>
      <p:pic>
        <p:nvPicPr>
          <p:cNvPr id="22530" name="Picture 2" descr="G:\доклад 2024\фото\b02831395e0de0540eed4d22e8839d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88"/>
            <a:ext cx="9197671" cy="51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58000" y="4324350"/>
            <a:ext cx="2286000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2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62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7028958" y="351532"/>
            <a:ext cx="198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spc="-8" dirty="0">
                <a:latin typeface="Bahnschrift" pitchFamily="34" charset="0"/>
                <a:cs typeface="Arial"/>
              </a:rPr>
              <a:t> Презентация проекта «Волжская тропа» </a:t>
            </a:r>
          </a:p>
          <a:p>
            <a:pPr algn="ctr">
              <a:defRPr/>
            </a:pPr>
            <a:endParaRPr lang="ru-RU" sz="1600" spc="-8" dirty="0">
              <a:latin typeface="Bahnschrift" pitchFamily="34" charset="0"/>
              <a:cs typeface="Arial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68584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993777"/>
            <a:ext cx="2362200" cy="314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5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63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6582178" y="1923118"/>
            <a:ext cx="2320196" cy="1133814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4400" dirty="0" smtClean="0">
                <a:latin typeface="Bahnschrift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4400" dirty="0" smtClean="0">
                <a:latin typeface="Bahnschrift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ru-RU" sz="4400" dirty="0">
              <a:latin typeface="Bahnschrift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500" dirty="0">
                <a:latin typeface="Bahnschrift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18700" y="3264866"/>
            <a:ext cx="3153900" cy="993837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en-US" sz="4000" dirty="0" smtClean="0">
                <a:latin typeface="Bahnschrift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420</a:t>
            </a:r>
            <a:r>
              <a:rPr lang="ru-RU" sz="4000" dirty="0" smtClean="0">
                <a:latin typeface="Bahnschrift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500" dirty="0">
                <a:latin typeface="Bahnschrift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</a:t>
            </a:r>
            <a:r>
              <a:rPr lang="ru-RU" sz="2500" strike="sngStrike" dirty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sz="33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  <a:r>
              <a:rPr lang="ru-RU" sz="2500" dirty="0">
                <a:latin typeface="Bahnschrift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/>
            <a:r>
              <a:rPr lang="ru-RU" sz="2200" dirty="0">
                <a:latin typeface="Bahnschrift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сумма инвестиций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93072" y="58365"/>
            <a:ext cx="6098407" cy="1273098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1600" dirty="0">
                <a:latin typeface="Bahnschrift" pitchFamily="34" charset="0"/>
              </a:rPr>
              <a:t>Участие района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в федеральных и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республиканских программах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по ремонту и строительству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объектов в 2023 году</a:t>
            </a:r>
          </a:p>
        </p:txBody>
      </p:sp>
      <p:pic>
        <p:nvPicPr>
          <p:cNvPr id="2050" name="Picture 2" descr="G:\доклад 2024\фото\дороги\IMG_20230915_1358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5566"/>
          <a:stretch/>
        </p:blipFill>
        <p:spPr bwMode="auto">
          <a:xfrm>
            <a:off x="0" y="1104"/>
            <a:ext cx="6304912" cy="514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9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553200" y="38554"/>
            <a:ext cx="2639707" cy="47579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500" b="1" dirty="0">
                <a:latin typeface="Bahnschrift" pitchFamily="34" charset="0"/>
                <a:cs typeface="Times New Roman" pitchFamily="18" charset="0"/>
              </a:rPr>
              <a:t>МБОУ «</a:t>
            </a:r>
            <a:r>
              <a:rPr lang="ru-RU" sz="1500" b="1" dirty="0" err="1">
                <a:latin typeface="Bahnschrift" pitchFamily="34" charset="0"/>
                <a:cs typeface="Times New Roman" pitchFamily="18" charset="0"/>
              </a:rPr>
              <a:t>Шеланговская</a:t>
            </a:r>
            <a:r>
              <a:rPr lang="ru-RU" sz="1500" b="1" dirty="0">
                <a:latin typeface="Bahnschrift" pitchFamily="34" charset="0"/>
                <a:cs typeface="Times New Roman" pitchFamily="18" charset="0"/>
              </a:rPr>
              <a:t> СОШ» 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324600" y="3989291"/>
            <a:ext cx="2945951" cy="58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20,8 млн. </a:t>
            </a:r>
            <a:r>
              <a:rPr lang="ru-RU" sz="22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Vasya\Загрузки\701_n2113840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48"/>
          <a:stretch/>
        </p:blipFill>
        <p:spPr bwMode="auto">
          <a:xfrm>
            <a:off x="-37546" y="7220"/>
            <a:ext cx="6515749" cy="51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19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65</a:t>
            </a:fld>
            <a:endParaRPr lang="uk-UA"/>
          </a:p>
        </p:txBody>
      </p:sp>
      <p:pic>
        <p:nvPicPr>
          <p:cNvPr id="3" name="Picture 2" descr="C:\Users\админ\Desktop\Ахметова Ф.Ф\фото\2022-23г\ТР_Куралово\Кабинет биологии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70" y="838960"/>
            <a:ext cx="3838818" cy="2876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админ\Desktop\Ахметова Ф.Ф\фото\2022-23г\мониторинг ТР\Химия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11" y="838959"/>
            <a:ext cx="3852006" cy="2882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4935" y="284467"/>
            <a:ext cx="3463116" cy="272825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r>
              <a:rPr lang="ru-RU" sz="1500" b="1" dirty="0">
                <a:latin typeface="Bahnschrift" pitchFamily="34" charset="0"/>
                <a:cs typeface="Times New Roman" panose="02020603050405020304" pitchFamily="18" charset="0"/>
              </a:rPr>
              <a:t>МБОУ «Татарско-</a:t>
            </a:r>
            <a:r>
              <a:rPr lang="ru-RU" sz="1500" b="1" dirty="0" err="1">
                <a:latin typeface="Bahnschrift" pitchFamily="34" charset="0"/>
                <a:cs typeface="Times New Roman" panose="02020603050405020304" pitchFamily="18" charset="0"/>
              </a:rPr>
              <a:t>Бурнашевская</a:t>
            </a:r>
            <a:r>
              <a:rPr lang="ru-RU" sz="1500" b="1" dirty="0">
                <a:latin typeface="Bahnschrift" pitchFamily="34" charset="0"/>
                <a:cs typeface="Times New Roman" panose="02020603050405020304" pitchFamily="18" charset="0"/>
              </a:rPr>
              <a:t> СОШ»</a:t>
            </a:r>
            <a:endParaRPr lang="ru-RU" sz="1500" b="1" dirty="0">
              <a:latin typeface="Bahnschrift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2326" y="284467"/>
            <a:ext cx="2841151" cy="272825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r>
              <a:rPr lang="ru-RU" sz="1500" b="1" dirty="0">
                <a:latin typeface="Bahnschrift" pitchFamily="34" charset="0"/>
                <a:cs typeface="Times New Roman" panose="02020603050405020304" pitchFamily="18" charset="0"/>
              </a:rPr>
              <a:t>МБОУ «</a:t>
            </a:r>
            <a:r>
              <a:rPr lang="ru-RU" sz="1500" b="1" dirty="0" err="1">
                <a:latin typeface="Bahnschrift" pitchFamily="34" charset="0"/>
                <a:cs typeface="Times New Roman" panose="02020603050405020304" pitchFamily="18" charset="0"/>
              </a:rPr>
              <a:t>Верхнеуслонская</a:t>
            </a:r>
            <a:r>
              <a:rPr lang="ru-RU" sz="1500" b="1" dirty="0">
                <a:latin typeface="Bahnschrift" pitchFamily="34" charset="0"/>
                <a:cs typeface="Times New Roman" panose="02020603050405020304" pitchFamily="18" charset="0"/>
              </a:rPr>
              <a:t> СОШ»</a:t>
            </a:r>
            <a:endParaRPr lang="ru-RU" sz="1500" b="1" dirty="0">
              <a:latin typeface="Bahnschrift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142326" y="3880590"/>
            <a:ext cx="2945951" cy="58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1,1 млн. </a:t>
            </a:r>
            <a:r>
              <a:rPr lang="ru-RU" sz="22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70173" y="3885324"/>
            <a:ext cx="2945951" cy="58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1,1 млн. </a:t>
            </a:r>
            <a:r>
              <a:rPr lang="ru-RU" sz="22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5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4229" y="76532"/>
            <a:ext cx="2928159" cy="47579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500" b="1" dirty="0">
                <a:latin typeface="Bahnschrift" pitchFamily="34" charset="0"/>
                <a:cs typeface="Times New Roman" pitchFamily="18" charset="0"/>
              </a:rPr>
              <a:t>МБОУ «</a:t>
            </a:r>
            <a:r>
              <a:rPr lang="ru-RU" sz="1500" b="1" dirty="0" err="1">
                <a:latin typeface="Bahnschrift" pitchFamily="34" charset="0"/>
                <a:cs typeface="Arial" panose="020B0604020202020204" pitchFamily="34" charset="0"/>
              </a:rPr>
              <a:t>Н.Морквашская</a:t>
            </a:r>
            <a:r>
              <a:rPr lang="ru-RU" sz="1500" b="1" dirty="0">
                <a:latin typeface="Bahnschrift" pitchFamily="34" charset="0"/>
                <a:cs typeface="Times New Roman" pitchFamily="18" charset="0"/>
              </a:rPr>
              <a:t> СОШ» 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349900" y="637087"/>
            <a:ext cx="2945951" cy="65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2,5 млн. </a:t>
            </a:r>
            <a:r>
              <a:rPr lang="ru-RU" sz="22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01901" y="2993626"/>
            <a:ext cx="2928159" cy="475796"/>
          </a:xfrm>
          <a:prstGeom prst="rect">
            <a:avLst/>
          </a:prstGeom>
        </p:spPr>
        <p:txBody>
          <a:bodyPr vert="horz" lIns="41587" tIns="20793" rIns="41587" bIns="20793" rtlCol="0" anchor="ctr">
            <a:no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1500" b="1" dirty="0">
                <a:latin typeface="Bahnschrift SemiBold Condensed" panose="020B0502040204020203" pitchFamily="34" charset="0"/>
                <a:cs typeface="Times New Roman" pitchFamily="18" charset="0"/>
              </a:rPr>
              <a:t>МБОУ «</a:t>
            </a:r>
            <a:r>
              <a:rPr lang="ru-RU" sz="1500" b="1" dirty="0" err="1">
                <a:latin typeface="Bahnschrift" pitchFamily="34" charset="0"/>
                <a:cs typeface="Arial" panose="020B0604020202020204" pitchFamily="34" charset="0"/>
              </a:rPr>
              <a:t>Матюшинская</a:t>
            </a:r>
            <a:r>
              <a:rPr lang="ru-RU" sz="1500" b="1" dirty="0">
                <a:latin typeface="Bahnschrift SemiBold Condensed" panose="020B0502040204020203" pitchFamily="34" charset="0"/>
                <a:cs typeface="Times New Roman" pitchFamily="18" charset="0"/>
              </a:rPr>
              <a:t> СОШ» 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374229" y="3697265"/>
            <a:ext cx="2945951" cy="65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2,6 млн. </a:t>
            </a:r>
            <a:r>
              <a:rPr lang="ru-RU" sz="22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админ\Desktop\21-08-2023_11-23-57\459b225f-8cdc-4586-be24-cc64a8b36a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/>
          <a:stretch/>
        </p:blipFill>
        <p:spPr bwMode="auto">
          <a:xfrm>
            <a:off x="0" y="0"/>
            <a:ext cx="64710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67</a:t>
            </a:fld>
            <a:endParaRPr lang="uk-UA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/>
          <a:stretch/>
        </p:blipFill>
        <p:spPr>
          <a:xfrm>
            <a:off x="-3595" y="0"/>
            <a:ext cx="63322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478203" y="76532"/>
            <a:ext cx="2564710" cy="658460"/>
          </a:xfrm>
        </p:spPr>
        <p:txBody>
          <a:bodyPr>
            <a:noAutofit/>
          </a:bodyPr>
          <a:lstStyle/>
          <a:p>
            <a:pPr algn="ctr" fontAlgn="ctr"/>
            <a:r>
              <a:rPr lang="ru-RU" sz="1500" b="1" dirty="0">
                <a:solidFill>
                  <a:srgbClr val="000000"/>
                </a:solidFill>
                <a:latin typeface="Bahnschrift" pitchFamily="34" charset="0"/>
              </a:rPr>
              <a:t>ФАП </a:t>
            </a:r>
            <a:br>
              <a:rPr lang="ru-RU" sz="1500" b="1" dirty="0">
                <a:solidFill>
                  <a:srgbClr val="000000"/>
                </a:solidFill>
                <a:latin typeface="Bahnschrift" pitchFamily="34" charset="0"/>
              </a:rPr>
            </a:br>
            <a:r>
              <a:rPr lang="ru-RU" sz="1500" b="1" dirty="0" err="1">
                <a:solidFill>
                  <a:srgbClr val="000000"/>
                </a:solidFill>
                <a:latin typeface="Bahnschrift" pitchFamily="34" charset="0"/>
              </a:rPr>
              <a:t>с.Старое</a:t>
            </a:r>
            <a:r>
              <a:rPr lang="ru-RU" sz="1500" b="1" dirty="0">
                <a:solidFill>
                  <a:srgbClr val="000000"/>
                </a:solidFill>
                <a:latin typeface="Bahnschrift" pitchFamily="34" charset="0"/>
              </a:rPr>
              <a:t> Русское </a:t>
            </a:r>
            <a:r>
              <a:rPr lang="ru-RU" sz="1500" b="1" dirty="0" err="1">
                <a:solidFill>
                  <a:srgbClr val="000000"/>
                </a:solidFill>
                <a:latin typeface="Bahnschrift" pitchFamily="34" charset="0"/>
              </a:rPr>
              <a:t>Маматкозино</a:t>
            </a:r>
            <a:endParaRPr lang="ru-RU" sz="1500" b="1" dirty="0">
              <a:solidFill>
                <a:srgbClr val="000000"/>
              </a:solidFill>
              <a:latin typeface="Bahnschrift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374229" y="3113001"/>
            <a:ext cx="2945951" cy="58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10,5 млн. </a:t>
            </a:r>
            <a:r>
              <a:rPr lang="ru-RU" sz="22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374229" y="3852722"/>
            <a:ext cx="2945951" cy="62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500" b="1" dirty="0" smtClean="0">
                <a:latin typeface="Bahnschrift" pitchFamily="34" charset="0"/>
                <a:cs typeface="Times New Roman" panose="02020603050405020304" pitchFamily="18" charset="0"/>
              </a:rPr>
              <a:t>0,6</a:t>
            </a:r>
            <a:r>
              <a:rPr lang="ru-RU" altLang="ru-RU" sz="2500" b="1" dirty="0" smtClean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5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5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Местный бюджет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89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68</a:t>
            </a:fld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6791128" y="111188"/>
            <a:ext cx="1930646" cy="503657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500" dirty="0">
                <a:latin typeface="Bahnschrift" pitchFamily="34" charset="0"/>
              </a:rPr>
              <a:t>Реконструкция </a:t>
            </a:r>
          </a:p>
          <a:p>
            <a:pPr algn="ctr"/>
            <a:r>
              <a:rPr lang="ru-RU" sz="1500" dirty="0">
                <a:latin typeface="Bahnschrift" pitchFamily="34" charset="0"/>
              </a:rPr>
              <a:t>уличного освещения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512862" y="936102"/>
            <a:ext cx="2460735" cy="65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500" b="1" dirty="0">
                <a:latin typeface="Bahnschrift" pitchFamily="34" charset="0"/>
                <a:cs typeface="Times New Roman" panose="02020603050405020304" pitchFamily="18" charset="0"/>
              </a:rPr>
              <a:t>2,6 млн. </a:t>
            </a:r>
            <a:r>
              <a:rPr lang="ru-RU" sz="25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5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102052" y="2395124"/>
            <a:ext cx="1247697" cy="58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112</a:t>
            </a:r>
            <a:endParaRPr lang="ru-RU" sz="2200" strike="sngStrike" dirty="0">
              <a:latin typeface="Bahnschrift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светильников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310001" y="3816012"/>
            <a:ext cx="1109064" cy="58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1,75 км</a:t>
            </a:r>
            <a:endParaRPr lang="ru-RU" sz="2200" strike="sngStrike" dirty="0">
              <a:latin typeface="Bahnschrift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СИП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2" descr="Описание: C:\Users\Vahitovo\Desktop\НОВОСТИ\Фото ламп\IMG-20201118-WA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 b="24115"/>
          <a:stretch/>
        </p:blipFill>
        <p:spPr bwMode="auto">
          <a:xfrm>
            <a:off x="0" y="0"/>
            <a:ext cx="637841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91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69</a:t>
            </a:fld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0" b="17111"/>
          <a:stretch/>
        </p:blipFill>
        <p:spPr>
          <a:xfrm>
            <a:off x="-8864" y="0"/>
            <a:ext cx="634843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741037" y="180499"/>
            <a:ext cx="2004384" cy="734489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 fontAlgn="b"/>
            <a:r>
              <a:rPr lang="ru-RU" sz="1500" b="1" dirty="0">
                <a:solidFill>
                  <a:srgbClr val="000000"/>
                </a:solidFill>
                <a:latin typeface="Bahnschrift" pitchFamily="34" charset="0"/>
              </a:rPr>
              <a:t>Капитальный ремонт </a:t>
            </a:r>
          </a:p>
          <a:p>
            <a:pPr algn="ctr" fontAlgn="b"/>
            <a:r>
              <a:rPr lang="ru-RU" sz="1500" b="1" dirty="0">
                <a:solidFill>
                  <a:srgbClr val="000000"/>
                </a:solidFill>
                <a:latin typeface="Bahnschrift" pitchFamily="34" charset="0"/>
              </a:rPr>
              <a:t>родника «</a:t>
            </a:r>
            <a:r>
              <a:rPr lang="ru-RU" sz="1500" b="1" dirty="0" err="1">
                <a:solidFill>
                  <a:srgbClr val="000000"/>
                </a:solidFill>
                <a:latin typeface="Bahnschrift" pitchFamily="34" charset="0"/>
              </a:rPr>
              <a:t>Гремячка</a:t>
            </a:r>
            <a:r>
              <a:rPr lang="ru-RU" sz="1500" b="1" dirty="0">
                <a:solidFill>
                  <a:srgbClr val="000000"/>
                </a:solidFill>
                <a:latin typeface="Bahnschrift" pitchFamily="34" charset="0"/>
              </a:rPr>
              <a:t>» </a:t>
            </a:r>
          </a:p>
          <a:p>
            <a:pPr algn="ctr" fontAlgn="b"/>
            <a:r>
              <a:rPr lang="ru-RU" sz="1500" b="1" dirty="0" err="1">
                <a:solidFill>
                  <a:srgbClr val="000000"/>
                </a:solidFill>
                <a:latin typeface="Bahnschrift" pitchFamily="34" charset="0"/>
              </a:rPr>
              <a:t>с.Печищи</a:t>
            </a:r>
            <a:endParaRPr lang="ru-RU" sz="1500" b="1" dirty="0">
              <a:solidFill>
                <a:srgbClr val="000000"/>
              </a:solidFill>
              <a:latin typeface="Bahnschrift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512862" y="1074725"/>
            <a:ext cx="2460735" cy="65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500" b="1" dirty="0">
                <a:latin typeface="Bahnschrift" pitchFamily="34" charset="0"/>
                <a:cs typeface="Times New Roman" panose="02020603050405020304" pitchFamily="18" charset="0"/>
              </a:rPr>
              <a:t>5 млн. </a:t>
            </a:r>
            <a:r>
              <a:rPr lang="ru-RU" sz="25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5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78561" y="2308393"/>
            <a:ext cx="2395517" cy="734489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500" b="1" dirty="0">
                <a:latin typeface="Bahnschrift" pitchFamily="34" charset="0"/>
              </a:rPr>
              <a:t>Строительство сетей </a:t>
            </a:r>
          </a:p>
          <a:p>
            <a:pPr algn="ctr"/>
            <a:r>
              <a:rPr lang="ru-RU" sz="1500" b="1" dirty="0">
                <a:latin typeface="Bahnschrift" pitchFamily="34" charset="0"/>
              </a:rPr>
              <a:t>водоснабжения </a:t>
            </a:r>
          </a:p>
          <a:p>
            <a:pPr algn="ctr"/>
            <a:r>
              <a:rPr lang="ru-RU" sz="1500" b="1" dirty="0" err="1">
                <a:latin typeface="Bahnschrift" pitchFamily="34" charset="0"/>
              </a:rPr>
              <a:t>с.Верхний</a:t>
            </a:r>
            <a:r>
              <a:rPr lang="ru-RU" sz="1500" b="1" dirty="0">
                <a:latin typeface="Bahnschrift" pitchFamily="34" charset="0"/>
              </a:rPr>
              <a:t> Услон (Сады-3)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512862" y="3500632"/>
            <a:ext cx="2460735" cy="65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500" b="1" dirty="0">
                <a:latin typeface="Bahnschrift" pitchFamily="34" charset="0"/>
                <a:cs typeface="Times New Roman" panose="02020603050405020304" pitchFamily="18" charset="0"/>
              </a:rPr>
              <a:t>10,3 млн. </a:t>
            </a:r>
            <a:r>
              <a:rPr lang="ru-RU" sz="25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5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4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7</a:t>
            </a:fld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9025" cy="2419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0"/>
            <a:ext cx="3225800" cy="2419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2"/>
          <a:stretch/>
        </p:blipFill>
        <p:spPr>
          <a:xfrm>
            <a:off x="3629025" y="-19050"/>
            <a:ext cx="2289175" cy="24426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12964"/>
          <a:stretch/>
        </p:blipFill>
        <p:spPr>
          <a:xfrm>
            <a:off x="5867400" y="2419350"/>
            <a:ext cx="3276600" cy="274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407"/>
            <a:ext cx="4112253" cy="27415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/>
          <a:stretch/>
        </p:blipFill>
        <p:spPr>
          <a:xfrm>
            <a:off x="3621087" y="2419350"/>
            <a:ext cx="2297113" cy="27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11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70</a:t>
            </a:fld>
            <a:endParaRPr lang="uk-UA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582178" y="2980795"/>
            <a:ext cx="2460735" cy="65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500" b="1" dirty="0">
                <a:latin typeface="Bahnschrift" pitchFamily="34" charset="0"/>
                <a:cs typeface="Times New Roman" panose="02020603050405020304" pitchFamily="18" charset="0"/>
              </a:rPr>
              <a:t>2,6 млн. </a:t>
            </a:r>
            <a:r>
              <a:rPr lang="ru-RU" sz="25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5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82178" y="111188"/>
            <a:ext cx="2564710" cy="734489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1500" b="1" dirty="0">
                <a:latin typeface="Bahnschrift" pitchFamily="34" charset="0"/>
              </a:rPr>
              <a:t>Ремонт котельных</a:t>
            </a:r>
          </a:p>
          <a:p>
            <a:pPr algn="ctr"/>
            <a:r>
              <a:rPr lang="ru-RU" sz="1500" b="1" dirty="0">
                <a:latin typeface="Bahnschrift" pitchFamily="34" charset="0"/>
              </a:rPr>
              <a:t>(замена котлов)</a:t>
            </a:r>
          </a:p>
          <a:p>
            <a:pPr algn="ctr"/>
            <a:r>
              <a:rPr lang="ru-RU" sz="1500" b="1" dirty="0">
                <a:latin typeface="Bahnschrift" pitchFamily="34" charset="0"/>
              </a:rPr>
              <a:t>МБОУ «</a:t>
            </a:r>
            <a:r>
              <a:rPr lang="ru-RU" sz="1500" b="1" dirty="0" err="1">
                <a:latin typeface="Bahnschrift" pitchFamily="34" charset="0"/>
              </a:rPr>
              <a:t>Коргузинская</a:t>
            </a:r>
            <a:r>
              <a:rPr lang="ru-RU" sz="1500" b="1" dirty="0">
                <a:latin typeface="Bahnschrift" pitchFamily="34" charset="0"/>
              </a:rPr>
              <a:t> СОШ»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8333"/>
          <a:stretch/>
        </p:blipFill>
        <p:spPr>
          <a:xfrm>
            <a:off x="-3748" y="-9057"/>
            <a:ext cx="6553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0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71</a:t>
            </a:fld>
            <a:endParaRPr lang="uk-UA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582178" y="1998859"/>
            <a:ext cx="2460735" cy="61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200" b="1" dirty="0" smtClean="0">
                <a:latin typeface="Bahnschrift" pitchFamily="34" charset="0"/>
                <a:cs typeface="Times New Roman" panose="02020603050405020304" pitchFamily="18" charset="0"/>
              </a:rPr>
              <a:t>2,6</a:t>
            </a:r>
            <a:r>
              <a:rPr lang="ru-RU" altLang="ru-RU" sz="2200" b="1" dirty="0" smtClean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2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5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9570" y="111188"/>
            <a:ext cx="2807318" cy="965322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1500" b="1" dirty="0">
                <a:latin typeface="Bahnschrift" pitchFamily="34" charset="0"/>
              </a:rPr>
              <a:t>Капитальный ремонт МКД</a:t>
            </a:r>
          </a:p>
          <a:p>
            <a:pPr algn="ctr"/>
            <a:r>
              <a:rPr lang="ru-RU" sz="1500" b="1" dirty="0" err="1">
                <a:latin typeface="Bahnschrift" pitchFamily="34" charset="0"/>
              </a:rPr>
              <a:t>с.Верхний</a:t>
            </a:r>
            <a:r>
              <a:rPr lang="ru-RU" sz="1500" b="1" dirty="0">
                <a:latin typeface="Bahnschrift" pitchFamily="34" charset="0"/>
              </a:rPr>
              <a:t> Услон</a:t>
            </a:r>
          </a:p>
          <a:p>
            <a:pPr algn="ctr"/>
            <a:r>
              <a:rPr lang="ru-RU" sz="1500" b="1" dirty="0">
                <a:latin typeface="Bahnschrift" pitchFamily="34" charset="0"/>
              </a:rPr>
              <a:t>ул. Западный микрорайон, </a:t>
            </a:r>
            <a:endParaRPr lang="ru-RU" sz="1500" b="1" dirty="0" smtClean="0">
              <a:latin typeface="Bahnschrift" pitchFamily="34" charset="0"/>
            </a:endParaRPr>
          </a:p>
          <a:p>
            <a:pPr algn="ctr"/>
            <a:r>
              <a:rPr lang="ru-RU" sz="1500" b="1" dirty="0" smtClean="0">
                <a:latin typeface="Bahnschrift" pitchFamily="34" charset="0"/>
              </a:rPr>
              <a:t>д</a:t>
            </a:r>
            <a:r>
              <a:rPr lang="ru-RU" sz="1500" b="1" dirty="0">
                <a:latin typeface="Bahnschrift" pitchFamily="34" charset="0"/>
              </a:rPr>
              <a:t>. 12</a:t>
            </a:r>
          </a:p>
        </p:txBody>
      </p:sp>
      <p:pic>
        <p:nvPicPr>
          <p:cNvPr id="3074" name="Picture 2" descr="G:\доклад 2024\фото\фото сп\IMG_20230901_1251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5"/>
          <a:stretch/>
        </p:blipFill>
        <p:spPr bwMode="auto">
          <a:xfrm>
            <a:off x="2702" y="0"/>
            <a:ext cx="633686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01108" y="2841443"/>
            <a:ext cx="1904759" cy="1519320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en-US" altLang="ru-RU" sz="2200" b="1" dirty="0" smtClean="0">
                <a:latin typeface="Bahnschrift" pitchFamily="34" charset="0"/>
                <a:cs typeface="Times New Roman" panose="02020603050405020304" pitchFamily="18" charset="0"/>
              </a:rPr>
              <a:t>0,1</a:t>
            </a:r>
            <a:r>
              <a:rPr lang="ru-RU" altLang="ru-RU" sz="2200" b="1" dirty="0" smtClean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2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Местный бюджет</a:t>
            </a:r>
          </a:p>
          <a:p>
            <a:pPr algn="ctr"/>
            <a:endParaRPr lang="ru-RU" altLang="ru-RU" sz="1300" b="1" dirty="0">
              <a:latin typeface="Bahnschrift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ru-RU" sz="2200" b="1" dirty="0" smtClean="0">
                <a:latin typeface="Bahnschrift" pitchFamily="34" charset="0"/>
                <a:cs typeface="Times New Roman" panose="02020603050405020304" pitchFamily="18" charset="0"/>
              </a:rPr>
              <a:t>2,7</a:t>
            </a:r>
            <a:r>
              <a:rPr lang="ru-RU" altLang="ru-RU" sz="2200" b="1" dirty="0" smtClean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2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Средства собственников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27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72</a:t>
            </a:fld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7115378" y="116846"/>
            <a:ext cx="1557146" cy="2350316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500" b="1" dirty="0">
                <a:latin typeface="Bahnschrift" pitchFamily="34" charset="0"/>
              </a:rPr>
              <a:t>Программа</a:t>
            </a:r>
          </a:p>
          <a:p>
            <a:pPr algn="ctr"/>
            <a:r>
              <a:rPr lang="ru-RU" sz="1500" b="1" dirty="0">
                <a:latin typeface="Bahnschrift" pitchFamily="34" charset="0"/>
              </a:rPr>
              <a:t>«Наш двор»</a:t>
            </a:r>
          </a:p>
          <a:p>
            <a:pPr algn="ctr"/>
            <a:endParaRPr lang="ru-RU" sz="1500" b="1" dirty="0">
              <a:latin typeface="Bahnschrift" pitchFamily="34" charset="0"/>
            </a:endParaRPr>
          </a:p>
          <a:p>
            <a:pPr algn="ctr"/>
            <a:endParaRPr lang="ru-RU" sz="1500" b="1" dirty="0">
              <a:latin typeface="Bahnschrift" pitchFamily="34" charset="0"/>
            </a:endParaRPr>
          </a:p>
          <a:p>
            <a:pPr algn="ctr"/>
            <a:r>
              <a:rPr lang="ru-RU" sz="1500" b="1" dirty="0" err="1">
                <a:latin typeface="Bahnschrift" pitchFamily="34" charset="0"/>
              </a:rPr>
              <a:t>с.Верхний</a:t>
            </a:r>
            <a:r>
              <a:rPr lang="ru-RU" sz="1500" b="1" dirty="0">
                <a:latin typeface="Bahnschrift" pitchFamily="34" charset="0"/>
              </a:rPr>
              <a:t> Услон</a:t>
            </a:r>
          </a:p>
          <a:p>
            <a:pPr algn="ctr"/>
            <a:r>
              <a:rPr lang="ru-RU" sz="1500" b="1" dirty="0">
                <a:latin typeface="Bahnschrift" pitchFamily="34" charset="0"/>
              </a:rPr>
              <a:t>с.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rgbClr val="000000"/>
                </a:solidFill>
                <a:latin typeface="Bahnschrift" pitchFamily="34" charset="0"/>
              </a:rPr>
              <a:t>Куралово</a:t>
            </a:r>
            <a:endParaRPr lang="ru-RU" sz="1500" b="1" dirty="0">
              <a:solidFill>
                <a:srgbClr val="000000"/>
              </a:solidFill>
              <a:latin typeface="Bahnschrift" pitchFamily="34" charset="0"/>
            </a:endParaRPr>
          </a:p>
          <a:p>
            <a:pPr algn="ctr"/>
            <a:r>
              <a:rPr lang="ru-RU" sz="1500" b="1" dirty="0" err="1">
                <a:solidFill>
                  <a:srgbClr val="000000"/>
                </a:solidFill>
                <a:latin typeface="Bahnschrift" pitchFamily="34" charset="0"/>
              </a:rPr>
              <a:t>с.Октябрьский</a:t>
            </a:r>
            <a:endParaRPr lang="ru-RU" sz="1500" b="1" dirty="0">
              <a:solidFill>
                <a:srgbClr val="000000"/>
              </a:solidFill>
              <a:latin typeface="Bahnschrift" pitchFamily="34" charset="0"/>
            </a:endParaRPr>
          </a:p>
          <a:p>
            <a:pPr algn="ctr"/>
            <a:r>
              <a:rPr lang="ru-RU" sz="1500" b="1" dirty="0" err="1">
                <a:solidFill>
                  <a:srgbClr val="000000"/>
                </a:solidFill>
                <a:latin typeface="Bahnschrift" pitchFamily="34" charset="0"/>
              </a:rPr>
              <a:t>с.Нижний</a:t>
            </a:r>
            <a:r>
              <a:rPr lang="ru-RU" sz="1500" b="1" dirty="0">
                <a:solidFill>
                  <a:srgbClr val="000000"/>
                </a:solidFill>
                <a:latin typeface="Bahnschrift" pitchFamily="34" charset="0"/>
              </a:rPr>
              <a:t> Услон</a:t>
            </a:r>
          </a:p>
          <a:p>
            <a:pPr algn="ctr"/>
            <a:endParaRPr lang="ru-RU" sz="1500" b="1" dirty="0">
              <a:latin typeface="Bahnschrift" pitchFamily="34" charset="0"/>
            </a:endParaRPr>
          </a:p>
          <a:p>
            <a:pPr algn="ctr"/>
            <a:endParaRPr lang="ru-RU" sz="1500" b="1" dirty="0">
              <a:latin typeface="Bahnschrift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651495" y="3588664"/>
            <a:ext cx="2460735" cy="58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13,8 млн. </a:t>
            </a:r>
            <a:r>
              <a:rPr lang="ru-RU" sz="22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"/>
          <a:stretch/>
        </p:blipFill>
        <p:spPr>
          <a:xfrm>
            <a:off x="-652" y="0"/>
            <a:ext cx="6507458" cy="5143500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408886" y="4154880"/>
            <a:ext cx="2945951" cy="62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500" b="1" dirty="0" smtClean="0">
                <a:latin typeface="Bahnschrift" pitchFamily="34" charset="0"/>
                <a:cs typeface="Times New Roman" panose="02020603050405020304" pitchFamily="18" charset="0"/>
              </a:rPr>
              <a:t>0,3</a:t>
            </a:r>
            <a:r>
              <a:rPr lang="ru-RU" altLang="ru-RU" sz="2500" b="1" dirty="0" smtClean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5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5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Местный бюджет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1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73</a:t>
            </a:fld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6983118" y="116846"/>
            <a:ext cx="2018811" cy="965322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500" b="1" dirty="0">
                <a:latin typeface="Bahnschrift" pitchFamily="34" charset="0"/>
              </a:rPr>
              <a:t>Пешеходная дорожка</a:t>
            </a:r>
          </a:p>
          <a:p>
            <a:pPr algn="ctr"/>
            <a:r>
              <a:rPr lang="ru-RU" sz="1500" b="1" dirty="0" err="1">
                <a:latin typeface="Bahnschrift" pitchFamily="34" charset="0"/>
              </a:rPr>
              <a:t>с.Куралово</a:t>
            </a:r>
            <a:endParaRPr lang="ru-RU" sz="1500" b="1" dirty="0">
              <a:latin typeface="Bahnschrift" pitchFamily="34" charset="0"/>
            </a:endParaRPr>
          </a:p>
          <a:p>
            <a:pPr algn="ctr"/>
            <a:endParaRPr lang="ru-RU" sz="1500" b="1" dirty="0">
              <a:latin typeface="Bahnschrift" pitchFamily="34" charset="0"/>
            </a:endParaRPr>
          </a:p>
          <a:p>
            <a:pPr algn="ctr"/>
            <a:endParaRPr lang="ru-RU" sz="1500" b="1" dirty="0">
              <a:latin typeface="Bahnschrift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755470" y="3588664"/>
            <a:ext cx="2460735" cy="58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latin typeface="Bahnschrift" pitchFamily="34" charset="0"/>
                <a:cs typeface="Times New Roman" panose="02020603050405020304" pitchFamily="18" charset="0"/>
              </a:rPr>
              <a:t>2 млн. </a:t>
            </a:r>
            <a:r>
              <a:rPr lang="ru-RU" sz="22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35937" y="1601387"/>
            <a:ext cx="1283032" cy="580601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2200" b="1" dirty="0">
                <a:latin typeface="Bahnschrift" pitchFamily="34" charset="0"/>
              </a:rPr>
              <a:t>284  м</a:t>
            </a:r>
          </a:p>
          <a:p>
            <a:pPr algn="ctr"/>
            <a:r>
              <a:rPr lang="ru-RU" sz="1300" dirty="0">
                <a:latin typeface="Bahnschrift" pitchFamily="34" charset="0"/>
              </a:rPr>
              <a:t>протяженность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12781" b="37966"/>
          <a:stretch/>
        </p:blipFill>
        <p:spPr>
          <a:xfrm>
            <a:off x="0" y="0"/>
            <a:ext cx="6790128" cy="514350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519547" y="4140495"/>
            <a:ext cx="2945951" cy="62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500" b="1" dirty="0" smtClean="0">
                <a:latin typeface="Bahnschrift" pitchFamily="34" charset="0"/>
                <a:cs typeface="Times New Roman" panose="02020603050405020304" pitchFamily="18" charset="0"/>
              </a:rPr>
              <a:t>0,2</a:t>
            </a:r>
            <a:r>
              <a:rPr lang="ru-RU" altLang="ru-RU" sz="2500" b="1" dirty="0" smtClean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5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5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300" b="1" dirty="0">
                <a:latin typeface="Bahnschrift" pitchFamily="34" charset="0"/>
                <a:cs typeface="Times New Roman" panose="02020603050405020304" pitchFamily="18" charset="0"/>
              </a:rPr>
              <a:t>Местный бюджет</a:t>
            </a:r>
            <a:endParaRPr lang="ru-RU" sz="13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1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74</a:t>
            </a:fld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7482314" y="226137"/>
            <a:ext cx="1204486" cy="288213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r>
              <a:rPr lang="ru-RU" sz="1600" dirty="0" smtClean="0">
                <a:latin typeface="Bahnschrift" pitchFamily="34" charset="0"/>
              </a:rPr>
              <a:t>Ввод жилья</a:t>
            </a:r>
            <a:endParaRPr lang="ru-RU" sz="1600" dirty="0">
              <a:latin typeface="Bahnschrift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1812"/>
          <a:stretch/>
        </p:blipFill>
        <p:spPr>
          <a:xfrm>
            <a:off x="-228600" y="0"/>
            <a:ext cx="7315290" cy="51625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91400" y="1809750"/>
            <a:ext cx="137151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Bahnschrift" pitchFamily="34" charset="0"/>
              </a:rPr>
              <a:t>44 000</a:t>
            </a:r>
          </a:p>
          <a:p>
            <a:r>
              <a:rPr lang="ru-RU" sz="1400" dirty="0">
                <a:latin typeface="Bahnschrift" pitchFamily="34" charset="0"/>
              </a:rPr>
              <a:t>план</a:t>
            </a:r>
          </a:p>
          <a:p>
            <a:endParaRPr lang="ru-RU" sz="1050" dirty="0">
              <a:latin typeface="Bahnschrift" pitchFamily="34" charset="0"/>
            </a:endParaRPr>
          </a:p>
          <a:p>
            <a:endParaRPr lang="ru-RU" sz="1050" dirty="0">
              <a:latin typeface="Bahnschrift" pitchFamily="34" charset="0"/>
            </a:endParaRPr>
          </a:p>
          <a:p>
            <a:r>
              <a:rPr lang="ru-RU" sz="2400" dirty="0">
                <a:latin typeface="Bahnschrift" pitchFamily="34" charset="0"/>
              </a:rPr>
              <a:t>46 922</a:t>
            </a:r>
          </a:p>
          <a:p>
            <a:r>
              <a:rPr lang="ru-RU" sz="1400" dirty="0">
                <a:latin typeface="Bahnschrift" pitchFamily="34" charset="0"/>
              </a:rPr>
              <a:t>факт</a:t>
            </a:r>
          </a:p>
        </p:txBody>
      </p:sp>
    </p:spTree>
    <p:extLst>
      <p:ext uri="{BB962C8B-B14F-4D97-AF65-F5344CB8AC3E}">
        <p14:creationId xmlns:p14="http://schemas.microsoft.com/office/powerpoint/2010/main" val="30830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latin typeface="Bahnschrift" pitchFamily="34" charset="0"/>
              </a:rPr>
              <a:t>75</a:t>
            </a:fld>
            <a:endParaRPr lang="uk-UA">
              <a:latin typeface="Bahnschrif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1200" y="76532"/>
            <a:ext cx="3335710" cy="1026877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600" dirty="0">
                <a:latin typeface="Bahnschrift" pitchFamily="34" charset="0"/>
              </a:rPr>
              <a:t> «Приведение в нормативное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состояние дорожно-уличной сети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в населенных пунктах»</a:t>
            </a:r>
          </a:p>
          <a:p>
            <a:pPr algn="ctr"/>
            <a:endParaRPr lang="ru-RU" sz="1600" dirty="0">
              <a:latin typeface="Bahnschrift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172200" y="771857"/>
            <a:ext cx="2460735" cy="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>
                <a:latin typeface="Bahnschrift" pitchFamily="34" charset="0"/>
                <a:cs typeface="Times New Roman" panose="02020603050405020304" pitchFamily="18" charset="0"/>
              </a:rPr>
              <a:t>20 млн. </a:t>
            </a:r>
            <a:r>
              <a:rPr lang="ru-RU" sz="27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6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67400" y="1601387"/>
            <a:ext cx="3260241" cy="1273098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600" dirty="0">
                <a:latin typeface="Bahnschrift" pitchFamily="34" charset="0"/>
              </a:rPr>
              <a:t> «Ремонт существующей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дорожно-уличной сети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с асфальтобетонным покрытием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районных центров и городов РТ»</a:t>
            </a:r>
          </a:p>
          <a:p>
            <a:pPr algn="ctr"/>
            <a:endParaRPr lang="ru-RU" sz="1600" dirty="0">
              <a:latin typeface="Bahnschrift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248400" y="2539303"/>
            <a:ext cx="2460735" cy="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15 </a:t>
            </a:r>
            <a:r>
              <a:rPr lang="ru-RU" altLang="ru-RU" sz="27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7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6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5000" y="3383969"/>
            <a:ext cx="3437918" cy="1273098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600" dirty="0">
                <a:latin typeface="Bahnschrift" pitchFamily="34" charset="0"/>
              </a:rPr>
              <a:t> «Приведение в нормативное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состояние дорожно-уличной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сети в населенных пунктах,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за счет средств дорожного фонда»</a:t>
            </a:r>
          </a:p>
          <a:p>
            <a:pPr algn="ctr"/>
            <a:endParaRPr lang="ru-RU" sz="1600" dirty="0">
              <a:latin typeface="Bahnschrift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226065" y="4376061"/>
            <a:ext cx="2460735" cy="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45,4 </a:t>
            </a:r>
            <a:r>
              <a:rPr lang="ru-RU" altLang="ru-RU" sz="27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7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6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:\доклад 2024\фото\дороги\IMG_20230915_1357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51"/>
          <a:stretch/>
        </p:blipFill>
        <p:spPr bwMode="auto">
          <a:xfrm>
            <a:off x="-624388" y="-155967"/>
            <a:ext cx="6303529" cy="54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4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72200" y="79452"/>
            <a:ext cx="2971799" cy="1273098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1600" dirty="0">
                <a:latin typeface="Bahnschrift" pitchFamily="34" charset="0"/>
              </a:rPr>
              <a:t> «Приведение </a:t>
            </a:r>
            <a:r>
              <a:rPr lang="ru-RU" sz="1600" dirty="0" smtClean="0">
                <a:latin typeface="Bahnschrift" pitchFamily="34" charset="0"/>
              </a:rPr>
              <a:t>в нормативное состояние </a:t>
            </a:r>
            <a:r>
              <a:rPr lang="ru-RU" sz="1600" dirty="0">
                <a:latin typeface="Bahnschrift" pitchFamily="34" charset="0"/>
              </a:rPr>
              <a:t>дорожно-уличной </a:t>
            </a:r>
            <a:r>
              <a:rPr lang="ru-RU" sz="1600" dirty="0" smtClean="0">
                <a:latin typeface="Bahnschrift" pitchFamily="34" charset="0"/>
              </a:rPr>
              <a:t>сети </a:t>
            </a:r>
            <a:r>
              <a:rPr lang="ru-RU" sz="1600" dirty="0">
                <a:latin typeface="Bahnschrift" pitchFamily="34" charset="0"/>
              </a:rPr>
              <a:t>в населенных пунктах,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за счет средств дорожного фонда»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08887" y="1885950"/>
            <a:ext cx="2354113" cy="3504478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r>
              <a:rPr lang="ru-RU" sz="1500" dirty="0" err="1" smtClean="0">
                <a:latin typeface="Bahnschrift" pitchFamily="34" charset="0"/>
              </a:rPr>
              <a:t>с.Верхний</a:t>
            </a:r>
            <a:r>
              <a:rPr lang="ru-RU" sz="1500" dirty="0" smtClean="0">
                <a:latin typeface="Bahnschrift" pitchFamily="34" charset="0"/>
              </a:rPr>
              <a:t> Услон</a:t>
            </a:r>
          </a:p>
          <a:p>
            <a:r>
              <a:rPr lang="ru-RU" sz="1500" dirty="0" err="1" smtClean="0">
                <a:latin typeface="Bahnschrift" pitchFamily="34" charset="0"/>
              </a:rPr>
              <a:t>ул.Медгородок</a:t>
            </a:r>
            <a:endParaRPr lang="ru-RU" sz="1500" dirty="0" smtClean="0">
              <a:latin typeface="Bahnschrift" pitchFamily="34" charset="0"/>
            </a:endParaRPr>
          </a:p>
          <a:p>
            <a:endParaRPr lang="ru-RU" sz="1500" dirty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с.Татарское</a:t>
            </a:r>
            <a:r>
              <a:rPr lang="ru-RU" sz="1500" dirty="0" smtClean="0">
                <a:latin typeface="Bahnschrift" pitchFamily="34" charset="0"/>
              </a:rPr>
              <a:t> </a:t>
            </a:r>
            <a:r>
              <a:rPr lang="ru-RU" sz="1500" dirty="0" err="1" smtClean="0">
                <a:latin typeface="Bahnschrift" pitchFamily="34" charset="0"/>
              </a:rPr>
              <a:t>Бурнашево</a:t>
            </a:r>
            <a:endParaRPr lang="ru-RU" sz="1500" dirty="0" smtClean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ул.Садовая</a:t>
            </a:r>
            <a:endParaRPr lang="ru-RU" sz="1500" dirty="0" smtClean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ул.Зеленая</a:t>
            </a:r>
            <a:endParaRPr lang="ru-RU" sz="1500" dirty="0" smtClean="0">
              <a:latin typeface="Bahnschrift" pitchFamily="34" charset="0"/>
            </a:endParaRPr>
          </a:p>
          <a:p>
            <a:endParaRPr lang="ru-RU" sz="1500" dirty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с.Печищи</a:t>
            </a:r>
            <a:endParaRPr lang="ru-RU" sz="1500" dirty="0" smtClean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ул.Калинина</a:t>
            </a:r>
            <a:endParaRPr lang="ru-RU" sz="1500" dirty="0" smtClean="0">
              <a:latin typeface="Bahnschrift" pitchFamily="34" charset="0"/>
            </a:endParaRPr>
          </a:p>
          <a:p>
            <a:endParaRPr lang="ru-RU" sz="1500" dirty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с.Нижний</a:t>
            </a:r>
            <a:r>
              <a:rPr lang="ru-RU" sz="1500" dirty="0" smtClean="0">
                <a:latin typeface="Bahnschrift" pitchFamily="34" charset="0"/>
              </a:rPr>
              <a:t> Услон</a:t>
            </a:r>
          </a:p>
          <a:p>
            <a:r>
              <a:rPr lang="ru-RU" sz="1500" dirty="0" err="1" smtClean="0">
                <a:latin typeface="Bahnschrift" pitchFamily="34" charset="0"/>
              </a:rPr>
              <a:t>ул.Советская</a:t>
            </a:r>
            <a:endParaRPr lang="ru-RU" sz="1500" dirty="0" smtClean="0">
              <a:latin typeface="Bahnschrift" pitchFamily="34" charset="0"/>
            </a:endParaRPr>
          </a:p>
          <a:p>
            <a:endParaRPr lang="ru-RU" sz="1500" dirty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с.Кильдеево</a:t>
            </a:r>
            <a:endParaRPr lang="ru-RU" sz="1500" dirty="0" smtClean="0">
              <a:latin typeface="Bahnschrift" pitchFamily="34" charset="0"/>
            </a:endParaRPr>
          </a:p>
          <a:p>
            <a:endParaRPr lang="ru-RU" sz="1500" dirty="0">
              <a:latin typeface="Bahnschrift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172200" y="1273827"/>
            <a:ext cx="2842939" cy="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 smtClean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38 </a:t>
            </a:r>
            <a:r>
              <a:rPr lang="ru-RU" altLang="ru-RU" sz="2700" b="1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млн. </a:t>
            </a:r>
            <a:r>
              <a:rPr lang="ru-RU" sz="2700" strike="sngStrike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600" b="1" strike="sngStrike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G:\доклад 2024\фото\дороги\Асфальт ЦРБ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2"/>
          <a:stretch/>
        </p:blipFill>
        <p:spPr bwMode="auto">
          <a:xfrm>
            <a:off x="-969979" y="0"/>
            <a:ext cx="714217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0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77</a:t>
            </a:fld>
            <a:endParaRPr lang="uk-UA"/>
          </a:p>
        </p:txBody>
      </p:sp>
      <p:pic>
        <p:nvPicPr>
          <p:cNvPr id="5" name="Объект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6858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564651" y="111187"/>
            <a:ext cx="2579349" cy="657545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2000" dirty="0">
                <a:latin typeface="Bahnschrift SemiBold Condensed" panose="020B0502040204020203" pitchFamily="34" charset="0"/>
              </a:rPr>
              <a:t>Безопасность</a:t>
            </a:r>
          </a:p>
          <a:p>
            <a:pPr algn="ctr"/>
            <a:r>
              <a:rPr lang="ru-RU" sz="2000" dirty="0">
                <a:latin typeface="Bahnschrift SemiBold Condensed" panose="020B0502040204020203" pitchFamily="34" charset="0"/>
              </a:rPr>
              <a:t>дорожного движения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40852" y="1364434"/>
            <a:ext cx="2503148" cy="2581149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r>
              <a:rPr lang="ru-RU" sz="1500" dirty="0" smtClean="0">
                <a:latin typeface="Bahnschrift SemiBold Condensed" panose="020B0502040204020203" pitchFamily="34" charset="0"/>
              </a:rPr>
              <a:t>13 неровностей:</a:t>
            </a:r>
          </a:p>
          <a:p>
            <a:endParaRPr lang="en-US" sz="1500" dirty="0" smtClean="0">
              <a:latin typeface="Bahnschrift SemiBold Condensed" panose="020B0502040204020203" pitchFamily="34" charset="0"/>
            </a:endParaRPr>
          </a:p>
          <a:p>
            <a:r>
              <a:rPr lang="ru-RU" sz="1500" dirty="0" err="1" smtClean="0">
                <a:latin typeface="Bahnschrift SemiBold Condensed" panose="020B0502040204020203" pitchFamily="34" charset="0"/>
              </a:rPr>
              <a:t>с.Верхний</a:t>
            </a:r>
            <a:r>
              <a:rPr lang="ru-RU" sz="1500" dirty="0" smtClean="0">
                <a:latin typeface="Bahnschrift SemiBold Condensed" panose="020B0502040204020203" pitchFamily="34" charset="0"/>
              </a:rPr>
              <a:t> Услон</a:t>
            </a:r>
            <a:r>
              <a:rPr lang="en-US" sz="1500" dirty="0" smtClean="0">
                <a:latin typeface="Bahnschrift SemiBold Condensed" panose="020B0502040204020203" pitchFamily="34" charset="0"/>
              </a:rPr>
              <a:t>              </a:t>
            </a:r>
            <a:r>
              <a:rPr lang="ru-RU" sz="1500" dirty="0" err="1" smtClean="0">
                <a:latin typeface="Bahnschrift SemiBold Condensed" panose="020B0502040204020203" pitchFamily="34" charset="0"/>
              </a:rPr>
              <a:t>с.Набережные</a:t>
            </a:r>
            <a:r>
              <a:rPr lang="ru-RU" sz="1500" dirty="0" smtClean="0">
                <a:latin typeface="Bahnschrift SemiBold Condensed" panose="020B0502040204020203" pitchFamily="34" charset="0"/>
              </a:rPr>
              <a:t> </a:t>
            </a:r>
            <a:r>
              <a:rPr lang="ru-RU" sz="1500" dirty="0" err="1" smtClean="0">
                <a:latin typeface="Bahnschrift SemiBold Condensed" panose="020B0502040204020203" pitchFamily="34" charset="0"/>
              </a:rPr>
              <a:t>Моркваши</a:t>
            </a:r>
            <a:endParaRPr lang="ru-RU" sz="1500" dirty="0" smtClean="0">
              <a:latin typeface="Bahnschrift SemiBold Condensed" panose="020B0502040204020203" pitchFamily="34" charset="0"/>
            </a:endParaRPr>
          </a:p>
          <a:p>
            <a:r>
              <a:rPr lang="ru-RU" sz="1500" dirty="0" err="1" smtClean="0">
                <a:latin typeface="Bahnschrift SemiBold Condensed" panose="020B0502040204020203" pitchFamily="34" charset="0"/>
              </a:rPr>
              <a:t>д.Пятидворка</a:t>
            </a:r>
            <a:endParaRPr lang="ru-RU" sz="1500" dirty="0" smtClean="0">
              <a:latin typeface="Bahnschrift SemiBold Condensed" panose="020B0502040204020203" pitchFamily="34" charset="0"/>
            </a:endParaRPr>
          </a:p>
          <a:p>
            <a:r>
              <a:rPr lang="ru-RU" sz="1500" dirty="0" err="1" smtClean="0">
                <a:latin typeface="Bahnschrift SemiBold Condensed" panose="020B0502040204020203" pitchFamily="34" charset="0"/>
              </a:rPr>
              <a:t>с.Нижний</a:t>
            </a:r>
            <a:r>
              <a:rPr lang="ru-RU" sz="1500" dirty="0" smtClean="0">
                <a:latin typeface="Bahnschrift SemiBold Condensed" panose="020B0502040204020203" pitchFamily="34" charset="0"/>
              </a:rPr>
              <a:t> Услон</a:t>
            </a:r>
          </a:p>
          <a:p>
            <a:r>
              <a:rPr lang="ru-RU" sz="1500" dirty="0" err="1" smtClean="0">
                <a:latin typeface="Bahnschrift SemiBold Condensed" panose="020B0502040204020203" pitchFamily="34" charset="0"/>
              </a:rPr>
              <a:t>с.Печищи</a:t>
            </a:r>
            <a:endParaRPr lang="ru-RU" sz="1500" dirty="0" smtClean="0">
              <a:latin typeface="Bahnschrift SemiBold Condensed" panose="020B0502040204020203" pitchFamily="34" charset="0"/>
            </a:endParaRPr>
          </a:p>
          <a:p>
            <a:endParaRPr lang="ru-RU" sz="1500" dirty="0" smtClean="0">
              <a:latin typeface="Bahnschrift SemiBold Condensed" panose="020B0502040204020203" pitchFamily="34" charset="0"/>
            </a:endParaRPr>
          </a:p>
          <a:p>
            <a:endParaRPr lang="ru-RU" sz="1500" dirty="0">
              <a:latin typeface="Bahnschrift SemiBold Condensed" panose="020B0502040204020203" pitchFamily="34" charset="0"/>
            </a:endParaRPr>
          </a:p>
          <a:p>
            <a:r>
              <a:rPr lang="ru-RU" sz="1500" dirty="0" smtClean="0">
                <a:latin typeface="Bahnschrift SemiBold Condensed" panose="020B0502040204020203" pitchFamily="34" charset="0"/>
              </a:rPr>
              <a:t>Тротуар</a:t>
            </a:r>
          </a:p>
          <a:p>
            <a:r>
              <a:rPr lang="ru-RU" sz="1500" dirty="0" err="1" smtClean="0">
                <a:latin typeface="Bahnschrift SemiBold Condensed" panose="020B0502040204020203" pitchFamily="34" charset="0"/>
              </a:rPr>
              <a:t>с.Верхний</a:t>
            </a:r>
            <a:r>
              <a:rPr lang="ru-RU" sz="1500" dirty="0" smtClean="0">
                <a:latin typeface="Bahnschrift SemiBold Condensed" panose="020B0502040204020203" pitchFamily="34" charset="0"/>
              </a:rPr>
              <a:t> Услон - 600м</a:t>
            </a:r>
            <a:endParaRPr lang="ru-RU" sz="15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2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78203" y="41876"/>
            <a:ext cx="2423189" cy="1273098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1600" dirty="0">
                <a:latin typeface="Bahnschrift" pitchFamily="34" charset="0"/>
              </a:rPr>
              <a:t>«Приведение в нормативное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состояние дорожно-уличной сети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в населенных пунктах»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08887" y="2207099"/>
            <a:ext cx="2530052" cy="1888651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r>
              <a:rPr lang="ru-RU" sz="1500" dirty="0" err="1" smtClean="0">
                <a:latin typeface="Bahnschrift" pitchFamily="34" charset="0"/>
              </a:rPr>
              <a:t>с.Коргуза</a:t>
            </a:r>
            <a:endParaRPr lang="ru-RU" sz="1500" dirty="0" smtClean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ул.Садовая</a:t>
            </a:r>
            <a:endParaRPr lang="ru-RU" sz="1500" dirty="0" smtClean="0">
              <a:latin typeface="Bahnschrift" pitchFamily="34" charset="0"/>
            </a:endParaRPr>
          </a:p>
          <a:p>
            <a:endParaRPr lang="ru-RU" sz="1500" dirty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с.Куралово</a:t>
            </a:r>
            <a:endParaRPr lang="ru-RU" sz="1500" dirty="0" smtClean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ул.Заречная</a:t>
            </a:r>
            <a:endParaRPr lang="ru-RU" sz="1500" dirty="0" smtClean="0">
              <a:latin typeface="Bahnschrift" pitchFamily="34" charset="0"/>
            </a:endParaRPr>
          </a:p>
          <a:p>
            <a:endParaRPr lang="ru-RU" sz="1500" dirty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с.Верхний</a:t>
            </a:r>
            <a:r>
              <a:rPr lang="ru-RU" sz="1500" dirty="0" smtClean="0">
                <a:latin typeface="Bahnschrift" pitchFamily="34" charset="0"/>
              </a:rPr>
              <a:t> Услон</a:t>
            </a:r>
          </a:p>
          <a:p>
            <a:r>
              <a:rPr lang="ru-RU" sz="1500" dirty="0" err="1" smtClean="0">
                <a:latin typeface="Bahnschrift" pitchFamily="34" charset="0"/>
              </a:rPr>
              <a:t>ул.Ореховая</a:t>
            </a:r>
            <a:endParaRPr lang="ru-RU" sz="1500" dirty="0">
              <a:latin typeface="Bahnschrift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172200" y="1428750"/>
            <a:ext cx="2842939" cy="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20 млн. </a:t>
            </a:r>
            <a:r>
              <a:rPr lang="ru-RU" sz="2700" strike="sngStrike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600" b="1" strike="sngStrike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6" b="14173"/>
          <a:stretch/>
        </p:blipFill>
        <p:spPr>
          <a:xfrm>
            <a:off x="0" y="0"/>
            <a:ext cx="6172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7048281" y="4324350"/>
            <a:ext cx="1283032" cy="580601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2200" b="1" dirty="0" smtClean="0">
                <a:latin typeface="Bahnschrift" pitchFamily="34" charset="0"/>
              </a:rPr>
              <a:t>1,6 км</a:t>
            </a:r>
            <a:endParaRPr lang="ru-RU" sz="2200" b="1" dirty="0">
              <a:latin typeface="Bahnschrift" pitchFamily="34" charset="0"/>
            </a:endParaRPr>
          </a:p>
          <a:p>
            <a:pPr algn="ctr"/>
            <a:r>
              <a:rPr lang="ru-RU" sz="1300" dirty="0">
                <a:latin typeface="Bahnschrift" pitchFamily="34" charset="0"/>
              </a:rPr>
              <a:t>протяженность</a:t>
            </a:r>
          </a:p>
        </p:txBody>
      </p:sp>
    </p:spTree>
    <p:extLst>
      <p:ext uri="{BB962C8B-B14F-4D97-AF65-F5344CB8AC3E}">
        <p14:creationId xmlns:p14="http://schemas.microsoft.com/office/powerpoint/2010/main" val="13795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79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5883759" y="76532"/>
            <a:ext cx="3260241" cy="1273098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600" dirty="0">
                <a:latin typeface="Bahnschrift" pitchFamily="34" charset="0"/>
              </a:rPr>
              <a:t> «Ремонт существующей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дорожно-уличной сети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с асфальтобетонным покрытием </a:t>
            </a:r>
          </a:p>
          <a:p>
            <a:pPr algn="ctr"/>
            <a:r>
              <a:rPr lang="ru-RU" sz="1600" dirty="0">
                <a:latin typeface="Bahnschrift" pitchFamily="34" charset="0"/>
              </a:rPr>
              <a:t>районных центров и городов РТ»</a:t>
            </a:r>
          </a:p>
          <a:p>
            <a:pPr algn="ctr"/>
            <a:endParaRPr lang="ru-RU" sz="1600" dirty="0">
              <a:latin typeface="Bahnschrift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302265" y="1463211"/>
            <a:ext cx="2460735" cy="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15 </a:t>
            </a:r>
            <a:r>
              <a:rPr lang="ru-RU" altLang="ru-RU" sz="27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7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6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51495" y="2459273"/>
            <a:ext cx="2112709" cy="1026877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r>
              <a:rPr lang="ru-RU" sz="1600" dirty="0" err="1">
                <a:latin typeface="Bahnschrift" pitchFamily="34" charset="0"/>
              </a:rPr>
              <a:t>с.Верхний</a:t>
            </a:r>
            <a:r>
              <a:rPr lang="ru-RU" sz="1600" dirty="0">
                <a:latin typeface="Bahnschrift" pitchFamily="34" charset="0"/>
              </a:rPr>
              <a:t> Услон </a:t>
            </a:r>
          </a:p>
          <a:p>
            <a:endParaRPr lang="ru-RU" sz="1600" dirty="0" smtClean="0">
              <a:latin typeface="Bahnschrift" pitchFamily="34" charset="0"/>
            </a:endParaRPr>
          </a:p>
          <a:p>
            <a:r>
              <a:rPr lang="ru-RU" sz="1600" dirty="0" smtClean="0">
                <a:latin typeface="Bahnschrift" pitchFamily="34" charset="0"/>
              </a:rPr>
              <a:t>с</a:t>
            </a:r>
            <a:r>
              <a:rPr lang="ru-RU" sz="1600" dirty="0">
                <a:latin typeface="Bahnschrift" pitchFamily="34" charset="0"/>
              </a:rPr>
              <a:t>. </a:t>
            </a:r>
            <a:r>
              <a:rPr lang="ru-RU" sz="1600" dirty="0" smtClean="0">
                <a:latin typeface="Bahnschrift" pitchFamily="34" charset="0"/>
              </a:rPr>
              <a:t>Набережные </a:t>
            </a:r>
            <a:r>
              <a:rPr lang="ru-RU" sz="1600" dirty="0" err="1" smtClean="0">
                <a:latin typeface="Bahnschrift" pitchFamily="34" charset="0"/>
              </a:rPr>
              <a:t>Моркваши</a:t>
            </a:r>
            <a:endParaRPr lang="ru-RU" sz="1600" dirty="0">
              <a:latin typeface="Bahnschrift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48281" y="4324350"/>
            <a:ext cx="1283032" cy="580601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2200" b="1" dirty="0" smtClean="0">
                <a:latin typeface="Bahnschrift" pitchFamily="34" charset="0"/>
              </a:rPr>
              <a:t>1 км</a:t>
            </a:r>
            <a:endParaRPr lang="ru-RU" sz="2200" b="1" dirty="0">
              <a:latin typeface="Bahnschrift" pitchFamily="34" charset="0"/>
            </a:endParaRPr>
          </a:p>
          <a:p>
            <a:pPr algn="ctr"/>
            <a:r>
              <a:rPr lang="ru-RU" sz="1300" dirty="0">
                <a:latin typeface="Bahnschrift" pitchFamily="34" charset="0"/>
              </a:rPr>
              <a:t>протяженность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3"/>
          <a:stretch/>
        </p:blipFill>
        <p:spPr>
          <a:xfrm>
            <a:off x="-739634" y="-14602"/>
            <a:ext cx="6623393" cy="518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73228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8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38200" y="2041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atin typeface="Bahnschrift" panose="020B0502040204020203" pitchFamily="34" charset="0"/>
              </a:rPr>
              <a:t>Филиал Государственного фонда «Защитники Отечества» </a:t>
            </a:r>
            <a:endParaRPr lang="en-US" sz="1800" dirty="0" smtClean="0">
              <a:latin typeface="Bahnschrift" panose="020B0502040204020203" pitchFamily="34" charset="0"/>
            </a:endParaRPr>
          </a:p>
          <a:p>
            <a:pPr algn="ctr"/>
            <a:r>
              <a:rPr lang="ru-RU" sz="1800" dirty="0" smtClean="0">
                <a:latin typeface="Bahnschrift" panose="020B0502040204020203" pitchFamily="34" charset="0"/>
              </a:rPr>
              <a:t>по </a:t>
            </a:r>
            <a:r>
              <a:rPr lang="ru-RU" sz="1800" dirty="0">
                <a:latin typeface="Bahnschrift" panose="020B0502040204020203" pitchFamily="34" charset="0"/>
              </a:rPr>
              <a:t>Республике Татарстан</a:t>
            </a:r>
            <a:endParaRPr lang="ru-RU" sz="54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4425375"/>
            <a:ext cx="3648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latin typeface="Bahnschrift" panose="020B0502040204020203" pitchFamily="34" charset="0"/>
                <a:cs typeface="Arial" panose="020B0604020202020204" pitchFamily="34" charset="0"/>
              </a:rPr>
              <a:t>Мулянов</a:t>
            </a:r>
            <a:r>
              <a:rPr lang="ru-RU" sz="1600" b="1" dirty="0">
                <a:latin typeface="Bahnschrift" panose="020B0502040204020203" pitchFamily="34" charset="0"/>
                <a:cs typeface="Arial" panose="020B0604020202020204" pitchFamily="34" charset="0"/>
              </a:rPr>
              <a:t> Андрей </a:t>
            </a:r>
            <a:r>
              <a:rPr lang="ru-RU" sz="1600" b="1" dirty="0" smtClean="0">
                <a:latin typeface="Bahnschrift" panose="020B0502040204020203" pitchFamily="34" charset="0"/>
                <a:cs typeface="Arial" panose="020B0604020202020204" pitchFamily="34" charset="0"/>
              </a:rPr>
              <a:t>Сергеевич</a:t>
            </a:r>
            <a:endParaRPr lang="en-US" sz="1600" b="1" dirty="0" smtClean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Социальный координатор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3"/>
          <a:stretch/>
        </p:blipFill>
        <p:spPr>
          <a:xfrm rot="16200000">
            <a:off x="5584430" y="1298180"/>
            <a:ext cx="3427228" cy="2625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4800" y="1504950"/>
            <a:ext cx="5181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Адрес: с. Верхний Услон ул. Чехова, д. 18</a:t>
            </a:r>
          </a:p>
          <a:p>
            <a:endParaRPr lang="ru-RU" sz="2000" dirty="0" smtClean="0">
              <a:latin typeface="Bahnschrift" panose="020B0502040204020203" pitchFamily="34" charset="0"/>
            </a:endParaRPr>
          </a:p>
          <a:p>
            <a:r>
              <a:rPr lang="ru-RU" sz="2000" dirty="0" smtClean="0">
                <a:latin typeface="Bahnschrift" panose="020B0502040204020203" pitchFamily="34" charset="0"/>
              </a:rPr>
              <a:t>Телефон </a:t>
            </a:r>
            <a:r>
              <a:rPr lang="ru-RU" sz="2000" dirty="0">
                <a:latin typeface="Bahnschrift" panose="020B0502040204020203" pitchFamily="34" charset="0"/>
              </a:rPr>
              <a:t>филиала фонда </a:t>
            </a:r>
            <a:endParaRPr lang="ru-RU" sz="2000" dirty="0" smtClean="0">
              <a:latin typeface="Bahnschrift" panose="020B0502040204020203" pitchFamily="34" charset="0"/>
            </a:endParaRPr>
          </a:p>
          <a:p>
            <a:r>
              <a:rPr lang="ru-RU" sz="2000" dirty="0" smtClean="0">
                <a:latin typeface="Bahnschrift" panose="020B0502040204020203" pitchFamily="34" charset="0"/>
              </a:rPr>
              <a:t>«</a:t>
            </a:r>
            <a:r>
              <a:rPr lang="ru-RU" sz="2000" dirty="0">
                <a:latin typeface="Bahnschrift" panose="020B0502040204020203" pitchFamily="34" charset="0"/>
              </a:rPr>
              <a:t>Защитники Отечества»: </a:t>
            </a:r>
            <a:endParaRPr lang="ru-RU" sz="2000" dirty="0" smtClean="0">
              <a:latin typeface="Bahnschrift" panose="020B0502040204020203" pitchFamily="34" charset="0"/>
            </a:endParaRPr>
          </a:p>
          <a:p>
            <a:r>
              <a:rPr lang="ru-RU" sz="2000" dirty="0" smtClean="0">
                <a:latin typeface="Bahnschrift" panose="020B0502040204020203" pitchFamily="34" charset="0"/>
              </a:rPr>
              <a:t>8 </a:t>
            </a:r>
            <a:r>
              <a:rPr lang="ru-RU" sz="2000" dirty="0">
                <a:latin typeface="Bahnschrift" panose="020B0502040204020203" pitchFamily="34" charset="0"/>
              </a:rPr>
              <a:t>(843) </a:t>
            </a:r>
            <a:r>
              <a:rPr lang="ru-RU" sz="2000" dirty="0" smtClean="0">
                <a:latin typeface="Bahnschrift" panose="020B0502040204020203" pitchFamily="34" charset="0"/>
              </a:rPr>
              <a:t>598-33-55</a:t>
            </a:r>
          </a:p>
          <a:p>
            <a:endParaRPr lang="ru-RU" sz="2000" dirty="0">
              <a:latin typeface="Bahnschrift" panose="020B0502040204020203" pitchFamily="34" charset="0"/>
            </a:endParaRPr>
          </a:p>
          <a:p>
            <a:r>
              <a:rPr lang="ru-RU" sz="2000" dirty="0">
                <a:latin typeface="Bahnschrift" panose="020B0502040204020203" pitchFamily="34" charset="0"/>
              </a:rPr>
              <a:t>сот: </a:t>
            </a:r>
            <a:r>
              <a:rPr lang="ru-RU" sz="2000" dirty="0" smtClean="0">
                <a:latin typeface="Bahnschrift" panose="020B0502040204020203" pitchFamily="34" charset="0"/>
              </a:rPr>
              <a:t>8-939-304-21-24</a:t>
            </a:r>
            <a:endParaRPr lang="ru-RU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8556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80</a:t>
            </a:fld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6858000" y="111187"/>
            <a:ext cx="2272085" cy="595990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800" dirty="0">
                <a:latin typeface="Bahnschrift SemiBold Condensed" panose="020B0502040204020203" pitchFamily="34" charset="0"/>
              </a:rPr>
              <a:t>Ремонт</a:t>
            </a:r>
          </a:p>
          <a:p>
            <a:pPr algn="ctr"/>
            <a:r>
              <a:rPr lang="ru-RU" sz="1800" dirty="0">
                <a:latin typeface="Bahnschrift SemiBold Condensed" panose="020B0502040204020203" pitchFamily="34" charset="0"/>
              </a:rPr>
              <a:t>региональных дорог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58000" y="3356052"/>
            <a:ext cx="2094797" cy="1273098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pPr algn="ctr"/>
            <a:r>
              <a:rPr lang="ru-RU" sz="1600" dirty="0">
                <a:latin typeface="Bahnschrift" pitchFamily="34" charset="0"/>
              </a:rPr>
              <a:t>Подъезд </a:t>
            </a:r>
            <a:endParaRPr lang="ru-RU" sz="1600" dirty="0" smtClean="0">
              <a:latin typeface="Bahnschrift" pitchFamily="34" charset="0"/>
            </a:endParaRPr>
          </a:p>
          <a:p>
            <a:pPr algn="ctr"/>
            <a:r>
              <a:rPr lang="ru-RU" sz="1600" dirty="0" smtClean="0">
                <a:latin typeface="Bahnschrift" pitchFamily="34" charset="0"/>
              </a:rPr>
              <a:t>к </a:t>
            </a:r>
            <a:r>
              <a:rPr lang="ru-RU" sz="1600" dirty="0" err="1">
                <a:latin typeface="Bahnschrift" pitchFamily="34" charset="0"/>
              </a:rPr>
              <a:t>с.Верхний</a:t>
            </a:r>
            <a:r>
              <a:rPr lang="ru-RU" sz="1600" dirty="0">
                <a:latin typeface="Bahnschrift" pitchFamily="34" charset="0"/>
              </a:rPr>
              <a:t> </a:t>
            </a:r>
            <a:r>
              <a:rPr lang="ru-RU" sz="1600" dirty="0" smtClean="0">
                <a:latin typeface="Bahnschrift" pitchFamily="34" charset="0"/>
              </a:rPr>
              <a:t>Услон</a:t>
            </a:r>
          </a:p>
          <a:p>
            <a:pPr algn="ctr"/>
            <a:endParaRPr lang="ru-RU" sz="1600" dirty="0">
              <a:latin typeface="Bahnschrift" pitchFamily="34" charset="0"/>
            </a:endParaRPr>
          </a:p>
          <a:p>
            <a:pPr algn="ctr"/>
            <a:r>
              <a:rPr lang="ru-RU" sz="1600" dirty="0">
                <a:latin typeface="Bahnschrift" pitchFamily="34" charset="0"/>
              </a:rPr>
              <a:t>Подъезд </a:t>
            </a:r>
            <a:endParaRPr lang="ru-RU" sz="1600" dirty="0" smtClean="0">
              <a:latin typeface="Bahnschrift" pitchFamily="34" charset="0"/>
            </a:endParaRPr>
          </a:p>
          <a:p>
            <a:pPr algn="ctr"/>
            <a:r>
              <a:rPr lang="ru-RU" sz="1600" dirty="0" smtClean="0">
                <a:latin typeface="Bahnschrift" pitchFamily="34" charset="0"/>
              </a:rPr>
              <a:t>к </a:t>
            </a:r>
            <a:r>
              <a:rPr lang="ru-RU" sz="1600" dirty="0" err="1">
                <a:latin typeface="Bahnschrift" pitchFamily="34" charset="0"/>
              </a:rPr>
              <a:t>с.Ямбулатово</a:t>
            </a:r>
            <a:endParaRPr lang="ru-RU" sz="1600" dirty="0">
              <a:latin typeface="Bahnschrift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683265" y="841168"/>
            <a:ext cx="2460735" cy="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68,6 </a:t>
            </a:r>
            <a:r>
              <a:rPr lang="ru-RU" altLang="ru-RU" sz="27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7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6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824786" y="1728612"/>
            <a:ext cx="2460735" cy="46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2,9 </a:t>
            </a:r>
            <a:r>
              <a:rPr lang="ru-RU" altLang="ru-RU" sz="2700" b="1" dirty="0">
                <a:latin typeface="Bahnschrift" pitchFamily="34" charset="0"/>
                <a:cs typeface="Times New Roman" panose="02020603050405020304" pitchFamily="18" charset="0"/>
              </a:rPr>
              <a:t>км</a:t>
            </a:r>
            <a:endParaRPr lang="ru-RU" sz="16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4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81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7187583" y="76532"/>
            <a:ext cx="1427304" cy="965322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2000" dirty="0">
                <a:latin typeface="Bahnschrift" pitchFamily="34" charset="0"/>
              </a:rPr>
              <a:t>Программа</a:t>
            </a:r>
          </a:p>
          <a:p>
            <a:pPr algn="ctr"/>
            <a:r>
              <a:rPr lang="ru-RU" sz="2000" dirty="0">
                <a:latin typeface="Bahnschrift" pitchFamily="34" charset="0"/>
              </a:rPr>
              <a:t>поддержки</a:t>
            </a:r>
          </a:p>
          <a:p>
            <a:pPr algn="ctr"/>
            <a:r>
              <a:rPr lang="ru-RU" sz="2000" dirty="0">
                <a:latin typeface="Bahnschrift" pitchFamily="34" charset="0"/>
              </a:rPr>
              <a:t>садоводов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642191" y="1638628"/>
            <a:ext cx="2460735" cy="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20 </a:t>
            </a:r>
            <a:r>
              <a:rPr lang="ru-RU" altLang="ru-RU" sz="27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7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6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1800" y="1342091"/>
            <a:ext cx="2108387" cy="288213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r>
              <a:rPr lang="ru-RU" sz="1600" dirty="0"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дорог</a:t>
            </a:r>
            <a:endParaRPr lang="ru-RU" sz="1600" dirty="0">
              <a:latin typeface="Bahnschrift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629400" y="2828452"/>
            <a:ext cx="2460735" cy="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20</a:t>
            </a:r>
            <a:r>
              <a:rPr lang="ru-RU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7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6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10400" y="2531916"/>
            <a:ext cx="1621267" cy="288213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r>
              <a:rPr lang="ru-RU" sz="1600" dirty="0"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Водоснабжение</a:t>
            </a:r>
            <a:endParaRPr lang="ru-RU" sz="1600" dirty="0">
              <a:latin typeface="Bahnschrift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673961" y="4341781"/>
            <a:ext cx="2460735" cy="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15,7 </a:t>
            </a:r>
            <a:r>
              <a:rPr lang="ru-RU" altLang="ru-RU" sz="27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7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6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1161" y="3645295"/>
            <a:ext cx="1513673" cy="780656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600" dirty="0"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</a:t>
            </a:r>
          </a:p>
          <a:p>
            <a:pPr algn="ctr"/>
            <a:r>
              <a:rPr lang="ru-RU" sz="1600" dirty="0"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Контейнерных</a:t>
            </a:r>
          </a:p>
          <a:p>
            <a:pPr algn="ctr"/>
            <a:r>
              <a:rPr lang="ru-RU" sz="1600" dirty="0"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площадок</a:t>
            </a:r>
            <a:endParaRPr lang="ru-RU" sz="1600" dirty="0">
              <a:latin typeface="Bahnschrift" pitchFamily="34" charset="0"/>
            </a:endParaRPr>
          </a:p>
        </p:txBody>
      </p:sp>
      <p:pic>
        <p:nvPicPr>
          <p:cNvPr id="13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" b="38048"/>
          <a:stretch/>
        </p:blipFill>
        <p:spPr>
          <a:xfrm>
            <a:off x="0" y="1"/>
            <a:ext cx="6400800" cy="5143500"/>
          </a:xfrm>
        </p:spPr>
      </p:pic>
    </p:spTree>
    <p:extLst>
      <p:ext uri="{BB962C8B-B14F-4D97-AF65-F5344CB8AC3E}">
        <p14:creationId xmlns:p14="http://schemas.microsoft.com/office/powerpoint/2010/main" val="143365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82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6835725" y="76532"/>
            <a:ext cx="2131021" cy="657545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2000" dirty="0" smtClean="0">
                <a:latin typeface="Bahnschrift" pitchFamily="34" charset="0"/>
              </a:rPr>
              <a:t>Благоустройство</a:t>
            </a:r>
          </a:p>
          <a:p>
            <a:pPr algn="ctr"/>
            <a:r>
              <a:rPr lang="ru-RU" sz="2000" dirty="0" smtClean="0">
                <a:latin typeface="Bahnschrift" pitchFamily="34" charset="0"/>
              </a:rPr>
              <a:t>карстового </a:t>
            </a:r>
            <a:r>
              <a:rPr lang="ru-RU" sz="2000" dirty="0">
                <a:latin typeface="Bahnschrift" pitchFamily="34" charset="0"/>
              </a:rPr>
              <a:t>озера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629400" y="3257550"/>
            <a:ext cx="2460735" cy="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10 </a:t>
            </a:r>
            <a:r>
              <a:rPr lang="ru-RU" altLang="ru-RU" sz="27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7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600" strike="sngStrike" dirty="0">
              <a:latin typeface="Bahnschrift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Vasya\Загрузки\ChjRTJRG1x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r="5985"/>
          <a:stretch/>
        </p:blipFill>
        <p:spPr bwMode="auto">
          <a:xfrm>
            <a:off x="0" y="-27429"/>
            <a:ext cx="6629400" cy="518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9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83</a:t>
            </a:fld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6062398" y="111187"/>
            <a:ext cx="3081602" cy="1703986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800" dirty="0">
                <a:latin typeface="Bahnschrift" pitchFamily="34" charset="0"/>
              </a:rPr>
              <a:t>Строительство </a:t>
            </a:r>
          </a:p>
          <a:p>
            <a:pPr algn="ctr"/>
            <a:r>
              <a:rPr lang="ru-RU" sz="1800" dirty="0">
                <a:latin typeface="Bahnschrift" pitchFamily="34" charset="0"/>
              </a:rPr>
              <a:t>административного здания </a:t>
            </a:r>
          </a:p>
          <a:p>
            <a:pPr algn="ctr"/>
            <a:r>
              <a:rPr lang="ru-RU" sz="1800" dirty="0">
                <a:latin typeface="Bahnschrift" pitchFamily="34" charset="0"/>
              </a:rPr>
              <a:t>с изолятором</a:t>
            </a:r>
          </a:p>
          <a:p>
            <a:pPr algn="ctr"/>
            <a:r>
              <a:rPr lang="ru-RU" sz="1800" dirty="0">
                <a:latin typeface="Bahnschrift" pitchFamily="34" charset="0"/>
              </a:rPr>
              <a:t>временного содержания </a:t>
            </a:r>
          </a:p>
          <a:p>
            <a:pPr algn="ctr"/>
            <a:r>
              <a:rPr lang="ru-RU" sz="1800" dirty="0">
                <a:latin typeface="Bahnschrift" pitchFamily="34" charset="0"/>
              </a:rPr>
              <a:t>МО МВД России </a:t>
            </a:r>
          </a:p>
          <a:p>
            <a:pPr algn="ctr"/>
            <a:r>
              <a:rPr lang="ru-RU" sz="1800" dirty="0">
                <a:latin typeface="Bahnschrift" pitchFamily="34" charset="0"/>
              </a:rPr>
              <a:t>«Верхнеуслонский»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5"/>
          <a:stretch/>
        </p:blipFill>
        <p:spPr>
          <a:xfrm>
            <a:off x="0" y="-2"/>
            <a:ext cx="5943600" cy="52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84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7098794" y="85405"/>
            <a:ext cx="1422494" cy="657545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2000" dirty="0" err="1" smtClean="0">
                <a:latin typeface="Bahnschrift" pitchFamily="34" charset="0"/>
              </a:rPr>
              <a:t>Грантовая</a:t>
            </a:r>
            <a:endParaRPr lang="ru-RU" sz="2000" dirty="0" smtClean="0">
              <a:latin typeface="Bahnschrift" pitchFamily="34" charset="0"/>
            </a:endParaRPr>
          </a:p>
          <a:p>
            <a:pPr algn="ctr"/>
            <a:r>
              <a:rPr lang="ru-RU" sz="2000" dirty="0" smtClean="0">
                <a:latin typeface="Bahnschrift" pitchFamily="34" charset="0"/>
              </a:rPr>
              <a:t>поддержка</a:t>
            </a:r>
            <a:endParaRPr lang="ru-RU" sz="2000" dirty="0">
              <a:latin typeface="Bahnschrift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512862" y="910856"/>
            <a:ext cx="2460735" cy="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 smtClean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по 2 </a:t>
            </a:r>
            <a:r>
              <a:rPr lang="ru-RU" altLang="ru-RU" sz="2700" b="1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млн. </a:t>
            </a:r>
            <a:r>
              <a:rPr lang="ru-RU" sz="2700" strike="sngStrike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altLang="ru-RU" sz="1500" b="1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Республиканский бюджет</a:t>
            </a:r>
            <a:endParaRPr lang="ru-RU" sz="1600" strike="sngStrike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G:\доклад 2024\фото\фото сп\башня грант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676" y="-12226"/>
            <a:ext cx="6894581" cy="517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97005" y="2353545"/>
            <a:ext cx="1626075" cy="2011762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1600" dirty="0" err="1" smtClean="0">
                <a:latin typeface="Bahnschrift" pitchFamily="34" charset="0"/>
              </a:rPr>
              <a:t>Майданское</a:t>
            </a:r>
            <a:r>
              <a:rPr lang="ru-RU" sz="1600" dirty="0" smtClean="0">
                <a:latin typeface="Bahnschrift" pitchFamily="34" charset="0"/>
              </a:rPr>
              <a:t> СП</a:t>
            </a:r>
          </a:p>
          <a:p>
            <a:pPr algn="ctr"/>
            <a:endParaRPr lang="ru-RU" sz="1600" dirty="0" smtClean="0">
              <a:latin typeface="Bahnschrift" pitchFamily="34" charset="0"/>
            </a:endParaRPr>
          </a:p>
          <a:p>
            <a:pPr algn="ctr"/>
            <a:r>
              <a:rPr lang="ru-RU" sz="1600" dirty="0" err="1" smtClean="0">
                <a:latin typeface="Bahnschrift" pitchFamily="34" charset="0"/>
              </a:rPr>
              <a:t>Вахитовское</a:t>
            </a:r>
            <a:r>
              <a:rPr lang="ru-RU" sz="1600" dirty="0" smtClean="0">
                <a:latin typeface="Bahnschrift" pitchFamily="34" charset="0"/>
              </a:rPr>
              <a:t> СП</a:t>
            </a:r>
          </a:p>
          <a:p>
            <a:pPr algn="ctr"/>
            <a:endParaRPr lang="ru-RU" sz="1600" dirty="0" smtClean="0">
              <a:latin typeface="Bahnschrift" pitchFamily="34" charset="0"/>
            </a:endParaRPr>
          </a:p>
          <a:p>
            <a:pPr algn="ctr"/>
            <a:r>
              <a:rPr lang="ru-RU" sz="1600" dirty="0" err="1" smtClean="0">
                <a:latin typeface="Bahnschrift" pitchFamily="34" charset="0"/>
              </a:rPr>
              <a:t>Введенско</a:t>
            </a:r>
            <a:r>
              <a:rPr lang="ru-RU" sz="1600" dirty="0" smtClean="0">
                <a:latin typeface="Bahnschrift" pitchFamily="34" charset="0"/>
              </a:rPr>
              <a:t>-</a:t>
            </a:r>
          </a:p>
          <a:p>
            <a:pPr algn="ctr"/>
            <a:r>
              <a:rPr lang="ru-RU" sz="1600" dirty="0" smtClean="0">
                <a:latin typeface="Bahnschrift" pitchFamily="34" charset="0"/>
              </a:rPr>
              <a:t>Слободское СП</a:t>
            </a:r>
          </a:p>
          <a:p>
            <a:pPr algn="ctr"/>
            <a:endParaRPr lang="ru-RU" sz="1600" dirty="0" smtClean="0">
              <a:latin typeface="Bahnschrift" pitchFamily="34" charset="0"/>
            </a:endParaRPr>
          </a:p>
          <a:p>
            <a:pPr algn="ctr"/>
            <a:r>
              <a:rPr lang="ru-RU" sz="1600" dirty="0" smtClean="0">
                <a:latin typeface="Bahnschrift" pitchFamily="34" charset="0"/>
              </a:rPr>
              <a:t>Октябрьское СП</a:t>
            </a:r>
            <a:endParaRPr lang="ru-RU" sz="16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5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85</a:t>
            </a:fld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6717576" y="150365"/>
            <a:ext cx="2052154" cy="657545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2000" dirty="0">
                <a:latin typeface="Bahnschrift" pitchFamily="34" charset="0"/>
              </a:rPr>
              <a:t>Средства </a:t>
            </a:r>
          </a:p>
          <a:p>
            <a:pPr algn="ctr"/>
            <a:r>
              <a:rPr lang="ru-RU" sz="2000" dirty="0">
                <a:latin typeface="Bahnschrift" pitchFamily="34" charset="0"/>
              </a:rPr>
              <a:t>самообложения 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547520" y="1043026"/>
            <a:ext cx="2460735" cy="46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20,9 </a:t>
            </a:r>
            <a:r>
              <a:rPr lang="ru-RU" altLang="ru-RU" sz="27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7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</p:txBody>
      </p:sp>
      <p:pic>
        <p:nvPicPr>
          <p:cNvPr id="9218" name="Picture 2" descr="G:\доклад 2024\фото\фото сп\фото Бурнашевское СП\Самообложение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0" y="132134"/>
            <a:ext cx="3151390" cy="2363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G:\доклад 2024\фото\самообложение\самообложение кладбище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98" y="1809750"/>
            <a:ext cx="2414377" cy="3219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:\доклад 2024\фото\самообложение\Самообложение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0" y="2665379"/>
            <a:ext cx="3151390" cy="2363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G:\доклад 2024\фото\самообложение\Ограждение кладбищ с.Коргуза по самообложению прошлых ле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610" y="130116"/>
            <a:ext cx="3151390" cy="2363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:\доклад 2024\фото\самообложение\Самообложение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45" y="2689815"/>
            <a:ext cx="3118520" cy="2338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01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86</a:t>
            </a:fld>
            <a:endParaRPr lang="uk-UA"/>
          </a:p>
        </p:txBody>
      </p:sp>
      <p:pic>
        <p:nvPicPr>
          <p:cNvPr id="10242" name="Picture 2" descr="G:\доклад 2024\фото\фото сп\Установка контейнерных площадок в рамках экологической программ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57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21410" y="57150"/>
            <a:ext cx="2220789" cy="1580875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pPr algn="ctr"/>
            <a:r>
              <a:rPr lang="ru-RU" sz="2000" dirty="0" smtClean="0">
                <a:latin typeface="Bahnschrift" pitchFamily="34" charset="0"/>
              </a:rPr>
              <a:t>Региональный</a:t>
            </a:r>
          </a:p>
          <a:p>
            <a:pPr algn="ctr"/>
            <a:r>
              <a:rPr lang="ru-RU" sz="2000" dirty="0" smtClean="0">
                <a:latin typeface="Bahnschrift" pitchFamily="34" charset="0"/>
              </a:rPr>
              <a:t>проект </a:t>
            </a:r>
          </a:p>
          <a:p>
            <a:pPr algn="ctr"/>
            <a:r>
              <a:rPr lang="ru-RU" sz="2000" dirty="0" smtClean="0">
                <a:latin typeface="Bahnschrift" pitchFamily="34" charset="0"/>
              </a:rPr>
              <a:t>«Комплексная</a:t>
            </a:r>
          </a:p>
          <a:p>
            <a:pPr algn="ctr"/>
            <a:r>
              <a:rPr lang="ru-RU" sz="2000" dirty="0" smtClean="0">
                <a:latin typeface="Bahnschrift" pitchFamily="34" charset="0"/>
              </a:rPr>
              <a:t>система</a:t>
            </a:r>
          </a:p>
          <a:p>
            <a:pPr algn="ctr"/>
            <a:r>
              <a:rPr lang="ru-RU" sz="2000" dirty="0" smtClean="0">
                <a:latin typeface="Bahnschrift" pitchFamily="34" charset="0"/>
              </a:rPr>
              <a:t>обращения с ТКО»</a:t>
            </a:r>
            <a:endParaRPr lang="ru-RU" sz="2000" dirty="0">
              <a:latin typeface="Bahnschrift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835665" y="4247860"/>
            <a:ext cx="2460735" cy="45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1,2</a:t>
            </a:r>
            <a:r>
              <a:rPr lang="ru-RU" altLang="ru-RU" sz="2700" b="1" dirty="0" smtClean="0">
                <a:latin typeface="Bahnschrift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b="1" dirty="0">
                <a:latin typeface="Bahnschrift" pitchFamily="34" charset="0"/>
                <a:cs typeface="Times New Roman" panose="02020603050405020304" pitchFamily="18" charset="0"/>
              </a:rPr>
              <a:t>млн. </a:t>
            </a:r>
            <a:r>
              <a:rPr lang="ru-RU" sz="2700" strike="sngStrike" dirty="0">
                <a:latin typeface="Bahnschrift" pitchFamily="34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03160" y="2216028"/>
            <a:ext cx="1864640" cy="965322"/>
          </a:xfrm>
          <a:prstGeom prst="rect">
            <a:avLst/>
          </a:prstGeom>
        </p:spPr>
        <p:txBody>
          <a:bodyPr wrap="square" lIns="41587" tIns="20793" rIns="41587" bIns="20793">
            <a:spAutoFit/>
          </a:bodyPr>
          <a:lstStyle/>
          <a:p>
            <a:r>
              <a:rPr lang="ru-RU" sz="1500" dirty="0" err="1" smtClean="0">
                <a:latin typeface="Bahnschrift" pitchFamily="34" charset="0"/>
              </a:rPr>
              <a:t>с.Нижний</a:t>
            </a:r>
            <a:r>
              <a:rPr lang="ru-RU" sz="1500" dirty="0" smtClean="0">
                <a:latin typeface="Bahnschrift" pitchFamily="34" charset="0"/>
              </a:rPr>
              <a:t> Услон</a:t>
            </a:r>
          </a:p>
          <a:p>
            <a:r>
              <a:rPr lang="ru-RU" sz="1500" dirty="0" err="1" smtClean="0">
                <a:latin typeface="Bahnschrift" pitchFamily="34" charset="0"/>
              </a:rPr>
              <a:t>пос.Октябрьский</a:t>
            </a:r>
            <a:endParaRPr lang="ru-RU" sz="1500" dirty="0" smtClean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с.Куралово</a:t>
            </a:r>
            <a:endParaRPr lang="ru-RU" sz="1500" dirty="0" smtClean="0">
              <a:latin typeface="Bahnschrift" pitchFamily="34" charset="0"/>
            </a:endParaRPr>
          </a:p>
          <a:p>
            <a:r>
              <a:rPr lang="ru-RU" sz="1500" dirty="0" err="1" smtClean="0">
                <a:latin typeface="Bahnschrift" pitchFamily="34" charset="0"/>
              </a:rPr>
              <a:t>с.Печищи</a:t>
            </a:r>
            <a:endParaRPr lang="ru-RU" sz="1500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6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админ\Desktop\Ахметова Ф.Ф\фото\2022-23г\сем. дир. в Шеланге\80f01340-e992-4e61-bc76-e25b85d5f4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28" y="111065"/>
            <a:ext cx="3197772" cy="2398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админ\Desktop\Ахметова Ф.Ф\фото\2022-23г\МЭ УГ\IMG_6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2633281"/>
            <a:ext cx="3200400" cy="2402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дмин\Desktop\Ахметова Ф.Ф\фото\2022-23г\МЭ УГ\IMG_65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843752" y="2616859"/>
            <a:ext cx="3200400" cy="2402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админ\Desktop\Ахметова Ф.Ф\фото\2022-23г\сем. дир. в Шеланге\4f7b1b51-4316-402f-8887-2051cf46220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111064"/>
            <a:ext cx="3200400" cy="2398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D517EDC-FAEA-4B91-A128-164A05D5DC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2" r="2168" b="12271"/>
          <a:stretch/>
        </p:blipFill>
        <p:spPr>
          <a:xfrm>
            <a:off x="3412344" y="57150"/>
            <a:ext cx="2319312" cy="1643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48DEBA7-E06C-4603-B67A-03BD996BE8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45" t="5094" b="13088"/>
          <a:stretch/>
        </p:blipFill>
        <p:spPr>
          <a:xfrm>
            <a:off x="3412344" y="1809750"/>
            <a:ext cx="2319312" cy="1643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70CBC3C-3B29-4D9A-AE6B-632290E759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345" y="3538934"/>
            <a:ext cx="2319312" cy="1547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08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esktop\Ахметова Ф.Ф\фото\2022-23г\ТР_Куралово\Кабинет биологии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76" y="2701235"/>
            <a:ext cx="3080924" cy="2310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7206" y="438150"/>
            <a:ext cx="5167424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2020 г. </a:t>
            </a:r>
            <a:r>
              <a:rPr lang="ru-RU" sz="1800" dirty="0" smtClean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–</a:t>
            </a:r>
            <a:r>
              <a:rPr lang="en-US" sz="1800" dirty="0" smtClean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МБОУ </a:t>
            </a:r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«Верхнеуслонская гимназия»</a:t>
            </a:r>
          </a:p>
          <a:p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2021 г. – МБОУ «</a:t>
            </a:r>
            <a:r>
              <a:rPr lang="ru-RU" sz="1800" dirty="0" err="1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Н.Морквашская</a:t>
            </a:r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СОШ»</a:t>
            </a:r>
          </a:p>
          <a:p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2022 г. – МБОУ «</a:t>
            </a:r>
            <a:r>
              <a:rPr lang="ru-RU" sz="1800" dirty="0" err="1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Шеланговская</a:t>
            </a:r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СОШ» </a:t>
            </a:r>
          </a:p>
          <a:p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2023 г. – МБОУ «</a:t>
            </a:r>
            <a:r>
              <a:rPr lang="ru-RU" sz="1800" dirty="0" err="1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Макуловская</a:t>
            </a:r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 СОШ»</a:t>
            </a:r>
          </a:p>
          <a:p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              МБОУ «</a:t>
            </a:r>
            <a:r>
              <a:rPr lang="ru-RU" sz="1800" dirty="0" err="1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Кураловская</a:t>
            </a:r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СОШ»</a:t>
            </a:r>
          </a:p>
          <a:p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2024 г. – МБОУ «Верхнеуслонская  СОШ»</a:t>
            </a:r>
          </a:p>
          <a:p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              МБОУ «</a:t>
            </a:r>
            <a:r>
              <a:rPr lang="ru-RU" sz="1800" dirty="0" err="1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Т.Бурнашевская</a:t>
            </a:r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СОШ»</a:t>
            </a:r>
          </a:p>
          <a:p>
            <a:pPr algn="ctr"/>
            <a:endParaRPr lang="ru-RU" sz="18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ru-RU" sz="18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ru-RU" sz="18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C:\Users\админ\Desktop\Ахметова Ф.Ф\фото\2022-23г\мониторинг ТР\Химия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77" y="2701235"/>
            <a:ext cx="3088023" cy="2310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дмин\Desktop\Ахметова Ф.Ф\фото\2022-23г\мониторинг ТР\IMG_6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28" y="243335"/>
            <a:ext cx="3095672" cy="2321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54" y="2701234"/>
            <a:ext cx="1962846" cy="2335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18" y="479714"/>
            <a:ext cx="2078182" cy="17872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32615"/>
            <a:ext cx="4545597" cy="236371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" y="514350"/>
            <a:ext cx="2187839" cy="17872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82" y="2850437"/>
            <a:ext cx="2078118" cy="176386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" y="2855191"/>
            <a:ext cx="2240581" cy="175911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03" y="2724150"/>
            <a:ext cx="4545597" cy="22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9</a:t>
            </a:fld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178058"/>
            <a:ext cx="8763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Направления помощи</a:t>
            </a:r>
            <a:endParaRPr lang="ru-RU" sz="1400" b="1" dirty="0">
              <a:latin typeface="Bahnschrift" panose="020B0502040204020203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</a:t>
            </a:r>
            <a:endParaRPr lang="ru-RU" sz="1400" dirty="0">
              <a:latin typeface="Bahnschrift" panose="020B0502040204020203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-Комплексное </a:t>
            </a:r>
            <a:r>
              <a:rPr lang="ru-RU" sz="14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сопровождение, включая персональное сопровождение ветеранов СВО и семей погибших бойцов, обеспечение социальной адаптации, интеграции и </a:t>
            </a:r>
            <a:r>
              <a:rPr lang="ru-RU" sz="1400" dirty="0" err="1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ресоциализации</a:t>
            </a:r>
            <a:r>
              <a:rPr lang="ru-RU" sz="14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, обучение (переобучение, повышение квалификации), содействие в трудоустройстве</a:t>
            </a: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;</a:t>
            </a:r>
          </a:p>
          <a:p>
            <a:pPr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-Психолого-терапевтическая </a:t>
            </a:r>
            <a:r>
              <a:rPr lang="ru-RU" sz="14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помощь</a:t>
            </a: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;</a:t>
            </a:r>
          </a:p>
          <a:p>
            <a:pPr>
              <a:spcAft>
                <a:spcPts val="0"/>
              </a:spcAft>
            </a:pPr>
            <a:endParaRPr lang="ru-RU" sz="1400" dirty="0">
              <a:latin typeface="Bahnschrift" panose="020B0502040204020203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-Юридическая </a:t>
            </a:r>
            <a:r>
              <a:rPr lang="ru-RU" sz="14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помощь при оформлении и предоставлении мер социальной поддержки, содействие в получении установленных мер социальной поддержки</a:t>
            </a: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;</a:t>
            </a:r>
          </a:p>
          <a:p>
            <a:pPr>
              <a:spcAft>
                <a:spcPts val="0"/>
              </a:spcAft>
            </a:pPr>
            <a:endParaRPr lang="ru-RU" sz="1400" dirty="0">
              <a:latin typeface="Bahnschrift" panose="020B0502040204020203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-Адаптация </a:t>
            </a:r>
            <a:r>
              <a:rPr lang="ru-RU" sz="14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жилых помещений инвалидов под индивидуальные потребности</a:t>
            </a: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;</a:t>
            </a:r>
          </a:p>
          <a:p>
            <a:pPr>
              <a:spcAft>
                <a:spcPts val="0"/>
              </a:spcAft>
            </a:pPr>
            <a:endParaRPr lang="ru-RU" sz="1400" dirty="0">
              <a:latin typeface="Bahnschrift" panose="020B0502040204020203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-Получение </a:t>
            </a:r>
            <a:r>
              <a:rPr lang="ru-RU" sz="14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статуса ветерана боевых действий – содействие</a:t>
            </a: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;</a:t>
            </a:r>
          </a:p>
          <a:p>
            <a:pPr>
              <a:spcAft>
                <a:spcPts val="0"/>
              </a:spcAft>
            </a:pPr>
            <a:endParaRPr lang="ru-RU" sz="1400" dirty="0">
              <a:latin typeface="Bahnschrift" panose="020B0502040204020203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-Обеспечение </a:t>
            </a:r>
            <a:r>
              <a:rPr lang="ru-RU" sz="14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лекарствами, медицинскими изделиями (в том числе не зарегистрированными в России), техническими средствами реабилитации, не входящими в федеральный перечень реабилитационных мероприятий, технических средств реабилитации и услуг, предоставляемых инвалиду, включая </a:t>
            </a:r>
            <a:r>
              <a:rPr lang="ru-RU" sz="1400" dirty="0" err="1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высокофункциональные</a:t>
            </a:r>
            <a:r>
              <a:rPr lang="ru-RU" sz="14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 протезы и протезно-ортопедические изделия</a:t>
            </a: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;</a:t>
            </a:r>
          </a:p>
          <a:p>
            <a:pPr>
              <a:spcAft>
                <a:spcPts val="0"/>
              </a:spcAft>
            </a:pPr>
            <a:endParaRPr lang="ru-RU" sz="1400" dirty="0">
              <a:latin typeface="Bahnschrift" panose="020B0502040204020203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-Содействие </a:t>
            </a:r>
            <a:r>
              <a:rPr lang="ru-RU" sz="14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в получении услуг по медицинской реабилитации, паллиативной медицинской помощи, санаторно-курортного лечения, надомного (долговременного) ухода.</a:t>
            </a:r>
            <a:endParaRPr lang="ru-RU" sz="1400" dirty="0">
              <a:latin typeface="Bahnschrift" panose="020B0502040204020203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740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0" y="13335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«Земский </a:t>
            </a:r>
            <a:r>
              <a:rPr lang="ru-RU" sz="2000" dirty="0">
                <a:latin typeface="Bahnschrift" panose="020B0502040204020203" pitchFamily="34" charset="0"/>
                <a:cs typeface="Arial" panose="020B0604020202020204" pitchFamily="34" charset="0"/>
              </a:rPr>
              <a:t>учитель</a:t>
            </a:r>
            <a:r>
              <a:rPr lang="ru-R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»</a:t>
            </a:r>
            <a:endParaRPr lang="ru-RU" sz="20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r="24154"/>
          <a:stretch/>
        </p:blipFill>
        <p:spPr bwMode="auto">
          <a:xfrm>
            <a:off x="1371600" y="595291"/>
            <a:ext cx="2286000" cy="3391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3" y="4055417"/>
            <a:ext cx="3925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Bahnschrift" panose="020B0502040204020203" pitchFamily="34" charset="0"/>
                <a:cs typeface="Arial" panose="020B0604020202020204" pitchFamily="34" charset="0"/>
              </a:rPr>
              <a:t>Гасанбеков Мурад Абзутдинович</a:t>
            </a:r>
          </a:p>
          <a:p>
            <a:pPr algn="ctr"/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учитель физической культуры</a:t>
            </a:r>
          </a:p>
          <a:p>
            <a:pPr algn="ctr"/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МБОУ «Верхнеуслонская гимназия </a:t>
            </a:r>
          </a:p>
          <a:p>
            <a:pPr algn="ctr"/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им. Зиннурова Н.Ш.»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638800" y="608826"/>
            <a:ext cx="2209800" cy="3322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04048" y="4055417"/>
            <a:ext cx="3648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Bahnschrift" panose="020B0502040204020203" pitchFamily="34" charset="0"/>
                <a:cs typeface="Arial" panose="020B0604020202020204" pitchFamily="34" charset="0"/>
              </a:rPr>
              <a:t>Деменкова Лариса Юрьевна</a:t>
            </a:r>
          </a:p>
          <a:p>
            <a:pPr algn="ctr"/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учитель русского языка и </a:t>
            </a:r>
          </a:p>
          <a:p>
            <a:pPr algn="ctr"/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литературы </a:t>
            </a:r>
          </a:p>
          <a:p>
            <a:pPr algn="ctr"/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МБОУ «Шеланговская СОШ»</a:t>
            </a:r>
          </a:p>
        </p:txBody>
      </p:sp>
    </p:spTree>
    <p:extLst>
      <p:ext uri="{BB962C8B-B14F-4D97-AF65-F5344CB8AC3E}">
        <p14:creationId xmlns:p14="http://schemas.microsoft.com/office/powerpoint/2010/main" val="13864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2400" y="4208443"/>
            <a:ext cx="3420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Арман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Артурович</a:t>
            </a:r>
          </a:p>
          <a:p>
            <a:pPr algn="ctr"/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Костанян</a:t>
            </a: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учитель математики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ГАОУ «Лицей Иннополис»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66097" y="57150"/>
            <a:ext cx="3114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ПРИЗЕР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заключительного этапа Всероссийского конкурса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«Учитель года России 2023»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4" b="15609"/>
          <a:stretch/>
        </p:blipFill>
        <p:spPr>
          <a:xfrm>
            <a:off x="391889" y="1101703"/>
            <a:ext cx="2362200" cy="3070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67965" y="4208443"/>
            <a:ext cx="2628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Юлия Андреевна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Тихонова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учитель начальных классов ГАОУ «Школа Иннополис»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5220" y="57150"/>
            <a:ext cx="2530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Л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ауреат Всероссийского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Конкурса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«Мой первый учитель 2023»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30964"/>
          <a:stretch/>
        </p:blipFill>
        <p:spPr>
          <a:xfrm>
            <a:off x="3386067" y="1127049"/>
            <a:ext cx="2370083" cy="3044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0" y="57150"/>
            <a:ext cx="28144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Bahnschrift" panose="020B0502040204020203" pitchFamily="34" charset="0"/>
              </a:rPr>
              <a:t>Ф</a:t>
            </a:r>
            <a:r>
              <a:rPr lang="ru-RU" sz="1400" b="1" dirty="0" smtClean="0">
                <a:latin typeface="Bahnschrift" panose="020B0502040204020203" pitchFamily="34" charset="0"/>
              </a:rPr>
              <a:t>иналист </a:t>
            </a:r>
            <a:r>
              <a:rPr lang="ru-RU" sz="1400" b="1" dirty="0">
                <a:latin typeface="Bahnschrift" panose="020B0502040204020203" pitchFamily="34" charset="0"/>
              </a:rPr>
              <a:t>Всероссийского конкурса профессионального мастерства педагогов </a:t>
            </a:r>
            <a:endParaRPr lang="ru-RU" sz="1400" b="1" dirty="0" smtClean="0">
              <a:latin typeface="Bahnschrift" panose="020B0502040204020203" pitchFamily="34" charset="0"/>
            </a:endParaRPr>
          </a:p>
          <a:p>
            <a:pPr algn="ctr"/>
            <a:r>
              <a:rPr lang="ru-RU" sz="1400" b="1" dirty="0" smtClean="0">
                <a:latin typeface="Bahnschrift" panose="020B0502040204020203" pitchFamily="34" charset="0"/>
              </a:rPr>
              <a:t>«</a:t>
            </a:r>
            <a:r>
              <a:rPr lang="ru-RU" sz="1400" b="1" dirty="0">
                <a:latin typeface="Bahnschrift" panose="020B0502040204020203" pitchFamily="34" charset="0"/>
              </a:rPr>
              <a:t>Мой лучший </a:t>
            </a:r>
            <a:r>
              <a:rPr lang="ru-RU" sz="1400" b="1" dirty="0" smtClean="0">
                <a:latin typeface="Bahnschrift" panose="020B0502040204020203" pitchFamily="34" charset="0"/>
              </a:rPr>
              <a:t>урок 2023</a:t>
            </a:r>
            <a:r>
              <a:rPr lang="ru-RU" sz="1400" b="1" dirty="0">
                <a:latin typeface="Bahnschrift" panose="020B0502040204020203" pitchFamily="34" charset="0"/>
              </a:rPr>
              <a:t>»</a:t>
            </a:r>
            <a:endParaRPr lang="ru-RU" sz="1400" b="1" dirty="0" smtClean="0">
              <a:latin typeface="Bahnschrift" panose="020B0502040204020203" pitchFamily="34" charset="0"/>
            </a:endParaRPr>
          </a:p>
          <a:p>
            <a:pPr algn="ctr"/>
            <a:endParaRPr lang="ru-RU" sz="1400" b="1" dirty="0">
              <a:latin typeface="Bahnschrift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45" y="1127049"/>
            <a:ext cx="2367455" cy="3030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839826" y="4208443"/>
            <a:ext cx="3442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Миляуша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Миннулловна</a:t>
            </a: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Гордеева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учитель родного (татарского) языка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МБОУ «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Макуловская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СОШ»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1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983974"/>
              </p:ext>
            </p:extLst>
          </p:nvPr>
        </p:nvGraphicFramePr>
        <p:xfrm>
          <a:off x="467544" y="543559"/>
          <a:ext cx="8496944" cy="418054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76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28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28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89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198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39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897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1897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1897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1897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53598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2963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Предметы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2021г.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2022г.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2023г.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2023г.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8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ВМР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РТ</a:t>
                      </a:r>
                      <a:endParaRPr lang="ru-RU"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Разница</a:t>
                      </a:r>
                      <a:endParaRPr lang="ru-RU"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ВМР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РТ</a:t>
                      </a:r>
                      <a:endParaRPr lang="ru-RU"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Разница</a:t>
                      </a:r>
                      <a:endParaRPr lang="ru-RU"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ВМР</a:t>
                      </a:r>
                      <a:endParaRPr lang="ru-RU" sz="1100" b="1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РТ</a:t>
                      </a:r>
                      <a:endParaRPr lang="ru-RU"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Разница</a:t>
                      </a:r>
                      <a:endParaRPr lang="ru-RU"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Кол-во </a:t>
                      </a:r>
                      <a:r>
                        <a:rPr lang="ru-RU" sz="11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высокобалльников</a:t>
                      </a:r>
                      <a:r>
                        <a:rPr lang="ru-RU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 –76 </a:t>
                      </a:r>
                      <a:r>
                        <a:rPr lang="ru-RU" sz="11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(127 чел.-2022г.)</a:t>
                      </a:r>
                      <a:endParaRPr lang="ru-RU"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9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Русский язык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77,9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74,7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+3,2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75,9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72,82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+3,1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72,01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963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Математика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70,6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61,4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+9,2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П-76,4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Б-4,5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64,07 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4,39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+12,74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+0,2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62,52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+8,5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6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Б-4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4,32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-0,3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9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Физика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65,1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59,3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+5,8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78,0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59,30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+18,7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76,0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58,9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+17,1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9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Химия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68,4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62,7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+5,7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63,3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61,57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+1,8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66,74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-6,7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9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Биология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61,0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56,9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+4,1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55,0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56,71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-1,7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57,4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+10,6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8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История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63,3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61,5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+1,8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65,0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64,42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+0,6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60,6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+9.4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---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2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Обществознание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64,8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61,6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+3,2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67,06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+2,9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67,0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61,0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+6,0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9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География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92,0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69,4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+14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---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---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---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---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9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Литература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81,0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67,0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+3,2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69,2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65,08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+4,2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72,67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-1,6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2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Английский язык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85,2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79,3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+5,9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90,0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80,39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+9,7       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74,05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-3,05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9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Информатика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82,0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69,6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+12,4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83,2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67,87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+15,4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63,96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+13,04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1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7914"/>
            <a:ext cx="8640960" cy="32403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Bahnschrift" panose="020B0502040204020203" pitchFamily="34" charset="0"/>
                <a:cs typeface="Arial" panose="020B0604020202020204" pitchFamily="34" charset="0"/>
              </a:rPr>
              <a:t>Средний балл по результатам  ЕГЭ за 2021, 2022, 2023 </a:t>
            </a:r>
            <a:r>
              <a:rPr lang="ru-R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г.г</a:t>
            </a:r>
            <a:r>
              <a:rPr lang="ru-RU" sz="2000" dirty="0">
                <a:latin typeface="Bahnschrift" panose="020B0502040204020203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5562600" y="1276350"/>
            <a:ext cx="864096" cy="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78435" y="4781550"/>
            <a:ext cx="7981999" cy="344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Средний балл по выборным предметам – 70б. (РТ -  64,41б)</a:t>
            </a:r>
          </a:p>
        </p:txBody>
      </p:sp>
    </p:spTree>
    <p:extLst>
      <p:ext uri="{BB962C8B-B14F-4D97-AF65-F5344CB8AC3E}">
        <p14:creationId xmlns:p14="http://schemas.microsoft.com/office/powerpoint/2010/main" val="233893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93</a:t>
            </a:fld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r="17595"/>
          <a:stretch/>
        </p:blipFill>
        <p:spPr>
          <a:xfrm>
            <a:off x="0" y="-35263"/>
            <a:ext cx="6705600" cy="52740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05600" y="1123950"/>
            <a:ext cx="248188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«Механизация сельского хозяйства» </a:t>
            </a:r>
          </a:p>
          <a:p>
            <a:endParaRPr lang="ru-RU" sz="1600" dirty="0" smtClean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Bahnschrift" panose="020B0502040204020203" pitchFamily="34" charset="0"/>
                <a:cs typeface="Arial" panose="020B0604020202020204" pitchFamily="34" charset="0"/>
              </a:rPr>
              <a:t>«</a:t>
            </a:r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Экономика и бухгалтерский учет»</a:t>
            </a:r>
          </a:p>
          <a:p>
            <a:endParaRPr lang="ru-RU" sz="1600" dirty="0" smtClean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Bahnschrift" panose="020B0502040204020203" pitchFamily="34" charset="0"/>
                <a:cs typeface="Arial" panose="020B0604020202020204" pitchFamily="34" charset="0"/>
              </a:rPr>
              <a:t>«</a:t>
            </a:r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Тракторист-машинист сельскохозяйственного производства»</a:t>
            </a:r>
          </a:p>
          <a:p>
            <a:endParaRPr lang="ru-RU" sz="1600" dirty="0" smtClean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Bahnschrift" panose="020B0502040204020203" pitchFamily="34" charset="0"/>
                <a:cs typeface="Arial" panose="020B0604020202020204" pitchFamily="34" charset="0"/>
              </a:rPr>
              <a:t>«</a:t>
            </a:r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Повар, кондитер»</a:t>
            </a:r>
          </a:p>
          <a:p>
            <a:endParaRPr lang="ru-RU" sz="1600" dirty="0" smtClean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Bahnschrift" panose="020B0502040204020203" pitchFamily="34" charset="0"/>
                <a:cs typeface="Arial" panose="020B0604020202020204" pitchFamily="34" charset="0"/>
              </a:rPr>
              <a:t>«</a:t>
            </a:r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Электромонтер по ремонту и </a:t>
            </a:r>
            <a:r>
              <a:rPr lang="ru-RU" sz="1600" dirty="0" smtClean="0">
                <a:latin typeface="Bahnschrift" panose="020B0502040204020203" pitchFamily="34" charset="0"/>
                <a:cs typeface="Arial" panose="020B0604020202020204" pitchFamily="34" charset="0"/>
              </a:rPr>
              <a:t>обслуживанию </a:t>
            </a:r>
            <a:r>
              <a:rPr lang="ru-RU" sz="1600" dirty="0">
                <a:latin typeface="Bahnschrift" panose="020B0502040204020203" pitchFamily="34" charset="0"/>
                <a:cs typeface="Arial" panose="020B0604020202020204" pitchFamily="34" charset="0"/>
              </a:rPr>
              <a:t>электрооборудования</a:t>
            </a:r>
            <a:r>
              <a:rPr lang="ru-RU" sz="1600" dirty="0" smtClean="0">
                <a:latin typeface="Bahnschrift" panose="020B0502040204020203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05600" y="-95250"/>
            <a:ext cx="24818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" panose="020B0502040204020203" pitchFamily="34" charset="0"/>
                <a:cs typeface="Arial" panose="020B0604020202020204" pitchFamily="34" charset="0"/>
              </a:rPr>
              <a:t>ГАПОУ </a:t>
            </a:r>
            <a:endParaRPr lang="ru-RU" sz="2000" dirty="0" smtClean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«</a:t>
            </a:r>
            <a:r>
              <a:rPr lang="ru-RU" sz="2000" dirty="0" err="1" smtClean="0">
                <a:latin typeface="Bahnschrift" panose="020B0502040204020203" pitchFamily="34" charset="0"/>
                <a:cs typeface="Arial" panose="020B0604020202020204" pitchFamily="34" charset="0"/>
              </a:rPr>
              <a:t>Апастовский</a:t>
            </a:r>
            <a:endParaRPr lang="ru-RU" sz="20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аграрный</a:t>
            </a:r>
          </a:p>
          <a:p>
            <a:pPr algn="ctr"/>
            <a:r>
              <a:rPr lang="ru-R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колледж»</a:t>
            </a:r>
            <a:endParaRPr lang="ru-RU" sz="20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0286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94</a:t>
            </a:fld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21172" y="105311"/>
            <a:ext cx="1894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" panose="020B0502040204020203" pitchFamily="34" charset="0"/>
                <a:cs typeface="Arial" panose="020B0604020202020204" pitchFamily="34" charset="0"/>
              </a:rPr>
              <a:t>ГАПОУ </a:t>
            </a:r>
            <a:endParaRPr lang="ru-RU" sz="2000" dirty="0" smtClean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«</a:t>
            </a:r>
            <a:r>
              <a:rPr lang="ru-RU" sz="2000" dirty="0" err="1" smtClean="0">
                <a:latin typeface="Bahnschrift" panose="020B0502040204020203" pitchFamily="34" charset="0"/>
                <a:cs typeface="Arial" panose="020B0604020202020204" pitchFamily="34" charset="0"/>
              </a:rPr>
              <a:t>Апастовский</a:t>
            </a:r>
            <a:endParaRPr lang="ru-RU" sz="20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аграрный</a:t>
            </a:r>
          </a:p>
          <a:p>
            <a:pPr algn="ctr"/>
            <a:r>
              <a:rPr lang="ru-R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колледж»</a:t>
            </a:r>
            <a:endParaRPr lang="ru-RU" sz="20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7601" y="133350"/>
            <a:ext cx="8229600" cy="48605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Bahnschrift" panose="020B0502040204020203" pitchFamily="34" charset="0"/>
              </a:rPr>
              <a:t>Психолого-педагогической служба </a:t>
            </a:r>
          </a:p>
        </p:txBody>
      </p:sp>
      <p:pic>
        <p:nvPicPr>
          <p:cNvPr id="2050" name="Picture 2" descr="C:\Users\админ\Desktop\Исполком\Доклад Главы\2024г\ссесия\ЦДО\Групповое занятие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133350"/>
            <a:ext cx="4452103" cy="2362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\Desktop\Исполком\Доклад Главы\2024г\ссесия\ЦДО\занятие с детьми с ОВЗ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2548401"/>
            <a:ext cx="4452103" cy="25043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дмин\Desktop\Ахметова Ф.Ф\фото\2022-23г\ППС\PHOTO-2023-02-11-14-26-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828" y="1657350"/>
            <a:ext cx="4527145" cy="33953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9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5060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96</a:t>
            </a:fld>
            <a:endParaRPr lang="uk-UA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412521" y="133350"/>
            <a:ext cx="1981200" cy="48605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Bahnschrift" panose="020B0502040204020203" pitchFamily="34" charset="0"/>
              </a:rPr>
              <a:t>ЦБС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5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97</a:t>
            </a:fld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9" y="0"/>
            <a:ext cx="3646774" cy="2431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6" b="7440"/>
          <a:stretch/>
        </p:blipFill>
        <p:spPr>
          <a:xfrm>
            <a:off x="5046946" y="-5798"/>
            <a:ext cx="4097054" cy="2514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1181"/>
            <a:ext cx="3641825" cy="27313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25" y="-5799"/>
            <a:ext cx="1414463" cy="25146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21" y="2451888"/>
            <a:ext cx="1553211" cy="2761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46" y="2451888"/>
            <a:ext cx="4097054" cy="273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696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5060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98</a:t>
            </a:fld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8"/>
          <a:stretch/>
        </p:blipFill>
        <p:spPr>
          <a:xfrm>
            <a:off x="9939" y="0"/>
            <a:ext cx="7229061" cy="51435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210839" y="209550"/>
            <a:ext cx="1981200" cy="1981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Bahnschrift" panose="020B0502040204020203" pitchFamily="34" charset="0"/>
              </a:rPr>
              <a:t>«Лучшая библиотека, находящаяся на территории сельского поселения Республики Татарстан»</a:t>
            </a:r>
          </a:p>
        </p:txBody>
      </p:sp>
    </p:spTree>
    <p:extLst>
      <p:ext uri="{BB962C8B-B14F-4D97-AF65-F5344CB8AC3E}">
        <p14:creationId xmlns:p14="http://schemas.microsoft.com/office/powerpoint/2010/main" val="271525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B6F15528-21DE-4FAA-801E-634DDDAF4B2B}" type="slidenum">
              <a:rPr lang="uk-UA" smtClean="0"/>
              <a:t>99</a:t>
            </a:fld>
            <a:endParaRPr lang="uk-UA"/>
          </a:p>
        </p:txBody>
      </p:sp>
      <p:pic>
        <p:nvPicPr>
          <p:cNvPr id="14338" name="Picture 2" descr="C:\Users\Vasya\Загрузки\gMzWn1vp1S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6000"/>
          <a:stretch/>
        </p:blipFill>
        <p:spPr bwMode="auto">
          <a:xfrm>
            <a:off x="3313" y="0"/>
            <a:ext cx="7162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83337" y="119148"/>
            <a:ext cx="17844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Bahnschrift" pitchFamily="34" charset="0"/>
              </a:rPr>
              <a:t>Заведующая</a:t>
            </a:r>
          </a:p>
          <a:p>
            <a:pPr algn="ctr"/>
            <a:r>
              <a:rPr lang="ru-RU" sz="1600" dirty="0" err="1" smtClean="0">
                <a:latin typeface="Bahnschrift" pitchFamily="34" charset="0"/>
              </a:rPr>
              <a:t>Маматкозинской</a:t>
            </a:r>
            <a:endParaRPr lang="ru-RU" sz="1600" dirty="0" smtClean="0">
              <a:latin typeface="Bahnschrift" pitchFamily="34" charset="0"/>
            </a:endParaRPr>
          </a:p>
          <a:p>
            <a:pPr algn="ctr"/>
            <a:r>
              <a:rPr lang="ru-RU" sz="1600" dirty="0" smtClean="0">
                <a:latin typeface="Bahnschrift" pitchFamily="34" charset="0"/>
              </a:rPr>
              <a:t>сельской</a:t>
            </a:r>
          </a:p>
          <a:p>
            <a:pPr algn="ctr"/>
            <a:r>
              <a:rPr lang="ru-RU" sz="1600" dirty="0" smtClean="0">
                <a:latin typeface="Bahnschrift" pitchFamily="34" charset="0"/>
              </a:rPr>
              <a:t>библиотекой</a:t>
            </a:r>
          </a:p>
          <a:p>
            <a:pPr algn="ctr"/>
            <a:r>
              <a:rPr lang="ru-RU" sz="1600" dirty="0" smtClean="0">
                <a:latin typeface="Bahnschrift" pitchFamily="34" charset="0"/>
              </a:rPr>
              <a:t>Елена </a:t>
            </a:r>
            <a:r>
              <a:rPr lang="ru-RU" sz="1600" dirty="0">
                <a:latin typeface="Bahnschrift" pitchFamily="34" charset="0"/>
              </a:rPr>
              <a:t>Седова</a:t>
            </a:r>
          </a:p>
        </p:txBody>
      </p:sp>
    </p:spTree>
    <p:extLst>
      <p:ext uri="{BB962C8B-B14F-4D97-AF65-F5344CB8AC3E}">
        <p14:creationId xmlns:p14="http://schemas.microsoft.com/office/powerpoint/2010/main" val="29640588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23863</TotalTime>
  <Words>2017</Words>
  <Application>Microsoft Office PowerPoint</Application>
  <PresentationFormat>Экран (16:9)</PresentationFormat>
  <Paragraphs>834</Paragraphs>
  <Slides>128</Slides>
  <Notes>1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128</vt:i4>
      </vt:variant>
    </vt:vector>
  </HeadingPairs>
  <TitlesOfParts>
    <vt:vector size="130" baseType="lpstr"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моркваши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МБОУ «Шеланговская СОШ» </vt:lpstr>
      <vt:lpstr>Презентация PowerPoint</vt:lpstr>
      <vt:lpstr>МБОУ «Н.Морквашская СОШ» </vt:lpstr>
      <vt:lpstr>ФАП  с.Старое Русское Маматкозино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Средний балл по результатам  ЕГЭ за 2021, 2022, 2023 г.г. </vt:lpstr>
      <vt:lpstr>Презентация PowerPoint</vt:lpstr>
      <vt:lpstr>Презентация PowerPoint</vt:lpstr>
      <vt:lpstr>Психолого-педагогической служба </vt:lpstr>
      <vt:lpstr>ЦБС</vt:lpstr>
      <vt:lpstr>Презентация PowerPoint</vt:lpstr>
      <vt:lpstr>«Лучшая библиотека, находящаяся на территории сельского поселения Республики Татарстан»</vt:lpstr>
      <vt:lpstr>Презентация PowerPoint</vt:lpstr>
      <vt:lpstr>Международный конкурс хореографического искусства  "Мосты над Невой"    Лауреат I степени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 min tamp</dc:title>
  <dc:creator>Юлия Назарова</dc:creator>
  <cp:lastModifiedBy>Vasya</cp:lastModifiedBy>
  <cp:revision>1579</cp:revision>
  <cp:lastPrinted>2019-07-24T11:52:12Z</cp:lastPrinted>
  <dcterms:created xsi:type="dcterms:W3CDTF">2018-05-29T22:40:08Z</dcterms:created>
  <dcterms:modified xsi:type="dcterms:W3CDTF">2024-02-12T18:35:38Z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2018-05-30T00:00:00Z</vt:filetime>
  </property>
  <property fmtid="{D5CDD505-2E9C-101B-9397-08002B2CF9AE}" pid="3" name="Creator">
    <vt:lpwstr>Adobe Illustrator CC 22.1 (Macintosh)</vt:lpwstr>
  </property>
  <property fmtid="{D5CDD505-2E9C-101B-9397-08002B2CF9AE}" pid="4" name="LastSaved">
    <vt:filetime>2018-05-29T00:00:00Z</vt:filetime>
  </property>
</Properties>
</file>