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0" r:id="rId2"/>
    <p:sldId id="307" r:id="rId3"/>
    <p:sldId id="308" r:id="rId4"/>
    <p:sldId id="309" r:id="rId5"/>
    <p:sldId id="305" r:id="rId6"/>
    <p:sldId id="259" r:id="rId7"/>
    <p:sldId id="310" r:id="rId8"/>
    <p:sldId id="282" r:id="rId9"/>
    <p:sldId id="311" r:id="rId10"/>
    <p:sldId id="283" r:id="rId11"/>
    <p:sldId id="312" r:id="rId12"/>
    <p:sldId id="263" r:id="rId13"/>
    <p:sldId id="270" r:id="rId14"/>
    <p:sldId id="284" r:id="rId15"/>
    <p:sldId id="286" r:id="rId16"/>
    <p:sldId id="287" r:id="rId17"/>
    <p:sldId id="313" r:id="rId18"/>
    <p:sldId id="317" r:id="rId19"/>
    <p:sldId id="320" r:id="rId20"/>
    <p:sldId id="289" r:id="rId21"/>
    <p:sldId id="322" r:id="rId22"/>
    <p:sldId id="321" r:id="rId23"/>
    <p:sldId id="323" r:id="rId24"/>
    <p:sldId id="314" r:id="rId25"/>
    <p:sldId id="315" r:id="rId26"/>
    <p:sldId id="298" r:id="rId27"/>
    <p:sldId id="294" r:id="rId28"/>
    <p:sldId id="297" r:id="rId29"/>
    <p:sldId id="299" r:id="rId30"/>
    <p:sldId id="328" r:id="rId31"/>
    <p:sldId id="326" r:id="rId32"/>
    <p:sldId id="316" r:id="rId33"/>
    <p:sldId id="325" r:id="rId34"/>
    <p:sldId id="301" r:id="rId35"/>
    <p:sldId id="304" r:id="rId36"/>
    <p:sldId id="327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71" autoAdjust="0"/>
  </p:normalViewPr>
  <p:slideViewPr>
    <p:cSldViewPr>
      <p:cViewPr>
        <p:scale>
          <a:sx n="66" d="100"/>
          <a:sy n="66" d="100"/>
        </p:scale>
        <p:origin x="-58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Население Введенско-Слободского СП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Население Введенско-Слободского СП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Население Введенско-Слободского СП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489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Население Введенско-Слободского СП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495</c:v>
                </c:pt>
              </c:numCache>
            </c:numRef>
          </c:val>
        </c:ser>
        <c:dLbls/>
        <c:axId val="108051072"/>
        <c:axId val="108065152"/>
      </c:barChart>
      <c:catAx>
        <c:axId val="108051072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aseline="0">
                <a:latin typeface="Times New Roman" pitchFamily="18" charset="0"/>
              </a:defRPr>
            </a:pPr>
            <a:endParaRPr lang="ru-RU"/>
          </a:p>
        </c:txPr>
        <c:crossAx val="108065152"/>
        <c:crosses val="autoZero"/>
        <c:auto val="1"/>
        <c:lblAlgn val="ctr"/>
        <c:lblOffset val="100"/>
      </c:catAx>
      <c:valAx>
        <c:axId val="108065152"/>
        <c:scaling>
          <c:orientation val="minMax"/>
        </c:scaling>
        <c:axPos val="b"/>
        <c:majorGridlines/>
        <c:numFmt formatCode="General" sourceLinked="1"/>
        <c:tickLblPos val="nextTo"/>
        <c:crossAx val="108051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06592240519513"/>
          <c:y val="2.8870510154130745E-2"/>
          <c:w val="9.1934077594805028E-2"/>
          <c:h val="0.93195474792495481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 с физ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884</c:v>
                </c:pt>
                <c:pt idx="1">
                  <c:v>420</c:v>
                </c:pt>
                <c:pt idx="2">
                  <c:v>727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 с физ лиц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1437</c:v>
                </c:pt>
                <c:pt idx="1">
                  <c:v>420</c:v>
                </c:pt>
                <c:pt idx="2">
                  <c:v>686</c:v>
                </c:pt>
              </c:numCache>
            </c:numRef>
          </c:val>
        </c:ser>
        <c:dLbls/>
        <c:axId val="108119936"/>
        <c:axId val="108121472"/>
      </c:barChart>
      <c:catAx>
        <c:axId val="108119936"/>
        <c:scaling>
          <c:orientation val="minMax"/>
        </c:scaling>
        <c:axPos val="b"/>
        <c:tickLblPos val="nextTo"/>
        <c:crossAx val="108121472"/>
        <c:crosses val="autoZero"/>
        <c:auto val="1"/>
        <c:lblAlgn val="ctr"/>
        <c:lblOffset val="100"/>
      </c:catAx>
      <c:valAx>
        <c:axId val="108121472"/>
        <c:scaling>
          <c:orientation val="minMax"/>
        </c:scaling>
        <c:axPos val="l"/>
        <c:majorGridlines/>
        <c:numFmt formatCode="General" sourceLinked="1"/>
        <c:tickLblPos val="nextTo"/>
        <c:crossAx val="1081199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Заключение договоров на воду </a:t>
            </a:r>
          </a:p>
          <a:p>
            <a:pPr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 населением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7807534322670407E-2"/>
          <c:y val="0.1717497172080647"/>
          <c:w val="0.76184984689413859"/>
          <c:h val="0.7336142357205350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ln>
          </c:spPr>
          <c:marker>
            <c:symbol val="circle"/>
            <c:size val="7"/>
          </c:marker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 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0.35000000000000003</c:v>
                </c:pt>
                <c:pt idx="1">
                  <c:v>0.63000000000000012</c:v>
                </c:pt>
                <c:pt idx="2">
                  <c:v>0.70000000000000007</c:v>
                </c:pt>
                <c:pt idx="3">
                  <c:v>0.82000000000000006</c:v>
                </c:pt>
              </c:numCache>
            </c:numRef>
          </c:val>
        </c:ser>
        <c:dLbls/>
        <c:marker val="1"/>
        <c:axId val="113896448"/>
        <c:axId val="114512640"/>
      </c:lineChart>
      <c:catAx>
        <c:axId val="113896448"/>
        <c:scaling>
          <c:orientation val="minMax"/>
        </c:scaling>
        <c:axPos val="b"/>
        <c:tickLblPos val="nextTo"/>
        <c:crossAx val="114512640"/>
        <c:crosses val="autoZero"/>
        <c:auto val="1"/>
        <c:lblAlgn val="ctr"/>
        <c:lblOffset val="100"/>
      </c:catAx>
      <c:valAx>
        <c:axId val="114512640"/>
        <c:scaling>
          <c:orientation val="minMax"/>
        </c:scaling>
        <c:axPos val="l"/>
        <c:majorGridlines/>
        <c:numFmt formatCode="0%" sourceLinked="1"/>
        <c:tickLblPos val="nextTo"/>
        <c:crossAx val="1138964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274582346548645"/>
          <c:y val="0.15217331262175365"/>
          <c:w val="0.4697215082708685"/>
          <c:h val="0.808224032530306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Асфальтированные дороги</c:v>
                </c:pt>
                <c:pt idx="1">
                  <c:v>Грунтовые</c:v>
                </c:pt>
                <c:pt idx="2">
                  <c:v>Щебеночные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12.2</c:v>
                </c:pt>
                <c:pt idx="2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2753681065578615"/>
          <c:y val="0.3399400124465487"/>
          <c:w val="0.36259911805882328"/>
          <c:h val="0.4201592213824044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56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5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49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26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88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94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54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93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51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69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35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40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" y="-2282"/>
            <a:ext cx="1440160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Отчет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Главы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Введенско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-Слободского 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сельского поселения за 2016 год 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 задачах на 2017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v.sloboda\Desktop\фото к отчету 2017\IMG_6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521863" cy="40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v.sloboda\Desktop\брошюра\IMG_6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3737"/>
            <a:ext cx="3600400" cy="41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8" y="32455"/>
            <a:ext cx="1296145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0661461"/>
              </p:ext>
            </p:extLst>
          </p:nvPr>
        </p:nvGraphicFramePr>
        <p:xfrm>
          <a:off x="-36511" y="2209799"/>
          <a:ext cx="9180512" cy="4071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662"/>
                <a:gridCol w="1235148"/>
                <a:gridCol w="1087695"/>
                <a:gridCol w="1305234"/>
                <a:gridCol w="1522773"/>
              </a:tblGrid>
              <a:tr h="1173285">
                <a:tc>
                  <a:txBody>
                    <a:bodyPr/>
                    <a:lstStyle/>
                    <a:p>
                      <a:r>
                        <a:rPr lang="ru-RU" sz="2400" u="sng" dirty="0" smtClean="0"/>
                        <a:t>Использованные средства</a:t>
                      </a:r>
                      <a:endParaRPr lang="ru-RU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План</a:t>
                      </a:r>
                    </a:p>
                    <a:p>
                      <a:pPr algn="ctr"/>
                      <a:r>
                        <a:rPr lang="ru-RU" sz="2400" u="sng" dirty="0" smtClean="0"/>
                        <a:t>2015</a:t>
                      </a:r>
                      <a:endParaRPr lang="ru-RU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Факт</a:t>
                      </a:r>
                    </a:p>
                    <a:p>
                      <a:pPr algn="ctr"/>
                      <a:r>
                        <a:rPr lang="ru-RU" sz="2400" u="sng" dirty="0" smtClean="0"/>
                        <a:t>2015</a:t>
                      </a:r>
                      <a:endParaRPr lang="ru-RU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План</a:t>
                      </a:r>
                    </a:p>
                    <a:p>
                      <a:pPr algn="ctr"/>
                      <a:r>
                        <a:rPr lang="ru-RU" sz="2400" u="sng" dirty="0" smtClean="0"/>
                        <a:t>2016</a:t>
                      </a:r>
                      <a:endParaRPr lang="ru-RU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Факт</a:t>
                      </a:r>
                    </a:p>
                    <a:p>
                      <a:pPr algn="ctr"/>
                      <a:r>
                        <a:rPr lang="ru-RU" sz="2400" u="sng" dirty="0" smtClean="0"/>
                        <a:t>2016</a:t>
                      </a:r>
                      <a:endParaRPr lang="ru-RU" sz="2400" u="sng" dirty="0"/>
                    </a:p>
                  </a:txBody>
                  <a:tcPr/>
                </a:tc>
              </a:tr>
              <a:tr h="679269">
                <a:tc>
                  <a:txBody>
                    <a:bodyPr/>
                    <a:lstStyle/>
                    <a:p>
                      <a:r>
                        <a:rPr lang="ru-RU" sz="2800" b="1" u="sng" dirty="0" smtClean="0"/>
                        <a:t>На уличное освещение</a:t>
                      </a:r>
                      <a:endParaRPr lang="ru-RU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443,2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441,7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651,4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648,0</a:t>
                      </a:r>
                      <a:endParaRPr lang="ru-RU" sz="2400" b="1" dirty="0"/>
                    </a:p>
                  </a:txBody>
                  <a:tcPr/>
                </a:tc>
              </a:tr>
              <a:tr h="1045252">
                <a:tc>
                  <a:txBody>
                    <a:bodyPr/>
                    <a:lstStyle/>
                    <a:p>
                      <a:r>
                        <a:rPr lang="ru-RU" sz="2800" b="1" i="0" u="sng" dirty="0" smtClean="0"/>
                        <a:t>На содержание дорог</a:t>
                      </a:r>
                      <a:endParaRPr lang="ru-RU" sz="2800" b="1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1406,0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1337,7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1114,0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1016,3</a:t>
                      </a:r>
                      <a:endParaRPr lang="ru-RU" sz="2400" b="1" dirty="0"/>
                    </a:p>
                  </a:txBody>
                  <a:tcPr/>
                </a:tc>
              </a:tr>
              <a:tr h="11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sng" dirty="0" smtClean="0"/>
                        <a:t>На обслуживание водокачки</a:t>
                      </a:r>
                      <a:endParaRPr lang="ru-RU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391,0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390,7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323,1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322,0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-39603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План-Факт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2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700" b="1" dirty="0"/>
              <a:t>1/4</a:t>
            </a:r>
          </a:p>
          <a:p>
            <a:pPr marL="0" indent="0">
              <a:buNone/>
            </a:pPr>
            <a:endParaRPr lang="ru-RU" sz="28700" b="1" dirty="0"/>
          </a:p>
        </p:txBody>
      </p:sp>
    </p:spTree>
    <p:extLst>
      <p:ext uri="{BB962C8B-B14F-4D97-AF65-F5344CB8AC3E}">
        <p14:creationId xmlns:p14="http://schemas.microsoft.com/office/powerpoint/2010/main" xmlns="" val="212852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C:\Users\В-сл\Desktop\IMG_54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41634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dirty="0" smtClean="0"/>
              <a:t>Самообложение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64088" y="4274798"/>
            <a:ext cx="3456384" cy="1602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2636912"/>
            <a:ext cx="3456384" cy="163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C:\Users\v.sloboda\Desktop\Новая папка (7)\Новая папка (4)\IMG_3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104456" cy="48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7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на тему: ремонт и строительство контейнерных площадок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1" y="2636912"/>
            <a:ext cx="44104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108 000 рублей средства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324 000 рублей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из бюджета РТ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направлено 432000 рублей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07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pic>
        <p:nvPicPr>
          <p:cNvPr id="35843" name="Picture 3" descr="C:\Users\v.sloboda\Desktop\фото к отчету 2017\106APPLE\IMG_1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3924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.sloboda\Desktop\фото к отчету 2017\108APPLE\IMG_2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5868144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56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220980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что могли бы потратить деньги.</a:t>
            </a:r>
          </a:p>
          <a:p>
            <a:pPr algn="ctr"/>
            <a:r>
              <a:rPr lang="ru-RU" sz="3200" b="1" dirty="0" smtClean="0"/>
              <a:t>Дороги                                   Водопровод                              Благоустройство </a:t>
            </a:r>
            <a:endParaRPr lang="ru-RU" sz="3200" b="1" dirty="0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195736" y="141634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Несостоявшийся референдум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86" y="3985900"/>
            <a:ext cx="810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700руб х 495 жителей = 346500 рублей </a:t>
            </a:r>
            <a:endParaRPr lang="ru-R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1173" y="4725144"/>
            <a:ext cx="91451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Если по программе  ¼  все проголосовали бы «За» то получилось бы   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1 млн 386 тысяч </a:t>
            </a:r>
            <a:r>
              <a:rPr lang="ru-RU" sz="5400" b="1" dirty="0">
                <a:solidFill>
                  <a:srgbClr val="FF0000"/>
                </a:solidFill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ублей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1" y="-99392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Берегоукрепление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Макарьевского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монастыря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C:\Users\v.sloboda\Desktop\фото к отчету 2017\IMG_8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3738"/>
            <a:ext cx="3888431" cy="477763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v.sloboda\Desktop\фото к отчету 2017\IMG_84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63738"/>
            <a:ext cx="3888432" cy="477763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2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7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4999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рейды с экологами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E:\Bluetooth Folder\IMG-20160504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14622"/>
            <a:ext cx="3608387" cy="3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erhniy-uslon.tatarstan.ru/file/Image/%D0%B2%D0%BE%D0%B4%D0%BE%D0%BF%D1%80%D0%BE%D0%B2%D0%BE%D0%B4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3090"/>
            <a:ext cx="5112568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93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xmlns="" val="12364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93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насосов в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с.Введенская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Слобода и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п.Восточная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Звезда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verhniy-uslon.tatarstan.ru/file/Image/%D0%B2%D0%B0%285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5"/>
            <a:ext cx="39604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verhniy-uslon.tatarstan.ru/file/Image/%D0%B2%D0%B0%D1%82%283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9800"/>
            <a:ext cx="3890451" cy="44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1" y="-5680"/>
            <a:ext cx="1440160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613330"/>
            <a:ext cx="4176464" cy="3168352"/>
          </a:xfrm>
        </p:spPr>
        <p:txBody>
          <a:bodyPr>
            <a:normAutofit/>
          </a:bodyPr>
          <a:lstStyle/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заседаний рассмотрено </a:t>
            </a:r>
            <a:b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вопроса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v.sloboda\Desktop\фото к отчету 2017\IMG_3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701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v.sloboda\Desktop\фото к отчету 2017\IMG_16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9904" y="269032"/>
            <a:ext cx="417646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Введенско-Слободского сельского поселения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363014851"/>
              </p:ext>
            </p:extLst>
          </p:nvPr>
        </p:nvGraphicFramePr>
        <p:xfrm>
          <a:off x="1187624" y="2170566"/>
          <a:ext cx="7416824" cy="442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855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9114335"/>
              </p:ext>
            </p:extLst>
          </p:nvPr>
        </p:nvGraphicFramePr>
        <p:xfrm>
          <a:off x="179512" y="1963738"/>
          <a:ext cx="8568952" cy="480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0839"/>
                <a:gridCol w="1918113"/>
              </a:tblGrid>
              <a:tr h="88253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Должники по оплате коммунальных услуг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долга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939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Мишагина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8750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939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Нурмухаметова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Н.М.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18040,12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838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Новикова С.В.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5303,83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531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Суханов Б.Н.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11722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2531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Фаляхова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Р.Р.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12026,36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7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E:\Bluetooth Folder\IMG-20160527-WA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778"/>
            <a:ext cx="4572000" cy="490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E:\Bluetooth Folder\IMG-20160527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9936"/>
            <a:ext cx="4572000" cy="51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928101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Вывезено 240,03т. твердых бытовых отходов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7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1231" y="371381"/>
            <a:ext cx="8029241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  <a:endParaRPr lang="ru-RU" dirty="0" smtClean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МУП «Волжанка»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расходы по Введенской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Слободе 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января по 31 декабря 2016г.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Остаток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счете на 01.01.2016г                                                          3077,34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денежных средств за вывоз ТБО                             345593,65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Поступление денежных средств за вывоз КГМ                              99000,00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Итого:                                                                                        444593,65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ВСЕГО:                                                                                      447670,99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 составил  447670,99 руб.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з/плата и налоги водителя мусор.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делопроиз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                        194649,00 руб.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утилизация ТБО                                                                              55617,89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з/части на мусоровоз                                                                      143530,00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услуги банка                                                                                       4947,91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налог по УСН за 2015г.                                                                      5188,00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налог УСН за 2016г.                                                                           4447,00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эколог.налоги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платежи                                                                 39291,19 руб.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Остаток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счете на 01.01.2017г  0,00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7" y="-4894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2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532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pic>
        <p:nvPicPr>
          <p:cNvPr id="9218" name="Picture 2" descr="http://verhniy-uslon.tatarstan.ru/file/Image/%D0%B2%D0%B0%D1%80%D1%82%282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9622"/>
            <a:ext cx="4032448" cy="434568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306896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Высадка елей возле спортивной площадки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pic>
        <p:nvPicPr>
          <p:cNvPr id="2" name="Picture 2" descr="http://verhniy-uslon.tatarstan.ru/file/Image/IMG-20160723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04" y="2209800"/>
            <a:ext cx="3740472" cy="40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verhniy-uslon.tatarstan.ru/file/Image/IMG-20160723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9800"/>
            <a:ext cx="3744415" cy="40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7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7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pic>
        <p:nvPicPr>
          <p:cNvPr id="30722" name="Picture 2" descr="C:\Users\v.sloboda\AppData\Local\Microsoft\Windows\Temporary Internet Files\Content.Outlook\XUJ6GJ66\IMG-20161229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9800"/>
            <a:ext cx="5040560" cy="41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3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045690377"/>
              </p:ext>
            </p:extLst>
          </p:nvPr>
        </p:nvGraphicFramePr>
        <p:xfrm>
          <a:off x="807435" y="1963738"/>
          <a:ext cx="7725005" cy="448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7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691680" y="116532"/>
            <a:ext cx="7290738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6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8" name="Рисунок 8" descr="д.Елизаветино. щеб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63737"/>
            <a:ext cx="4320480" cy="449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07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v.sloboda\Desktop\фото к отчету 2017\IMG_6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2" y="1963738"/>
            <a:ext cx="3903216" cy="44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37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07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дома по программе ГЖФ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v.sloboda\Desktop\фото к отчету 2017\IMG_5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604889" cy="458112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5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Совета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C:\Users\v.sloboda\Desktop\фото к отчету 2017\IMG_4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1" y="-5680"/>
            <a:ext cx="1440160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6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4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verhniy-uslon.tatarstan.ru/file/Image/IMG-2016122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9448"/>
            <a:ext cx="3960440" cy="477991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erhniy-uslon.tatarstan.ru/file/Image/IMG-20161215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448"/>
            <a:ext cx="3888432" cy="477991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5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erhniy-uslon.tatarstan.ru/file/Image/DSCN8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1135849"/>
            <a:ext cx="3384376" cy="334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verhniy-uslon.tatarstan.ru/file/Image/IMG-20160821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903" y="3282870"/>
            <a:ext cx="3350957" cy="29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5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verhniy-uslon.tatarstan.ru/file/Image/DSCN8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43" y="3209925"/>
            <a:ext cx="3528392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48680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с.Введенская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Слобода – 460 лет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5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979712" y="116532"/>
            <a:ext cx="7002706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.sloboda\Desktop\айфон Дима\IMG_1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7" y="1963738"/>
            <a:ext cx="4357987" cy="47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.sloboda\Desktop\фото к отчету 2017\113APPLE\IMG_84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110" y="1905422"/>
            <a:ext cx="4542308" cy="47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6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5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979712" y="116532"/>
            <a:ext cx="7002706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v.sloboda\AppData\Local\Microsoft\Windows\Temporary Internet Files\Content.Outlook\XUJ6GJ66\IMG_20161125_20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869" y="3100214"/>
            <a:ext cx="3291152" cy="29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v.sloboda\Desktop\фото к отчету 2017\IMG_7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283" y="2636912"/>
            <a:ext cx="5888717" cy="354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7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pic>
        <p:nvPicPr>
          <p:cNvPr id="29699" name="Picture 3" descr="C:\Users\v.sloboda\AppData\Local\Microsoft\Windows\Temporary Internet Files\Content.Outlook\XUJ6GJ66\IMG-20161226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248472" cy="374441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erhniy-uslon.tatarstan.ru/file/Image/%D0%B4%283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04456" cy="410445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3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/>
              <a:t>Введенско-Слободское</a:t>
            </a:r>
          </a:p>
          <a:p>
            <a:pPr algn="l"/>
            <a:r>
              <a:rPr lang="ru-RU" sz="4800" dirty="0" smtClean="0"/>
              <a:t>сельское поселение</a:t>
            </a:r>
            <a:r>
              <a:rPr lang="ru-RU" sz="2700" dirty="0" smtClean="0"/>
              <a:t>                                              </a:t>
            </a:r>
            <a:endParaRPr lang="ru-RU" sz="2700" dirty="0"/>
          </a:p>
        </p:txBody>
      </p:sp>
      <p:pic>
        <p:nvPicPr>
          <p:cNvPr id="31746" name="Picture 2" descr="C:\Users\v.sloboda\Desktop\фото к отчету 2017\IMG_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02" y="2204762"/>
            <a:ext cx="3852267" cy="4509120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v.sloboda\Desktop\фото к отчету 2017\IMG_23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9800"/>
            <a:ext cx="3888432" cy="4504082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4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84" y="0"/>
            <a:ext cx="1584176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Булгарского государственного историко-архитектурного музея заповедника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verhniy-uslon.tatarstan.ru/file/Image/IMG-20161215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2060848"/>
            <a:ext cx="36724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erhniy-uslon.tatarstan.ru/file/Image/IMG-20161215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3738"/>
            <a:ext cx="3888432" cy="420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8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2700" dirty="0" smtClean="0"/>
              <a:t>Введенско-Слободское сельское </a:t>
            </a:r>
            <a:r>
              <a:rPr lang="ru-RU" sz="2700" dirty="0" err="1" smtClean="0"/>
              <a:t>поселени</a:t>
            </a:r>
            <a:r>
              <a:rPr lang="ru-RU" sz="2700" dirty="0" smtClean="0"/>
              <a:t>            поселение</a:t>
            </a:r>
            <a:endParaRPr lang="ru-RU" sz="27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200860"/>
              </p:ext>
            </p:extLst>
          </p:nvPr>
        </p:nvGraphicFramePr>
        <p:xfrm>
          <a:off x="179512" y="188643"/>
          <a:ext cx="8964488" cy="604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864093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Перспективы и задачи 2017</a:t>
                      </a:r>
                      <a:r>
                        <a:rPr lang="ru-RU" sz="4000" b="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4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0375">
                <a:tc>
                  <a:txBody>
                    <a:bodyPr/>
                    <a:lstStyle/>
                    <a:p>
                      <a:pPr lvl="0" algn="just"/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0375"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Разработать техническое задание по проектированию водопровода, провести конкурс и начать строительство водопровода.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Привести водозабор в нормативное состояние.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3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Создать МУП для организации услуг водоснабжения.</a:t>
                      </a:r>
                    </a:p>
                  </a:txBody>
                  <a:tcPr/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Оборудовать временные торговые павильоны для реализации сельскохозяйственной продукции за счет средств спонсоров.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5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Провести реконструкцию и ремонт входной группы школьной библиотеки.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0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В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д.Савино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выполнить межевание земель кладбища и установить ограждение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8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Выполнить обустройство дороги с твердым покрытием от  канализационно-очистных сооружений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г.Иннополис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п.Восточная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Звезда 600 метров.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Выполнить обустройство дороги с твердым покрытием от 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КамГЭС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г.Иннополиса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до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д.Елизаветино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850 метров с переходом через овраг.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6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граждан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v.sloboda\Desktop\фото к отчету 2017\IMG_6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1" y="2348880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C:\Users\v.sloboda\Desktop\фото к отчету 2017\IMG_4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086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Verhneuslonskij_r-n(gerb_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1" y="-5680"/>
            <a:ext cx="1440160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0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12168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Прием граждан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C:\Users\v.sloboda\Desktop\фото к отчету 2017\IMG_6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41" y="2209799"/>
            <a:ext cx="4355976" cy="35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.sloboda\AppData\Local\Microsoft\Windows\Temporary Internet Files\Content.Outlook\XUJ6GJ66\IMG_7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1324"/>
            <a:ext cx="4169579" cy="395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5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v.sloboda\Desktop\фото к отчету 2017\IMG_84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933" y="1320279"/>
            <a:ext cx="5328592" cy="44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" y="0"/>
            <a:ext cx="1512168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Площадь Введенско-Слободского сельского поселения 7306 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1" y="-5680"/>
            <a:ext cx="1440160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состав Введенско-Слободского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сельского поселения входит: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с. Введенская Слобода</a:t>
            </a:r>
          </a:p>
          <a:p>
            <a:r>
              <a:rPr lang="ru-RU" sz="3600" b="1" dirty="0"/>
              <a:t>Савино</a:t>
            </a:r>
          </a:p>
          <a:p>
            <a:r>
              <a:rPr lang="ru-RU" sz="3600" b="1" dirty="0"/>
              <a:t>д. Елизаветино</a:t>
            </a:r>
          </a:p>
          <a:p>
            <a:r>
              <a:rPr lang="ru-RU" sz="3600" b="1" dirty="0"/>
              <a:t>д. Медведково</a:t>
            </a:r>
          </a:p>
          <a:p>
            <a:r>
              <a:rPr lang="ru-RU" sz="3600" b="1" dirty="0" smtClean="0"/>
              <a:t>п. Петропавловская </a:t>
            </a:r>
            <a:r>
              <a:rPr lang="ru-RU" sz="3600" b="1" dirty="0"/>
              <a:t>Слобода</a:t>
            </a:r>
          </a:p>
          <a:p>
            <a:r>
              <a:rPr lang="ru-RU" sz="3600" b="1" dirty="0"/>
              <a:t>п. Восточная Звезда</a:t>
            </a:r>
          </a:p>
          <a:p>
            <a:r>
              <a:rPr lang="ru-RU" sz="3600" b="1" dirty="0"/>
              <a:t>п. Детский Санаторий</a:t>
            </a:r>
          </a:p>
          <a:p>
            <a:pPr marL="0" indent="0">
              <a:buNone/>
            </a:pPr>
            <a:r>
              <a:rPr lang="ru-RU" sz="3600" b="1" dirty="0" smtClean="0"/>
              <a:t>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66497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3" y="0"/>
            <a:ext cx="1491625" cy="170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63688" y="5805264"/>
            <a:ext cx="721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Демографическая ситуация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044643874"/>
              </p:ext>
            </p:extLst>
          </p:nvPr>
        </p:nvGraphicFramePr>
        <p:xfrm>
          <a:off x="1115617" y="1412776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>
          <a:xfrm>
            <a:off x="2195736" y="116532"/>
            <a:ext cx="6786682" cy="1847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Введенско-Слободское</a:t>
            </a:r>
          </a:p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rhneuslonskij_r-n(gerb_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1" y="-5680"/>
            <a:ext cx="1360961" cy="160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28951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36589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402</Words>
  <Application>Microsoft Office PowerPoint</Application>
  <PresentationFormat>Экран (4:3)</PresentationFormat>
  <Paragraphs>157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Проведено  15 заседаний рассмотрено  23 вопроса</vt:lpstr>
      <vt:lpstr>Заседание Совета</vt:lpstr>
      <vt:lpstr>Прием граждан</vt:lpstr>
      <vt:lpstr>Слайд 5</vt:lpstr>
      <vt:lpstr>Слайд 6</vt:lpstr>
      <vt:lpstr>      В состав Введенско-Слободского          сельского поселения входит:</vt:lpstr>
      <vt:lpstr>Слайд 8</vt:lpstr>
      <vt:lpstr>Бюджет </vt:lpstr>
      <vt:lpstr>Слайд 10</vt:lpstr>
      <vt:lpstr>Референдум</vt:lpstr>
      <vt:lpstr>Слайд 12</vt:lpstr>
      <vt:lpstr>Слайд 13</vt:lpstr>
      <vt:lpstr>Слайд 14</vt:lpstr>
      <vt:lpstr>Слайд 15</vt:lpstr>
      <vt:lpstr>Слайд 16</vt:lpstr>
      <vt:lpstr>Взаимодействие  и рейды с экологами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                    Введенско-Слободское сельское поселени            поселение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Введенско-Слободское сельское поселени            поселение</dc:title>
  <dc:creator>В-сл</dc:creator>
  <cp:lastModifiedBy>user</cp:lastModifiedBy>
  <cp:revision>68</cp:revision>
  <dcterms:created xsi:type="dcterms:W3CDTF">2016-01-26T09:50:12Z</dcterms:created>
  <dcterms:modified xsi:type="dcterms:W3CDTF">2017-01-26T13:40:30Z</dcterms:modified>
</cp:coreProperties>
</file>